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08" r:id="rId1"/>
  </p:sldMasterIdLst>
  <p:notesMasterIdLst>
    <p:notesMasterId r:id="rId18"/>
  </p:notesMasterIdLst>
  <p:handoutMasterIdLst>
    <p:handoutMasterId r:id="rId19"/>
  </p:handoutMasterIdLst>
  <p:sldIdLst>
    <p:sldId id="799" r:id="rId2"/>
    <p:sldId id="844" r:id="rId3"/>
    <p:sldId id="811" r:id="rId4"/>
    <p:sldId id="300" r:id="rId5"/>
    <p:sldId id="801" r:id="rId6"/>
    <p:sldId id="804" r:id="rId7"/>
    <p:sldId id="810" r:id="rId8"/>
    <p:sldId id="806" r:id="rId9"/>
    <p:sldId id="809" r:id="rId10"/>
    <p:sldId id="808" r:id="rId11"/>
    <p:sldId id="749" r:id="rId12"/>
    <p:sldId id="812" r:id="rId13"/>
    <p:sldId id="813" r:id="rId14"/>
    <p:sldId id="814" r:id="rId15"/>
    <p:sldId id="845" r:id="rId16"/>
    <p:sldId id="847" r:id="rId1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Introduction" id="{B9F0BC58-B75E-1D46-9FBB-E7EDB6E4D10F}">
          <p14:sldIdLst>
            <p14:sldId id="799"/>
            <p14:sldId id="844"/>
            <p14:sldId id="811"/>
            <p14:sldId id="300"/>
            <p14:sldId id="801"/>
            <p14:sldId id="804"/>
            <p14:sldId id="810"/>
            <p14:sldId id="806"/>
            <p14:sldId id="809"/>
            <p14:sldId id="808"/>
            <p14:sldId id="749"/>
            <p14:sldId id="812"/>
            <p14:sldId id="813"/>
            <p14:sldId id="814"/>
            <p14:sldId id="845"/>
            <p14:sldId id="84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1269B"/>
    <a:srgbClr val="4308D5"/>
    <a:srgbClr val="DFA5D6"/>
    <a:srgbClr val="FF0A5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738" autoAdjust="0"/>
    <p:restoredTop sz="86408" autoAdjust="0"/>
  </p:normalViewPr>
  <p:slideViewPr>
    <p:cSldViewPr snapToGrid="0" snapToObjects="1">
      <p:cViewPr varScale="1">
        <p:scale>
          <a:sx n="77" d="100"/>
          <a:sy n="77" d="100"/>
        </p:scale>
        <p:origin x="192" y="800"/>
      </p:cViewPr>
      <p:guideLst>
        <p:guide orient="horz" pos="2160"/>
        <p:guide pos="2880"/>
      </p:guideLst>
    </p:cSldViewPr>
  </p:slideViewPr>
  <p:outlineViewPr>
    <p:cViewPr>
      <p:scale>
        <a:sx n="33" d="100"/>
        <a:sy n="33" d="100"/>
      </p:scale>
      <p:origin x="0" y="-1216"/>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varScale="1">
        <p:scale>
          <a:sx n="75" d="100"/>
          <a:sy n="75" d="100"/>
        </p:scale>
        <p:origin x="3640" y="1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91472" cy="457200"/>
          </a:xfrm>
          <a:prstGeom prst="rect">
            <a:avLst/>
          </a:prstGeom>
        </p:spPr>
        <p:txBody>
          <a:bodyPr vert="horz" lIns="91440" tIns="45720" rIns="91440" bIns="45720" rtlCol="0"/>
          <a:lstStyle>
            <a:lvl1pPr algn="l" fontAlgn="auto">
              <a:spcBef>
                <a:spcPts val="0"/>
              </a:spcBef>
              <a:spcAft>
                <a:spcPts val="0"/>
              </a:spcAft>
              <a:defRPr sz="1200" i="1" dirty="0" smtClean="0">
                <a:latin typeface="+mn-lt"/>
                <a:ea typeface="+mn-ea"/>
                <a:cs typeface="+mn-cs"/>
              </a:defRPr>
            </a:lvl1pPr>
          </a:lstStyle>
          <a:p>
            <a:pPr>
              <a:defRPr/>
            </a:pPr>
            <a:r>
              <a:rPr lang="en-US" i="0" dirty="0"/>
              <a:t>The Care Partner Project</a:t>
            </a:r>
            <a:br>
              <a:rPr lang="en-US" i="0" dirty="0"/>
            </a:br>
            <a:r>
              <a:rPr lang="en-US" i="0" dirty="0"/>
              <a:t>https;//TheCarePartnerProject.org </a:t>
            </a:r>
          </a:p>
          <a:p>
            <a:pPr>
              <a:defRPr/>
            </a:pPr>
            <a:endParaRPr lang="en-US" i="0"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dirty="0">
                <a:latin typeface="+mn-lt"/>
                <a:ea typeface="+mn-ea"/>
                <a:cs typeface="+mn-cs"/>
              </a:defRPr>
            </a:lvl1pPr>
          </a:lstStyle>
          <a:p>
            <a:pPr algn="l">
              <a:defRPr/>
            </a:pPr>
            <a:r>
              <a:rPr lang="en-US" dirty="0"/>
              <a:t>Maxine Moments: 10 Times When You Really Need to Speak Up</a:t>
            </a:r>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cs typeface="Arial" charset="0"/>
              </a:defRPr>
            </a:lvl1pPr>
          </a:lstStyle>
          <a:p>
            <a:pPr>
              <a:defRPr/>
            </a:pPr>
            <a:r>
              <a:rPr lang="en-US" dirty="0"/>
              <a:t>Copyright © The Care Partner Project 2022</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B9CCAAE7-0ADD-434C-8155-A35E06C3D419}" type="slidenum">
              <a:rPr lang="en-US"/>
              <a:pPr>
                <a:defRPr/>
              </a:pPr>
              <a:t>‹#›</a:t>
            </a:fld>
            <a:endParaRPr lang="en-US" dirty="0"/>
          </a:p>
        </p:txBody>
      </p:sp>
    </p:spTree>
    <p:extLst>
      <p:ext uri="{BB962C8B-B14F-4D97-AF65-F5344CB8AC3E}">
        <p14:creationId xmlns:p14="http://schemas.microsoft.com/office/powerpoint/2010/main" val="149490564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1143000" y="4343400"/>
            <a:ext cx="4572000" cy="41148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r>
              <a:rPr lang="en-US" dirty="0"/>
              <a:t> </a:t>
            </a:r>
            <a:fld id="{1012DB44-2631-9446-BC4A-9CEE2228C332}" type="slidenum">
              <a:rPr lang="en-US" smtClean="0"/>
              <a:pPr>
                <a:defRPr/>
              </a:pPr>
              <a:t>‹#›</a:t>
            </a:fld>
            <a:endParaRPr lang="en-US" dirty="0"/>
          </a:p>
        </p:txBody>
      </p:sp>
    </p:spTree>
    <p:extLst>
      <p:ext uri="{BB962C8B-B14F-4D97-AF65-F5344CB8AC3E}">
        <p14:creationId xmlns:p14="http://schemas.microsoft.com/office/powerpoint/2010/main" val="2713883781"/>
      </p:ext>
    </p:extLst>
  </p:cSld>
  <p:clrMap bg1="lt1" tx1="dk1" bg2="lt2" tx2="dk2" accent1="accent1" accent2="accent2" accent3="accent3" accent4="accent4" accent5="accent5" accent6="accent6" hlink="hlink" folHlink="folHlink"/>
  <p:hf/>
  <p:notesStyle>
    <a:lvl1pPr algn="l" defTabSz="457200" rtl="0" eaLnBrk="0" fontAlgn="base" hangingPunct="0">
      <a:spcBef>
        <a:spcPct val="30000"/>
      </a:spcBef>
      <a:spcAft>
        <a:spcPct val="0"/>
      </a:spcAft>
      <a:defRPr sz="1200" kern="1200">
        <a:solidFill>
          <a:schemeClr val="tx1">
            <a:lumMod val="85000"/>
            <a:lumOff val="15000"/>
          </a:schemeClr>
        </a:solidFill>
        <a:latin typeface="Arial"/>
        <a:ea typeface="ＭＳ Ｐゴシック" charset="0"/>
        <a:cs typeface="Arial"/>
      </a:defRPr>
    </a:lvl1pPr>
    <a:lvl2pPr marL="4572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2pPr>
    <a:lvl3pPr marL="9144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3pPr>
    <a:lvl4pPr marL="13716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4pPr>
    <a:lvl5pPr marL="18288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5pPr>
    <a:lvl6pPr marL="2286000" algn="l" defTabSz="457200" rtl="0" eaLnBrk="1" latinLnBrk="0" hangingPunct="1">
      <a:defRPr sz="1300" kern="1200">
        <a:solidFill>
          <a:schemeClr val="tx1"/>
        </a:solidFill>
        <a:latin typeface="+mn-lt"/>
        <a:ea typeface="+mn-ea"/>
        <a:cs typeface="+mn-cs"/>
      </a:defRPr>
    </a:lvl6pPr>
    <a:lvl7pPr marL="2743200" algn="l" defTabSz="457200" rtl="0" eaLnBrk="1" latinLnBrk="0" hangingPunct="1">
      <a:defRPr sz="1300" kern="1200">
        <a:solidFill>
          <a:schemeClr val="tx1"/>
        </a:solidFill>
        <a:latin typeface="+mn-lt"/>
        <a:ea typeface="+mn-ea"/>
        <a:cs typeface="+mn-cs"/>
      </a:defRPr>
    </a:lvl7pPr>
    <a:lvl8pPr marL="3200400" algn="l" defTabSz="457200" rtl="0" eaLnBrk="1" latinLnBrk="0" hangingPunct="1">
      <a:defRPr sz="1300" kern="1200">
        <a:solidFill>
          <a:schemeClr val="tx1"/>
        </a:solidFill>
        <a:latin typeface="+mn-lt"/>
        <a:ea typeface="+mn-ea"/>
        <a:cs typeface="+mn-cs"/>
      </a:defRPr>
    </a:lvl8pPr>
    <a:lvl9pPr marL="3657600" algn="l" defTabSz="4572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healthaffairs.org/doi/full/10.1377/hlthaff.2018.071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medscape.com/viewarticle/920271?src=rss&amp;fbclid=IwAR23y5ucVzUUFXgzzXS78HTAS6TYaosIulDM-lGStR-XNTrEjMPw05GsvtA"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1</a:t>
            </a:fld>
            <a:endParaRPr lang="en-US" dirty="0"/>
          </a:p>
        </p:txBody>
      </p:sp>
    </p:spTree>
    <p:extLst>
      <p:ext uri="{BB962C8B-B14F-4D97-AF65-F5344CB8AC3E}">
        <p14:creationId xmlns:p14="http://schemas.microsoft.com/office/powerpoint/2010/main" val="702360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INSERT YOUR INFO AS INDICATED IN THE BLUE COLUMN. ADD HOST INFO IN THE RIGHT COLUMN. UPLOAD AND INSERT A GREAT PHOTO OF YOURSELF!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2</a:t>
            </a:fld>
            <a:endParaRPr lang="en-US" dirty="0"/>
          </a:p>
        </p:txBody>
      </p:sp>
    </p:spTree>
    <p:extLst>
      <p:ext uri="{BB962C8B-B14F-4D97-AF65-F5344CB8AC3E}">
        <p14:creationId xmlns:p14="http://schemas.microsoft.com/office/powerpoint/2010/main" val="3108601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Care Partner Project is dedicated to helping you feel informed and confident as Care Partners to your loved ones. Simple downloadable checklists and grass roots community education are all designed to help “everyday” people know what to watch for and what to do to pitch in for their loved ones’ care. The Care Partner Project also has a fund to help provide professional patient advocates for patients who have no one in their lives to help them through a medical crisis and no other resources, such as good insurance or an income. The Fund provides help for a lot of homeless people and those with developmental challenges. I’m very proud to be a Community Educator for the Care Partner Project in our area!</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3</a:t>
            </a:fld>
            <a:endParaRPr lang="en-US" dirty="0"/>
          </a:p>
        </p:txBody>
      </p:sp>
    </p:spTree>
    <p:extLst>
      <p:ext uri="{BB962C8B-B14F-4D97-AF65-F5344CB8AC3E}">
        <p14:creationId xmlns:p14="http://schemas.microsoft.com/office/powerpoint/2010/main" val="1200433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a:t>
            </a:r>
            <a:r>
              <a:rPr lang="en-US" baseline="0" dirty="0"/>
              <a:t> </a:t>
            </a:r>
            <a:r>
              <a:rPr lang="en-US" dirty="0"/>
              <a:t>washing</a:t>
            </a:r>
            <a:r>
              <a:rPr lang="en-US" baseline="0" dirty="0"/>
              <a:t> is the #1 way to prevent a hospital infection such as MRSA, C diff and common viruses that circulate. Hospitals are public places, germs are everywhere and patients’ immune systems are not 100% -- most are very low. Preventing infection is everyone’s job and simple hand washing with soap and water, or an alcohol based cleanser goes a long way toward protecting every patient in the hospital. When you speak up for yourself, you’re really speaking up for everyone. </a:t>
            </a:r>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5</a:t>
            </a:fld>
            <a:endParaRPr lang="en-US" dirty="0"/>
          </a:p>
        </p:txBody>
      </p:sp>
    </p:spTree>
    <p:extLst>
      <p:ext uri="{BB962C8B-B14F-4D97-AF65-F5344CB8AC3E}">
        <p14:creationId xmlns:p14="http://schemas.microsoft.com/office/powerpoint/2010/main" val="1653106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10,000 diseases and only about 200-300 symptoms.</a:t>
            </a:r>
            <a:r>
              <a:rPr lang="en-US" baseline="0" dirty="0"/>
              <a:t> So, </a:t>
            </a:r>
            <a:r>
              <a:rPr lang="en-US" dirty="0"/>
              <a:t>If</a:t>
            </a:r>
            <a:r>
              <a:rPr lang="en-US" baseline="0" dirty="0"/>
              <a:t> you share your symptoms with 2 different doctors, your diagnoses may be very different, especially if they are specialists. Lower back pain? A “bone doctor” will think about how your spine may be misaligned or that you may have a bulging disk.  A nephrologist’s mind will leap to kidney disease and a generalist may chalk up your pain to a strained muscle from exercising without warming up first. So</a:t>
            </a:r>
            <a:r>
              <a:rPr lang="mr-IN" baseline="0" dirty="0"/>
              <a:t>…</a:t>
            </a:r>
            <a:r>
              <a:rPr lang="en-US" baseline="0" dirty="0"/>
              <a:t> the lesson is</a:t>
            </a:r>
            <a:r>
              <a:rPr lang="mr-IN" baseline="0" dirty="0"/>
              <a:t>…</a:t>
            </a:r>
            <a:r>
              <a:rPr lang="en-US" baseline="0" dirty="0"/>
              <a:t>  It’s worth asking your doc to think outside their own box. It matters A LOT because your treatment plan depends on it. </a:t>
            </a:r>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6</a:t>
            </a:fld>
            <a:endParaRPr lang="en-US" dirty="0"/>
          </a:p>
        </p:txBody>
      </p:sp>
    </p:spTree>
    <p:extLst>
      <p:ext uri="{BB962C8B-B14F-4D97-AF65-F5344CB8AC3E}">
        <p14:creationId xmlns:p14="http://schemas.microsoft.com/office/powerpoint/2010/main" val="1530780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 see a surgeon, the surgeon will cut. It’s just that simple. Studies have shown that the more patients know about a recommended surgery, the more likely they are to find another treatment that works for them. Never hesitate to seek 2</a:t>
            </a:r>
            <a:r>
              <a:rPr lang="en-US" baseline="30000" dirty="0"/>
              <a:t>nd</a:t>
            </a:r>
            <a:r>
              <a:rPr lang="en-US" baseline="0" dirty="0"/>
              <a:t> or 3</a:t>
            </a:r>
            <a:r>
              <a:rPr lang="en-US" baseline="30000" dirty="0"/>
              <a:t>rd</a:t>
            </a:r>
            <a:r>
              <a:rPr lang="en-US" baseline="0" dirty="0"/>
              <a:t> opinions and don’t let anyone tell you that any surgery is “routine.” There are often good rewards for having surgery, but there are </a:t>
            </a:r>
            <a:r>
              <a:rPr lang="en-US" i="1" baseline="0" dirty="0"/>
              <a:t>always</a:t>
            </a:r>
            <a:r>
              <a:rPr lang="en-US" baseline="0" dirty="0"/>
              <a:t> risks.</a:t>
            </a:r>
          </a:p>
          <a:p>
            <a:endParaRPr lang="en-US" dirty="0"/>
          </a:p>
          <a:p>
            <a:r>
              <a:rPr lang="en-US" baseline="0" dirty="0"/>
              <a:t>NOTE TO PRESENTER: There</a:t>
            </a:r>
            <a:r>
              <a:rPr lang="en-US" dirty="0"/>
              <a:t> is no study with hard incidence data. This number of up to 40% came from a study funded by Welvie, a company that provides patient education. They studied the Medicare population in 2 states and shared the data with Medicare but it was not published.  </a:t>
            </a:r>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7</a:t>
            </a:fld>
            <a:endParaRPr lang="en-US" dirty="0"/>
          </a:p>
        </p:txBody>
      </p:sp>
    </p:spTree>
    <p:extLst>
      <p:ext uri="{BB962C8B-B14F-4D97-AF65-F5344CB8AC3E}">
        <p14:creationId xmlns:p14="http://schemas.microsoft.com/office/powerpoint/2010/main" val="1530780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just</a:t>
            </a:r>
            <a:r>
              <a:rPr lang="en-US" baseline="0" dirty="0"/>
              <a:t> tend to nod their heads and listen</a:t>
            </a:r>
            <a:r>
              <a:rPr lang="en-US" dirty="0"/>
              <a:t> -- b</a:t>
            </a:r>
            <a:r>
              <a:rPr lang="en-US" baseline="0" dirty="0"/>
              <a:t>ut leave feeling confused and no better informed about their own health and care! </a:t>
            </a:r>
            <a:r>
              <a:rPr lang="en-US" dirty="0"/>
              <a:t>What would you</a:t>
            </a:r>
            <a:r>
              <a:rPr lang="en-US" baseline="0" dirty="0"/>
              <a:t> say if your doctor seems to be “speaking Greek” to you? (AUDIENCE SUGGESTIONS.)</a:t>
            </a:r>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8</a:t>
            </a:fld>
            <a:endParaRPr lang="en-US" dirty="0"/>
          </a:p>
        </p:txBody>
      </p:sp>
    </p:spTree>
    <p:extLst>
      <p:ext uri="{BB962C8B-B14F-4D97-AF65-F5344CB8AC3E}">
        <p14:creationId xmlns:p14="http://schemas.microsoft.com/office/powerpoint/2010/main" val="3857004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r>
              <a:rPr lang="en-US" sz="1200" dirty="0">
                <a:ea typeface="ＭＳ Ｐゴシック" charset="-128"/>
                <a:cs typeface="ＭＳ Ｐゴシック" charset="-128"/>
              </a:rPr>
              <a:t>Alarm fatigue is  a very real problem. It refers to times when we tune out noises in order to focus on a task at hand.  On busy hospital units, </a:t>
            </a:r>
            <a:r>
              <a:rPr lang="en-US" dirty="0">
                <a:ea typeface="ＭＳ Ｐゴシック" charset="-128"/>
                <a:cs typeface="ＭＳ Ｐゴシック" charset="-128"/>
              </a:rPr>
              <a:t>people on the medical team</a:t>
            </a:r>
            <a:r>
              <a:rPr lang="en-US" sz="1200" dirty="0">
                <a:ea typeface="ＭＳ Ｐゴシック" charset="-128"/>
                <a:cs typeface="ＭＳ Ｐゴシック" charset="-128"/>
              </a:rPr>
              <a:t> do this, too.</a:t>
            </a:r>
            <a:r>
              <a:rPr lang="en-US" sz="1200" baseline="0" dirty="0">
                <a:ea typeface="ＭＳ Ｐゴシック" charset="-128"/>
                <a:cs typeface="ＭＳ Ｐゴシック" charset="-128"/>
              </a:rPr>
              <a:t> They try not to, but it’s a natural reaction </a:t>
            </a:r>
            <a:r>
              <a:rPr lang="en-US" dirty="0">
                <a:ea typeface="ＭＳ Ｐゴシック" charset="-128"/>
                <a:cs typeface="ＭＳ Ｐゴシック" charset="-128"/>
              </a:rPr>
              <a:t>to some when they're</a:t>
            </a:r>
            <a:r>
              <a:rPr lang="en-US" sz="1200" baseline="0" dirty="0">
                <a:ea typeface="ＭＳ Ｐゴシック" charset="-128"/>
                <a:cs typeface="ＭＳ Ｐゴシック" charset="-128"/>
              </a:rPr>
              <a:t> trying to focus on care tasks at hand. </a:t>
            </a:r>
          </a:p>
          <a:p>
            <a:r>
              <a:rPr lang="en-US" sz="1200" baseline="0" dirty="0">
                <a:ea typeface="ＭＳ Ｐゴシック" charset="-128"/>
                <a:cs typeface="ＭＳ Ｐゴシック" charset="-128"/>
              </a:rPr>
              <a:t>Speak up when your alarms go off or when you hear another patients’ alarms ringing or beeping. It takes a village! </a:t>
            </a:r>
          </a:p>
          <a:p>
            <a:endParaRPr lang="en-US" sz="1200" baseline="0" dirty="0">
              <a:ea typeface="ＭＳ Ｐゴシック" charset="-128"/>
              <a:cs typeface="ＭＳ Ｐゴシック" charset="-128"/>
            </a:endParaRPr>
          </a:p>
          <a:p>
            <a:r>
              <a:rPr lang="en-US" sz="1200" baseline="0" dirty="0">
                <a:ea typeface="ＭＳ Ｐゴシック" charset="-128"/>
                <a:cs typeface="ＭＳ Ｐゴシック" charset="-128"/>
              </a:rPr>
              <a:t>Also, if one of your monitors is ringing because it is actually </a:t>
            </a:r>
            <a:r>
              <a:rPr lang="en-US" dirty="0">
                <a:ea typeface="ＭＳ Ｐゴシック" charset="-128"/>
                <a:cs typeface="ＭＳ Ｐゴシック" charset="-128"/>
              </a:rPr>
              <a:t>not working correctly</a:t>
            </a:r>
            <a:r>
              <a:rPr lang="en-US" sz="1200" baseline="0" dirty="0">
                <a:ea typeface="ＭＳ Ｐゴシック" charset="-128"/>
                <a:cs typeface="ＭＳ Ｐゴシック" charset="-128"/>
              </a:rPr>
              <a:t> </a:t>
            </a:r>
            <a:r>
              <a:rPr lang="mr-IN" sz="1200" baseline="0" dirty="0">
                <a:ea typeface="ＭＳ Ｐゴシック" charset="-128"/>
                <a:cs typeface="ＭＳ Ｐゴシック" charset="-128"/>
              </a:rPr>
              <a:t>–</a:t>
            </a:r>
            <a:r>
              <a:rPr lang="en-US" sz="1200" baseline="0" dirty="0">
                <a:ea typeface="ＭＳ Ｐゴシック" charset="-128"/>
                <a:cs typeface="ＭＳ Ｐゴシック" charset="-128"/>
              </a:rPr>
              <a:t> ask for a replacement, a machine that’s in good working order. You deserve peace of mind that your monitor is doing its job for you! </a:t>
            </a:r>
          </a:p>
          <a:p>
            <a:endParaRPr lang="en-US" sz="1200" baseline="0" dirty="0">
              <a:ea typeface="ＭＳ Ｐゴシック" charset="-128"/>
              <a:cs typeface="ＭＳ Ｐゴシック" charset="-128"/>
            </a:endParaRPr>
          </a:p>
          <a:p>
            <a:r>
              <a:rPr lang="en-US" sz="1200" baseline="0" dirty="0">
                <a:ea typeface="ＭＳ Ｐゴシック" charset="-128"/>
                <a:cs typeface="ＭＳ Ｐゴシック" charset="-128"/>
              </a:rPr>
              <a:t>So, what would Maxine say to get help for an alarm that’s going off and</a:t>
            </a:r>
            <a:r>
              <a:rPr lang="en-US" sz="1200" dirty="0">
                <a:ea typeface="ＭＳ Ｐゴシック" charset="-128"/>
                <a:cs typeface="ＭＳ Ｐゴシック" charset="-128"/>
              </a:rPr>
              <a:t> no one comes to investigate</a:t>
            </a:r>
            <a:r>
              <a:rPr lang="en-US" sz="1200" baseline="0" dirty="0">
                <a:ea typeface="ＭＳ Ｐゴシック" charset="-128"/>
                <a:cs typeface="ＭＳ Ｐゴシック" charset="-128"/>
              </a:rPr>
              <a:t>? </a:t>
            </a:r>
            <a:endParaRPr lang="en-US" sz="1200" dirty="0">
              <a:ea typeface="ＭＳ Ｐゴシック" charset="-128"/>
              <a:cs typeface="ＭＳ Ｐゴシック" charset="-128"/>
            </a:endParaRPr>
          </a:p>
        </p:txBody>
      </p:sp>
      <p:sp>
        <p:nvSpPr>
          <p:cNvPr id="78852" name="Slide Number Placeholder 3"/>
          <p:cNvSpPr>
            <a:spLocks noGrp="1"/>
          </p:cNvSpPr>
          <p:nvPr>
            <p:ph type="sldNum" sz="quarter" idx="5"/>
          </p:nvPr>
        </p:nvSpPr>
        <p:spPr bwMode="auto">
          <a:noFill/>
          <a:ln>
            <a:miter lim="800000"/>
            <a:headEnd/>
            <a:tailEnd/>
          </a:ln>
        </p:spPr>
        <p:txBody>
          <a:bodyPr/>
          <a:lstStyle/>
          <a:p>
            <a:fld id="{5835E84E-CCCB-1248-9C74-FA63D2B9BE42}" type="slidenum">
              <a:rPr lang="en-US" smtClean="0">
                <a:solidFill>
                  <a:prstClr val="black"/>
                </a:solidFill>
                <a:latin typeface="Calibri" charset="0"/>
                <a:ea typeface="ＭＳ Ｐゴシック" charset="-128"/>
                <a:cs typeface="ＭＳ Ｐゴシック" charset="-128"/>
              </a:rPr>
              <a:pPr/>
              <a:t>9</a:t>
            </a:fld>
            <a:endParaRPr lang="en-US" dirty="0">
              <a:solidFill>
                <a:prstClr val="black"/>
              </a:solidFill>
              <a:latin typeface="Calibri" charset="0"/>
              <a:ea typeface="ＭＳ Ｐゴシック" charset="-128"/>
              <a:cs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114800"/>
            <a:ext cx="4572000" cy="4343400"/>
          </a:xfrm>
        </p:spPr>
        <p:txBody>
          <a:bodyPr/>
          <a:lstStyle/>
          <a:p>
            <a:r>
              <a:rPr lang="en-US" dirty="0"/>
              <a:t>When you</a:t>
            </a:r>
            <a:r>
              <a:rPr lang="en-US" baseline="0" dirty="0"/>
              <a:t> get a new prescription, it’s OK to ask your doctor,</a:t>
            </a:r>
            <a:r>
              <a:rPr lang="en-US" dirty="0"/>
              <a:t> nurse, discharge planner</a:t>
            </a:r>
            <a:r>
              <a:rPr lang="en-US" baseline="0" dirty="0"/>
              <a:t> </a:t>
            </a:r>
            <a:r>
              <a:rPr lang="en-US" dirty="0"/>
              <a:t>or advocate office</a:t>
            </a:r>
            <a:r>
              <a:rPr lang="en-US" baseline="0" dirty="0"/>
              <a:t> to find out the cost for you. If it’s more than you can afford, it’s OK to ask about a potential  alternative. You may also contact the company that makes the drug to ask about any discounts they can give you or if they have any assistance programs. </a:t>
            </a:r>
          </a:p>
          <a:p>
            <a:endParaRPr lang="en-US" baseline="0" dirty="0"/>
          </a:p>
          <a:p>
            <a:r>
              <a:rPr lang="en-US" baseline="0" dirty="0"/>
              <a:t>In the  hospital, your doctor may start a new medication</a:t>
            </a:r>
            <a:r>
              <a:rPr lang="en-US" dirty="0"/>
              <a:t> she intends for you to continue after leaving the hospital. This is so that she can see </a:t>
            </a:r>
            <a:r>
              <a:rPr lang="en-US" baseline="0" dirty="0"/>
              <a:t>how well it works for you, and if it appears to help you, she’ll </a:t>
            </a:r>
            <a:r>
              <a:rPr lang="en-US" dirty="0"/>
              <a:t>feel comfortable prescribing it for you. </a:t>
            </a:r>
            <a:r>
              <a:rPr lang="en-US" baseline="0" dirty="0"/>
              <a:t>This practice  is called “</a:t>
            </a:r>
          </a:p>
          <a:p>
            <a:endParaRPr lang="en-US" dirty="0"/>
          </a:p>
          <a:p>
            <a:r>
              <a:rPr lang="en-US" baseline="0" dirty="0"/>
              <a:t>True</a:t>
            </a:r>
            <a:r>
              <a:rPr lang="en-US" dirty="0"/>
              <a:t> story example: </a:t>
            </a:r>
            <a:r>
              <a:rPr lang="en-US" baseline="0" dirty="0"/>
              <a:t>Catherine filled a new prescription for her mother on a medication started during her recent hospitalization. To her horror, each dose</a:t>
            </a:r>
            <a:r>
              <a:rPr lang="en-US" dirty="0"/>
              <a:t> would cost</a:t>
            </a:r>
            <a:r>
              <a:rPr lang="en-US" baseline="0" dirty="0"/>
              <a:t> $300 out-of-pocket to her mother,</a:t>
            </a:r>
            <a:r>
              <a:rPr lang="en-US" dirty="0"/>
              <a:t> for a</a:t>
            </a:r>
            <a:r>
              <a:rPr lang="en-US" baseline="0" dirty="0"/>
              <a:t> total cost </a:t>
            </a:r>
            <a:r>
              <a:rPr lang="en-US" dirty="0"/>
              <a:t>of</a:t>
            </a:r>
            <a:r>
              <a:rPr lang="en-US" baseline="0" dirty="0"/>
              <a:t> $3000 for a 10-day treatment course. Catherine had to leave the pharmacy empty handed. </a:t>
            </a:r>
          </a:p>
          <a:p>
            <a:endParaRPr lang="en-US" dirty="0"/>
          </a:p>
          <a:p>
            <a:r>
              <a:rPr lang="en-US" dirty="0"/>
              <a:t>It really pays to know the costs. Skipping meds is dangerous, but so is going broke because of them.</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10</a:t>
            </a:fld>
            <a:endParaRPr lang="en-US" dirty="0"/>
          </a:p>
        </p:txBody>
      </p:sp>
    </p:spTree>
    <p:extLst>
      <p:ext uri="{BB962C8B-B14F-4D97-AF65-F5344CB8AC3E}">
        <p14:creationId xmlns:p14="http://schemas.microsoft.com/office/powerpoint/2010/main" val="29887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r>
              <a:rPr lang="en-US" sz="1200" dirty="0">
                <a:ea typeface="ＭＳ Ｐゴシック" charset="-128"/>
                <a:cs typeface="ＭＳ Ｐゴシック" charset="-128"/>
              </a:rPr>
              <a:t>I think this really says it all. </a:t>
            </a:r>
            <a:r>
              <a:rPr lang="en-US" dirty="0">
                <a:ea typeface="ＭＳ Ｐゴシック" charset="-128"/>
                <a:cs typeface="ＭＳ Ｐゴシック" charset="-128"/>
              </a:rPr>
              <a:t>Your doctors and nurses want you to go home when </a:t>
            </a:r>
            <a:r>
              <a:rPr lang="en-US" i="1" dirty="0">
                <a:ea typeface="ＭＳ Ｐゴシック" charset="-128"/>
                <a:cs typeface="ＭＳ Ｐゴシック" charset="-128"/>
              </a:rPr>
              <a:t>you </a:t>
            </a:r>
            <a:r>
              <a:rPr lang="en-US" dirty="0">
                <a:ea typeface="ＭＳ Ｐゴシック" charset="-128"/>
                <a:cs typeface="ＭＳ Ｐゴシック" charset="-128"/>
              </a:rPr>
              <a:t>feel it is safe to do so</a:t>
            </a:r>
            <a:r>
              <a:rPr lang="mr-IN" dirty="0">
                <a:ea typeface="ＭＳ Ｐゴシック" charset="-128"/>
                <a:cs typeface="ＭＳ Ｐゴシック" charset="-128"/>
              </a:rPr>
              <a:t>…</a:t>
            </a:r>
            <a:r>
              <a:rPr lang="en-US" dirty="0">
                <a:ea typeface="ＭＳ Ｐゴシック" charset="-128"/>
                <a:cs typeface="ＭＳ Ｐゴシック" charset="-128"/>
              </a:rPr>
              <a:t> and to an environment that will support your recovery. </a:t>
            </a:r>
          </a:p>
          <a:p>
            <a:endParaRPr lang="en-US" dirty="0">
              <a:ea typeface="ＭＳ Ｐゴシック" charset="-128"/>
              <a:cs typeface="ＭＳ Ｐゴシック" charset="-128"/>
            </a:endParaRPr>
          </a:p>
          <a:p>
            <a:r>
              <a:rPr lang="en-US" dirty="0">
                <a:ea typeface="ＭＳ Ｐゴシック" charset="-128"/>
                <a:cs typeface="ＭＳ Ｐゴシック" charset="-128"/>
              </a:rPr>
              <a:t>You can raise the red flag and they will help you get the support you need, or make sure you get additional care in the hospital if your symptoms are troubling you. </a:t>
            </a:r>
          </a:p>
          <a:p>
            <a:endParaRPr lang="en-US" dirty="0">
              <a:ea typeface="ＭＳ Ｐゴシック" charset="-128"/>
              <a:cs typeface="ＭＳ Ｐゴシック" charset="-128"/>
            </a:endParaRPr>
          </a:p>
          <a:p>
            <a:r>
              <a:rPr lang="en-US" dirty="0">
                <a:ea typeface="ＭＳ Ｐゴシック" charset="-128"/>
                <a:cs typeface="ＭＳ Ｐゴシック" charset="-128"/>
              </a:rPr>
              <a:t>The code phrase to use is: “This is not a safe discharge.” </a:t>
            </a:r>
          </a:p>
          <a:p>
            <a:endParaRPr lang="en-US" dirty="0">
              <a:ea typeface="ＭＳ Ｐゴシック" charset="-128"/>
              <a:cs typeface="ＭＳ Ｐゴシック" charset="-128"/>
            </a:endParaRPr>
          </a:p>
          <a:p>
            <a:r>
              <a:rPr lang="en-US" dirty="0">
                <a:ea typeface="ＭＳ Ｐゴシック" charset="-128"/>
                <a:cs typeface="ＭＳ Ｐゴシック" charset="-128"/>
              </a:rPr>
              <a:t>Likewise, if you have a friend or loved one in the hospital and you are worried about their physical, mental or emotional safety </a:t>
            </a:r>
            <a:r>
              <a:rPr lang="mr-IN" dirty="0">
                <a:ea typeface="ＭＳ Ｐゴシック" charset="-128"/>
                <a:cs typeface="ＭＳ Ｐゴシック" charset="-128"/>
              </a:rPr>
              <a:t>–</a:t>
            </a:r>
            <a:r>
              <a:rPr lang="en-US" dirty="0">
                <a:ea typeface="ＭＳ Ｐゴシック" charset="-128"/>
                <a:cs typeface="ＭＳ Ｐゴシック" charset="-128"/>
              </a:rPr>
              <a:t> which may include any domestic abuse you know is going on in the home -- you can bring your concerns to the hospital staff. </a:t>
            </a:r>
          </a:p>
          <a:p>
            <a:endParaRPr lang="en-US" dirty="0">
              <a:ea typeface="ＭＳ Ｐゴシック" charset="-128"/>
              <a:cs typeface="ＭＳ Ｐゴシック" charset="-128"/>
            </a:endParaRPr>
          </a:p>
          <a:p>
            <a:r>
              <a:rPr lang="en-US" dirty="0">
                <a:ea typeface="ＭＳ Ｐゴシック" charset="-128"/>
                <a:cs typeface="ＭＳ Ｐゴシック" charset="-128"/>
              </a:rPr>
              <a:t>Be sure to use the same words: “This is not a safe discharge for (Patient’s Name).  </a:t>
            </a:r>
            <a:endParaRPr lang="en-US" sz="1200" dirty="0">
              <a:ea typeface="ＭＳ Ｐゴシック" charset="-128"/>
              <a:cs typeface="ＭＳ Ｐゴシック" charset="-128"/>
            </a:endParaRPr>
          </a:p>
        </p:txBody>
      </p:sp>
      <p:sp>
        <p:nvSpPr>
          <p:cNvPr id="78852" name="Slide Number Placeholder 3"/>
          <p:cNvSpPr>
            <a:spLocks noGrp="1"/>
          </p:cNvSpPr>
          <p:nvPr>
            <p:ph type="sldNum" sz="quarter" idx="5"/>
          </p:nvPr>
        </p:nvSpPr>
        <p:spPr bwMode="auto">
          <a:noFill/>
          <a:ln>
            <a:miter lim="800000"/>
            <a:headEnd/>
            <a:tailEnd/>
          </a:ln>
        </p:spPr>
        <p:txBody>
          <a:bodyPr/>
          <a:lstStyle/>
          <a:p>
            <a:fld id="{5835E84E-CCCB-1248-9C74-FA63D2B9BE42}" type="slidenum">
              <a:rPr lang="en-US" smtClean="0">
                <a:solidFill>
                  <a:prstClr val="black"/>
                </a:solidFill>
                <a:latin typeface="Calibri" charset="0"/>
                <a:ea typeface="ＭＳ Ｐゴシック" charset="-128"/>
                <a:cs typeface="ＭＳ Ｐゴシック" charset="-128"/>
              </a:rPr>
              <a:pPr/>
              <a:t>11</a:t>
            </a:fld>
            <a:endParaRPr lang="en-US" dirty="0">
              <a:solidFill>
                <a:prstClr val="black"/>
              </a:solidFill>
              <a:latin typeface="Calibri" charset="0"/>
              <a:ea typeface="ＭＳ Ｐゴシック" charset="-128"/>
              <a:cs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43000" y="4165600"/>
            <a:ext cx="4660900" cy="4381500"/>
          </a:xfrm>
        </p:spPr>
        <p:txBody>
          <a:bodyPr/>
          <a:lstStyle/>
          <a:p>
            <a:r>
              <a:rPr lang="en-US" dirty="0"/>
              <a:t>Just</a:t>
            </a:r>
            <a:r>
              <a:rPr lang="en-US" baseline="0" dirty="0"/>
              <a:t> because you’re wearing</a:t>
            </a:r>
            <a:r>
              <a:rPr lang="en-US" dirty="0"/>
              <a:t> a hospital</a:t>
            </a:r>
            <a:r>
              <a:rPr lang="en-US" baseline="0" dirty="0"/>
              <a:t> gown</a:t>
            </a:r>
            <a:r>
              <a:rPr lang="en-US" dirty="0"/>
              <a:t> and a hospital bed (hopefully in a</a:t>
            </a:r>
            <a:r>
              <a:rPr lang="en-US" baseline="0" dirty="0"/>
              <a:t> room!) and doctors have been seeing you, it does not mean you are an “Admitted patient”. Why does that make a difference? </a:t>
            </a:r>
          </a:p>
          <a:p>
            <a:endParaRPr lang="en-US" dirty="0"/>
          </a:p>
          <a:p>
            <a:r>
              <a:rPr lang="en-US" dirty="0"/>
              <a:t>Hospital admission status affects Medicare coverage of skilled nursing services that may be needed after discharge from the hospital --  and it can cost patients BIG $$ if Medicare doesn’t cover it.  </a:t>
            </a:r>
          </a:p>
          <a:p>
            <a:endParaRPr lang="en-US" dirty="0"/>
          </a:p>
          <a:p>
            <a:r>
              <a:rPr lang="en-US" dirty="0"/>
              <a:t>A good overview is found here: https://</a:t>
            </a:r>
            <a:r>
              <a:rPr lang="en-US" dirty="0" err="1"/>
              <a:t>www.medicareresources.org</a:t>
            </a:r>
            <a:r>
              <a:rPr lang="en-US" dirty="0"/>
              <a:t>/</a:t>
            </a:r>
            <a:r>
              <a:rPr lang="en-US" dirty="0" err="1"/>
              <a:t>faqs</a:t>
            </a:r>
            <a:r>
              <a:rPr lang="en-US" dirty="0"/>
              <a:t>/how-does-</a:t>
            </a:r>
            <a:r>
              <a:rPr lang="en-US" dirty="0" err="1"/>
              <a:t>medicares</a:t>
            </a:r>
            <a:r>
              <a:rPr lang="en-US"/>
              <a:t>-two-midnight-rule-affect-my-hospital-bills/</a:t>
            </a:r>
          </a:p>
          <a:p>
            <a:endParaRPr lang="en-US" dirty="0"/>
          </a:p>
          <a:p>
            <a:endParaRPr lang="en-US" dirty="0"/>
          </a:p>
          <a:p>
            <a:r>
              <a:rPr lang="en-US" i="1" dirty="0"/>
              <a:t> Why wouldn’t Medicare cover it if your Dr. said you needed the care? </a:t>
            </a:r>
            <a:r>
              <a:rPr lang="en-US" dirty="0"/>
              <a:t>Medicare requires a three-day minimum hospital inpatient stay (counted by midnights) before it will cover the cost of rehab care you may need in a skilled nursing care center. However, observation stays, regardless of length, do not count toward Medicare’s requirement.</a:t>
            </a:r>
          </a:p>
          <a:p>
            <a:r>
              <a:rPr lang="en-US" dirty="0"/>
              <a:t>Even if you’re not sure if you’ll rehab or longer care at a nursing facility, it’s worth fighting for that admission status. </a:t>
            </a:r>
          </a:p>
          <a:p>
            <a:endParaRPr lang="en-US" dirty="0"/>
          </a:p>
          <a:p>
            <a:r>
              <a:rPr lang="en-US" dirty="0"/>
              <a:t>What would Maxine say to get Admitted Patient status on her record?   </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12</a:t>
            </a:fld>
            <a:endParaRPr lang="en-US" dirty="0"/>
          </a:p>
        </p:txBody>
      </p:sp>
    </p:spTree>
    <p:extLst>
      <p:ext uri="{BB962C8B-B14F-4D97-AF65-F5344CB8AC3E}">
        <p14:creationId xmlns:p14="http://schemas.microsoft.com/office/powerpoint/2010/main" val="873284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Numerous studies show that these 3 things contribute to better surgery results. </a:t>
            </a:r>
            <a:br>
              <a:rPr lang="en-US" dirty="0"/>
            </a:br>
            <a:endParaRPr lang="en-US" dirty="0"/>
          </a:p>
          <a:p>
            <a:r>
              <a:rPr lang="en-US" dirty="0"/>
              <a:t>On the last point, more and more surgeries are being performed at  stand-alone outpatient surgery centers, which have not been as well monitored for safety as hospitals. While this is changing, board accreditation is a particularly critical question when considering outpatient surgery beyond hospital walls. </a:t>
            </a:r>
          </a:p>
          <a:p>
            <a:endParaRPr lang="en-US" dirty="0"/>
          </a:p>
          <a:p>
            <a:r>
              <a:rPr lang="en-US" dirty="0"/>
              <a:t>BACKGROUND</a:t>
            </a:r>
            <a:r>
              <a:rPr lang="en-US" baseline="0" dirty="0"/>
              <a:t> NOTES TO PRESENTER: </a:t>
            </a:r>
            <a:r>
              <a:rPr lang="en-US" dirty="0"/>
              <a:t>When</a:t>
            </a:r>
            <a:r>
              <a:rPr lang="en-US" baseline="0" dirty="0"/>
              <a:t> fully implemented, the most widely used surgical checklist from the World Health Organization, includes introductions among surgery team members, who may be assembling to work together for the first time. Communication during the surgical procedure is greatly enhanced when the team members know each other’s names and roles. Good communication leads to better outcomes. </a:t>
            </a:r>
            <a:r>
              <a:rPr lang="en-US" dirty="0"/>
              <a:t>Good article: </a:t>
            </a:r>
            <a:r>
              <a:rPr lang="en-US" dirty="0">
                <a:hlinkClick r:id="rId3"/>
              </a:rPr>
              <a:t>https://www.healthaffairs.org/doi/full/10.1377/hlthaff.2018.0717</a:t>
            </a:r>
            <a:r>
              <a:rPr lang="en-US" dirty="0"/>
              <a:t>.</a:t>
            </a:r>
          </a:p>
          <a:p>
            <a:r>
              <a:rPr lang="en-US" dirty="0"/>
              <a:t>About same day surgery centers: </a:t>
            </a:r>
            <a:r>
              <a:rPr lang="en-US" sz="1000" dirty="0">
                <a:hlinkClick r:id="rId4"/>
              </a:rPr>
              <a:t>https://www.medscape.com/viewarticle/920271?src=rss&amp;fbclid=IwAR23y5ucVzUUFXgzzXS78HTAS6TYaosIulDM-lGStR-XNTrEjMPw05GsvtA</a:t>
            </a:r>
            <a:endParaRPr lang="en-US" sz="1000" dirty="0"/>
          </a:p>
          <a:p>
            <a:endParaRPr lang="en-US" sz="1000" dirty="0"/>
          </a:p>
          <a:p>
            <a:endParaRPr lang="en-US" sz="1000" dirty="0"/>
          </a:p>
          <a:p>
            <a:endParaRPr lang="en-US" baseline="0"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13</a:t>
            </a:fld>
            <a:endParaRPr lang="en-US" dirty="0"/>
          </a:p>
        </p:txBody>
      </p:sp>
    </p:spTree>
    <p:extLst>
      <p:ext uri="{BB962C8B-B14F-4D97-AF65-F5344CB8AC3E}">
        <p14:creationId xmlns:p14="http://schemas.microsoft.com/office/powerpoint/2010/main" val="3191792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14</a:t>
            </a:fld>
            <a:endParaRPr lang="en-US" dirty="0"/>
          </a:p>
        </p:txBody>
      </p:sp>
    </p:spTree>
    <p:extLst>
      <p:ext uri="{BB962C8B-B14F-4D97-AF65-F5344CB8AC3E}">
        <p14:creationId xmlns:p14="http://schemas.microsoft.com/office/powerpoint/2010/main" val="4134036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15</a:t>
            </a:fld>
            <a:endParaRPr lang="en-US" dirty="0"/>
          </a:p>
        </p:txBody>
      </p:sp>
    </p:spTree>
    <p:extLst>
      <p:ext uri="{BB962C8B-B14F-4D97-AF65-F5344CB8AC3E}">
        <p14:creationId xmlns:p14="http://schemas.microsoft.com/office/powerpoint/2010/main" val="2797562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b="1" dirty="0">
                <a:solidFill>
                  <a:schemeClr val="accent6"/>
                </a:solidFill>
                <a:latin typeface="Arial"/>
                <a:ea typeface="ＭＳ Ｐゴシック" charset="-128"/>
                <a:cs typeface="Arial"/>
              </a:rPr>
              <a:t>PRESENTER: INSERT</a:t>
            </a:r>
            <a:r>
              <a:rPr lang="en-US" b="1" baseline="0" dirty="0">
                <a:solidFill>
                  <a:schemeClr val="accent6"/>
                </a:solidFill>
                <a:latin typeface="Arial"/>
                <a:ea typeface="ＭＳ Ｐゴシック" charset="-128"/>
                <a:cs typeface="Arial"/>
              </a:rPr>
              <a:t> YOUR HEADSHOT AND CONTACT INFO. </a:t>
            </a:r>
            <a:endParaRPr lang="en-US" b="1" dirty="0">
              <a:solidFill>
                <a:schemeClr val="accent6"/>
              </a:solidFill>
              <a:latin typeface="Arial"/>
              <a:ea typeface="ＭＳ Ｐゴシック" charset="-128"/>
              <a:cs typeface="Arial"/>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229161C9-1BBC-E94B-BB99-B39D406CEC70}" type="slidenum">
              <a:rPr lang="en-US" smtClean="0">
                <a:solidFill>
                  <a:prstClr val="black"/>
                </a:solidFill>
                <a:latin typeface="Calibri" charset="0"/>
                <a:ea typeface="ＭＳ Ｐゴシック" charset="-128"/>
                <a:cs typeface="ＭＳ Ｐゴシック" charset="-128"/>
              </a:rPr>
              <a:pPr/>
              <a:t>16</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727377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5" name="Rectangle 4"/>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6" name="Rectangle 5"/>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dirty="0"/>
          </a:p>
        </p:txBody>
      </p:sp>
      <p:sp>
        <p:nvSpPr>
          <p:cNvPr id="8" name="Rectangle 7"/>
          <p:cNvSpPr/>
          <p:nvPr/>
        </p:nvSpPr>
        <p:spPr>
          <a:xfrm>
            <a:off x="4624388" y="228600"/>
            <a:ext cx="2057400" cy="2038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9" name="Rectangle 8"/>
          <p:cNvSpPr/>
          <p:nvPr/>
        </p:nvSpPr>
        <p:spPr>
          <a:xfrm>
            <a:off x="6802438" y="2378075"/>
            <a:ext cx="2057400" cy="2038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10" name="Date Placeholder 3"/>
          <p:cNvSpPr>
            <a:spLocks noGrp="1"/>
          </p:cNvSpPr>
          <p:nvPr>
            <p:ph type="dt" sz="half" idx="10"/>
          </p:nvPr>
        </p:nvSpPr>
        <p:spPr>
          <a:xfrm>
            <a:off x="4800600" y="6426200"/>
            <a:ext cx="1231900" cy="365125"/>
          </a:xfrm>
          <a:prstGeom prst="rect">
            <a:avLst/>
          </a:prstGeom>
        </p:spPr>
        <p:txBody>
          <a:bodyPr/>
          <a:lstStyle>
            <a:lvl1pPr algn="l">
              <a:defRPr dirty="0" smtClean="0"/>
            </a:lvl1pPr>
          </a:lstStyle>
          <a:p>
            <a:pPr>
              <a:defRPr/>
            </a:pPr>
            <a:endParaRPr lang="en-US" dirty="0"/>
          </a:p>
        </p:txBody>
      </p:sp>
      <p:sp>
        <p:nvSpPr>
          <p:cNvPr id="11" name="Footer Placeholder 4"/>
          <p:cNvSpPr>
            <a:spLocks noGrp="1"/>
          </p:cNvSpPr>
          <p:nvPr>
            <p:ph type="ftr" sz="quarter" idx="11"/>
          </p:nvPr>
        </p:nvSpPr>
        <p:spPr>
          <a:xfrm>
            <a:off x="6311900" y="6426200"/>
            <a:ext cx="2616200" cy="365125"/>
          </a:xfrm>
        </p:spPr>
        <p:txBody>
          <a:bodyPr/>
          <a:lstStyle>
            <a:lvl1pPr algn="r">
              <a:defRPr dirty="0" smtClean="0">
                <a:latin typeface="Arial"/>
              </a:defRPr>
            </a:lvl1pPr>
          </a:lstStyle>
          <a:p>
            <a:pPr>
              <a:defRPr/>
            </a:pPr>
            <a:r>
              <a:rPr lang="en-US"/>
              <a:t>The Care Partner Project ©2023</a:t>
            </a:r>
            <a:endParaRPr lang="en-US" dirty="0"/>
          </a:p>
        </p:txBody>
      </p:sp>
    </p:spTree>
    <p:extLst>
      <p:ext uri="{BB962C8B-B14F-4D97-AF65-F5344CB8AC3E}">
        <p14:creationId xmlns:p14="http://schemas.microsoft.com/office/powerpoint/2010/main" val="234248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8" name="Footer Placeholder 4"/>
          <p:cNvSpPr>
            <a:spLocks noGrp="1"/>
          </p:cNvSpPr>
          <p:nvPr>
            <p:ph type="ftr" sz="quarter" idx="11"/>
          </p:nvPr>
        </p:nvSpPr>
        <p:spPr/>
        <p:txBody>
          <a:bodyPr/>
          <a:lstStyle>
            <a:lvl1pPr>
              <a:defRPr dirty="0" smtClean="0">
                <a:latin typeface="Arial"/>
              </a:defRPr>
            </a:lvl1pPr>
          </a:lstStyle>
          <a:p>
            <a:pPr>
              <a:defRPr/>
            </a:pPr>
            <a:r>
              <a:rPr lang="en-US"/>
              <a:t>The Care Partner Project ©2023</a:t>
            </a:r>
            <a:endParaRPr lang="en-US" dirty="0"/>
          </a:p>
        </p:txBody>
      </p:sp>
      <p:sp>
        <p:nvSpPr>
          <p:cNvPr id="11"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96282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498474" y="134471"/>
            <a:ext cx="7556313" cy="995082"/>
          </a:xfrm>
        </p:spPr>
        <p:txBody>
          <a:bodyPr anchor="b"/>
          <a:lstStyle/>
          <a:p>
            <a:r>
              <a:rPr lang="en-US" dirty="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Text Placeholder 3"/>
          <p:cNvSpPr>
            <a:spLocks noGrp="1"/>
          </p:cNvSpPr>
          <p:nvPr>
            <p:ph type="body" sz="half" idx="2"/>
          </p:nvPr>
        </p:nvSpPr>
        <p:spPr>
          <a:xfrm>
            <a:off x="498518" y="1129553"/>
            <a:ext cx="7558960" cy="774700"/>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Arial"/>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4"/>
          <p:cNvSpPr>
            <a:spLocks noGrp="1"/>
          </p:cNvSpPr>
          <p:nvPr>
            <p:ph type="ftr" sz="quarter" idx="11"/>
          </p:nvPr>
        </p:nvSpPr>
        <p:spPr/>
        <p:txBody>
          <a:bodyPr/>
          <a:lstStyle>
            <a:lvl1pPr>
              <a:defRPr dirty="0" smtClean="0"/>
            </a:lvl1pPr>
          </a:lstStyle>
          <a:p>
            <a:pPr>
              <a:defRPr/>
            </a:pPr>
            <a:r>
              <a:rPr lang="en-US"/>
              <a:t>The Care Partner Project ©2023</a:t>
            </a:r>
            <a:endParaRPr lang="en-US" dirty="0"/>
          </a:p>
        </p:txBody>
      </p:sp>
      <p:sp>
        <p:nvSpPr>
          <p:cNvPr id="11"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037159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7" name="Rectangle 6"/>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9" name="Rectangle 8"/>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3" name="Picture Placeholder 12"/>
          <p:cNvSpPr>
            <a:spLocks noGrp="1"/>
          </p:cNvSpPr>
          <p:nvPr>
            <p:ph type="pic" sz="quarter" idx="12"/>
          </p:nvPr>
        </p:nvSpPr>
        <p:spPr>
          <a:xfrm>
            <a:off x="4624388"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4" name="Picture Placeholder 12"/>
          <p:cNvSpPr>
            <a:spLocks noGrp="1"/>
          </p:cNvSpPr>
          <p:nvPr>
            <p:ph type="pic" sz="quarter" idx="13"/>
          </p:nvPr>
        </p:nvSpPr>
        <p:spPr>
          <a:xfrm>
            <a:off x="6802438" y="237744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6" name="Text Placeholder 3"/>
          <p:cNvSpPr>
            <a:spLocks noGrp="1"/>
          </p:cNvSpPr>
          <p:nvPr>
            <p:ph type="body" sz="half" idx="2"/>
          </p:nvPr>
        </p:nvSpPr>
        <p:spPr>
          <a:xfrm>
            <a:off x="857250" y="1779494"/>
            <a:ext cx="3086100" cy="2040905"/>
          </a:xfrm>
        </p:spPr>
        <p:txBody>
          <a:bodyPr lIns="45720" rIns="45720">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a:r>
              <a:rPr lang="en-US"/>
              <a:t>Click to edit Master text styles</a:t>
            </a:r>
          </a:p>
        </p:txBody>
      </p:sp>
      <p:sp>
        <p:nvSpPr>
          <p:cNvPr id="11" name="Date Placeholder 3"/>
          <p:cNvSpPr>
            <a:spLocks noGrp="1"/>
          </p:cNvSpPr>
          <p:nvPr>
            <p:ph type="dt" sz="half" idx="14"/>
          </p:nvPr>
        </p:nvSpPr>
        <p:spPr>
          <a:xfrm>
            <a:off x="4800600" y="6426200"/>
            <a:ext cx="1231900" cy="365125"/>
          </a:xfrm>
          <a:prstGeom prst="rect">
            <a:avLst/>
          </a:prstGeom>
        </p:spPr>
        <p:txBody>
          <a:bodyPr/>
          <a:lstStyle>
            <a:lvl1pPr algn="l">
              <a:defRPr dirty="0" smtClean="0"/>
            </a:lvl1pPr>
          </a:lstStyle>
          <a:p>
            <a:pPr>
              <a:defRPr/>
            </a:pPr>
            <a:endParaRPr lang="en-US" dirty="0"/>
          </a:p>
        </p:txBody>
      </p:sp>
      <p:sp>
        <p:nvSpPr>
          <p:cNvPr id="12" name="Footer Placeholder 4"/>
          <p:cNvSpPr>
            <a:spLocks noGrp="1"/>
          </p:cNvSpPr>
          <p:nvPr>
            <p:ph type="ftr" sz="quarter" idx="15"/>
          </p:nvPr>
        </p:nvSpPr>
        <p:spPr>
          <a:xfrm>
            <a:off x="6311900" y="6426200"/>
            <a:ext cx="2616200" cy="365125"/>
          </a:xfrm>
        </p:spPr>
        <p:txBody>
          <a:bodyPr/>
          <a:lstStyle>
            <a:lvl1pPr algn="r">
              <a:defRPr dirty="0" smtClean="0"/>
            </a:lvl1pPr>
          </a:lstStyle>
          <a:p>
            <a:pPr>
              <a:defRPr/>
            </a:pPr>
            <a:r>
              <a:rPr lang="en-US"/>
              <a:t>The Care Partner Project ©2023</a:t>
            </a:r>
            <a:endParaRPr lang="en-US" dirty="0"/>
          </a:p>
        </p:txBody>
      </p:sp>
    </p:spTree>
    <p:extLst>
      <p:ext uri="{BB962C8B-B14F-4D97-AF65-F5344CB8AC3E}">
        <p14:creationId xmlns:p14="http://schemas.microsoft.com/office/powerpoint/2010/main" val="1200410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658813" y="228600"/>
            <a:ext cx="82010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5" name="TextBox 4"/>
          <p:cNvSpPr txBox="1">
            <a:spLocks noChangeArrowheads="1"/>
          </p:cNvSpPr>
          <p:nvPr/>
        </p:nvSpPr>
        <p:spPr bwMode="auto">
          <a:xfrm>
            <a:off x="2003425" y="3111500"/>
            <a:ext cx="260350" cy="61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4000" b="1" dirty="0">
                <a:solidFill>
                  <a:srgbClr val="95B3D7"/>
                </a:solidFill>
                <a:ea typeface="+mn-ea"/>
                <a:cs typeface="Arial" pitchFamily="34" charset="0"/>
              </a:rPr>
              <a:t>+</a:t>
            </a:r>
          </a:p>
        </p:txBody>
      </p:sp>
      <p:sp>
        <p:nvSpPr>
          <p:cNvPr id="6" name="Rectangle 5"/>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2286000" y="3124200"/>
            <a:ext cx="5638800" cy="1362075"/>
          </a:xfrm>
        </p:spPr>
        <p:txBody>
          <a:bodyPr anchor="b">
            <a:normAutofit/>
          </a:bodyPr>
          <a:lstStyle>
            <a:lvl1pPr algn="l">
              <a:defRPr sz="32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2286000" y="4495800"/>
            <a:ext cx="5638800" cy="1500187"/>
          </a:xfrm>
        </p:spPr>
        <p:txBody>
          <a:bodyPr>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0"/>
          </p:nvPr>
        </p:nvSpPr>
        <p:spPr>
          <a:xfrm>
            <a:off x="658813" y="6248400"/>
            <a:ext cx="1474787" cy="365125"/>
          </a:xfrm>
          <a:prstGeom prst="rect">
            <a:avLst/>
          </a:prstGeom>
        </p:spPr>
        <p:txBody>
          <a:bodyPr/>
          <a:lstStyle>
            <a:lvl1pPr algn="l">
              <a:defRPr dirty="0" smtClean="0">
                <a:solidFill>
                  <a:schemeClr val="bg1"/>
                </a:solidFill>
              </a:defRPr>
            </a:lvl1pPr>
          </a:lstStyle>
          <a:p>
            <a:pPr>
              <a:defRPr/>
            </a:pPr>
            <a:endParaRPr lang="en-US" dirty="0"/>
          </a:p>
        </p:txBody>
      </p:sp>
      <p:sp>
        <p:nvSpPr>
          <p:cNvPr id="8" name="Footer Placeholder 4"/>
          <p:cNvSpPr>
            <a:spLocks noGrp="1"/>
          </p:cNvSpPr>
          <p:nvPr>
            <p:ph type="ftr" sz="quarter" idx="11"/>
          </p:nvPr>
        </p:nvSpPr>
        <p:spPr>
          <a:xfrm>
            <a:off x="2286000" y="6248400"/>
            <a:ext cx="5638800" cy="365125"/>
          </a:xfrm>
        </p:spPr>
        <p:txBody>
          <a:bodyPr/>
          <a:lstStyle>
            <a:lvl1pPr>
              <a:defRPr dirty="0" smtClean="0">
                <a:solidFill>
                  <a:schemeClr val="bg1"/>
                </a:solidFill>
              </a:defRPr>
            </a:lvl1pPr>
          </a:lstStyle>
          <a:p>
            <a:pPr>
              <a:defRPr/>
            </a:pPr>
            <a:r>
              <a:rPr lang="en-US"/>
              <a:t>The Care Partner Project ©2023</a:t>
            </a:r>
            <a:endParaRPr lang="en-US" dirty="0"/>
          </a:p>
        </p:txBody>
      </p:sp>
      <p:sp>
        <p:nvSpPr>
          <p:cNvPr id="9" name="Slide Number Placeholder 5"/>
          <p:cNvSpPr>
            <a:spLocks noGrp="1"/>
          </p:cNvSpPr>
          <p:nvPr>
            <p:ph type="sldNum" sz="quarter" idx="12"/>
          </p:nvPr>
        </p:nvSpPr>
        <p:spPr>
          <a:xfrm>
            <a:off x="8305800" y="6248400"/>
            <a:ext cx="554038" cy="365125"/>
          </a:xfrm>
        </p:spPr>
        <p:txBody>
          <a:bodyPr/>
          <a:lstStyle>
            <a:lvl1pPr>
              <a:defRPr/>
            </a:lvl1pPr>
          </a:lstStyle>
          <a:p>
            <a:pPr>
              <a:defRPr/>
            </a:pPr>
            <a:fld id="{6C4C091D-8082-AC4F-8017-BB7D5F659EF3}" type="slidenum">
              <a:rPr lang="en-US"/>
              <a:pPr>
                <a:defRPr/>
              </a:pPr>
              <a:t>‹#›</a:t>
            </a:fld>
            <a:endParaRPr lang="en-US" dirty="0"/>
          </a:p>
        </p:txBody>
      </p:sp>
    </p:spTree>
    <p:extLst>
      <p:ext uri="{BB962C8B-B14F-4D97-AF65-F5344CB8AC3E}">
        <p14:creationId xmlns:p14="http://schemas.microsoft.com/office/powerpoint/2010/main" val="267356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extBox 7"/>
          <p:cNvSpPr txBox="1">
            <a:spLocks noChangeArrowheads="1"/>
          </p:cNvSpPr>
          <p:nvPr userDrawn="1"/>
        </p:nvSpPr>
        <p:spPr bwMode="auto">
          <a:xfrm>
            <a:off x="4340225" y="6394450"/>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dirty="0">
              <a:ea typeface="+mn-ea"/>
              <a:cs typeface="Arial" pitchFamily="34" charset="0"/>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Footer Placeholder 5"/>
          <p:cNvSpPr>
            <a:spLocks noGrp="1"/>
          </p:cNvSpPr>
          <p:nvPr>
            <p:ph type="ftr" sz="quarter" idx="11"/>
          </p:nvPr>
        </p:nvSpPr>
        <p:spPr/>
        <p:txBody>
          <a:bodyPr/>
          <a:lstStyle>
            <a:lvl1pPr>
              <a:defRPr dirty="0" smtClean="0">
                <a:latin typeface="Arial"/>
              </a:defRPr>
            </a:lvl1pPr>
          </a:lstStyle>
          <a:p>
            <a:pPr>
              <a:defRPr/>
            </a:pPr>
            <a:r>
              <a:rPr lang="en-US"/>
              <a:t>The Care Partner Project ©2023</a:t>
            </a:r>
            <a:endParaRPr lang="en-US" dirty="0"/>
          </a:p>
        </p:txBody>
      </p:sp>
      <p:sp>
        <p:nvSpPr>
          <p:cNvPr id="12" name="Slide Number Placeholder 5"/>
          <p:cNvSpPr>
            <a:spLocks noGrp="1"/>
          </p:cNvSpPr>
          <p:nvPr>
            <p:ph type="sldNum" sz="quarter" idx="4"/>
          </p:nvPr>
        </p:nvSpPr>
        <p:spPr>
          <a:xfrm>
            <a:off x="6553200" y="643943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97273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endParaRPr dirty="0"/>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oAutofit/>
          </a:bodyPr>
          <a:lstStyle>
            <a:lvl1pPr marL="0" indent="0" algn="ctr">
              <a:spcBef>
                <a:spcPts val="0"/>
              </a:spcBef>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oAutofit/>
          </a:bodyPr>
          <a:lstStyle>
            <a:lvl1pPr marL="0" indent="0" algn="ctr">
              <a:spcBef>
                <a:spcPts val="0"/>
              </a:spcBef>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Footer Placeholder 7"/>
          <p:cNvSpPr>
            <a:spLocks noGrp="1"/>
          </p:cNvSpPr>
          <p:nvPr>
            <p:ph type="ftr" sz="quarter" idx="11"/>
          </p:nvPr>
        </p:nvSpPr>
        <p:spPr/>
        <p:txBody>
          <a:bodyPr/>
          <a:lstStyle>
            <a:lvl1pPr>
              <a:defRPr dirty="0" smtClean="0">
                <a:latin typeface="Arial"/>
              </a:defRPr>
            </a:lvl1pPr>
          </a:lstStyle>
          <a:p>
            <a:pPr>
              <a:defRPr/>
            </a:pPr>
            <a:r>
              <a:rPr lang="en-US"/>
              <a:t>The Care Partner Project ©2023</a:t>
            </a:r>
            <a:endParaRPr lang="en-US" dirty="0"/>
          </a:p>
        </p:txBody>
      </p:sp>
      <p:sp>
        <p:nvSpPr>
          <p:cNvPr id="12" name="Slide Number Placeholder 5"/>
          <p:cNvSpPr>
            <a:spLocks noGrp="1"/>
          </p:cNvSpPr>
          <p:nvPr>
            <p:ph type="sldNum" sz="quarter" idx="12"/>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4013052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Footer Placeholder 5"/>
          <p:cNvSpPr>
            <a:spLocks noGrp="1"/>
          </p:cNvSpPr>
          <p:nvPr>
            <p:ph type="ftr" sz="quarter" idx="16"/>
          </p:nvPr>
        </p:nvSpPr>
        <p:spPr/>
        <p:txBody>
          <a:bodyPr/>
          <a:lstStyle>
            <a:lvl1pPr>
              <a:defRPr dirty="0" smtClean="0"/>
            </a:lvl1pPr>
          </a:lstStyle>
          <a:p>
            <a:pPr>
              <a:defRPr/>
            </a:pPr>
            <a:r>
              <a:rPr lang="en-US"/>
              <a:t>The Care Partner Project ©2023</a:t>
            </a:r>
            <a:endParaRPr lang="en-US" dirty="0"/>
          </a:p>
        </p:txBody>
      </p:sp>
      <p:sp>
        <p:nvSpPr>
          <p:cNvPr id="10"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4253951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Footer Placeholder 5"/>
          <p:cNvSpPr>
            <a:spLocks noGrp="1"/>
          </p:cNvSpPr>
          <p:nvPr>
            <p:ph type="ftr" sz="quarter" idx="18"/>
          </p:nvPr>
        </p:nvSpPr>
        <p:spPr/>
        <p:txBody>
          <a:bodyPr/>
          <a:lstStyle>
            <a:lvl1pPr>
              <a:defRPr dirty="0" smtClean="0"/>
            </a:lvl1pPr>
          </a:lstStyle>
          <a:p>
            <a:pPr>
              <a:defRPr/>
            </a:pPr>
            <a:r>
              <a:rPr lang="en-US"/>
              <a:t>The Care Partner Project ©2023</a:t>
            </a:r>
            <a:endParaRPr lang="en-US" dirty="0"/>
          </a:p>
        </p:txBody>
      </p:sp>
      <p:sp>
        <p:nvSpPr>
          <p:cNvPr id="12" name="Slide Number Placeholder 5"/>
          <p:cNvSpPr>
            <a:spLocks noGrp="1"/>
          </p:cNvSpPr>
          <p:nvPr>
            <p:ph type="sldNum" sz="quarter" idx="4"/>
          </p:nvPr>
        </p:nvSpPr>
        <p:spPr>
          <a:xfrm>
            <a:off x="6553200" y="644630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531619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Footer Placeholder 5"/>
          <p:cNvSpPr>
            <a:spLocks noGrp="1"/>
          </p:cNvSpPr>
          <p:nvPr>
            <p:ph type="ftr" sz="quarter" idx="20"/>
          </p:nvPr>
        </p:nvSpPr>
        <p:spPr/>
        <p:txBody>
          <a:bodyPr/>
          <a:lstStyle>
            <a:lvl1pPr>
              <a:defRPr dirty="0" smtClean="0"/>
            </a:lvl1pPr>
          </a:lstStyle>
          <a:p>
            <a:pPr>
              <a:defRPr/>
            </a:pPr>
            <a:r>
              <a:rPr lang="en-US"/>
              <a:t>The Care Partner Project ©2023</a:t>
            </a:r>
            <a:endParaRPr lang="en-US" dirty="0"/>
          </a:p>
        </p:txBody>
      </p:sp>
      <p:sp>
        <p:nvSpPr>
          <p:cNvPr id="13"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157737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6" name="Footer Placeholder 3"/>
          <p:cNvSpPr>
            <a:spLocks noGrp="1"/>
          </p:cNvSpPr>
          <p:nvPr>
            <p:ph type="ftr" sz="quarter" idx="11"/>
          </p:nvPr>
        </p:nvSpPr>
        <p:spPr/>
        <p:txBody>
          <a:bodyPr/>
          <a:lstStyle>
            <a:lvl1pPr>
              <a:defRPr dirty="0" smtClean="0">
                <a:latin typeface="Arial"/>
              </a:defRPr>
            </a:lvl1pPr>
          </a:lstStyle>
          <a:p>
            <a:pPr>
              <a:defRPr/>
            </a:pPr>
            <a:r>
              <a:rPr lang="en-US"/>
              <a:t>The Care Partner Project ©2023</a:t>
            </a:r>
            <a:endParaRPr lang="en-US" dirty="0"/>
          </a:p>
        </p:txBody>
      </p:sp>
      <p:sp>
        <p:nvSpPr>
          <p:cNvPr id="8" name="Slide Number Placeholder 5"/>
          <p:cNvSpPr>
            <a:spLocks noGrp="1"/>
          </p:cNvSpPr>
          <p:nvPr>
            <p:ph type="sldNum" sz="quarter" idx="4"/>
          </p:nvPr>
        </p:nvSpPr>
        <p:spPr>
          <a:xfrm>
            <a:off x="6553200" y="64293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633946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lvl1pPr>
              <a:defRPr dirty="0" smtClean="0">
                <a:latin typeface="Arial"/>
              </a:defRPr>
            </a:lvl1pPr>
          </a:lstStyle>
          <a:p>
            <a:pPr>
              <a:defRPr/>
            </a:pPr>
            <a:r>
              <a:rPr lang="en-US"/>
              <a:t>The Care Partner Project ©2023</a:t>
            </a:r>
            <a:endParaRPr lang="en-US" dirty="0"/>
          </a:p>
        </p:txBody>
      </p:sp>
      <p:sp>
        <p:nvSpPr>
          <p:cNvPr id="6"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3438337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5" y="2571750"/>
            <a:ext cx="3255264" cy="1162050"/>
          </a:xfrm>
        </p:spPr>
        <p:txBody>
          <a:bodyPr anchor="b">
            <a:normAutofit/>
          </a:bodyPr>
          <a:lstStyle>
            <a:lvl1pPr algn="l">
              <a:defRPr sz="2600" b="1">
                <a:solidFill>
                  <a:schemeClr val="bg1"/>
                </a:solidFill>
              </a:defRPr>
            </a:lvl1pPr>
          </a:lstStyle>
          <a:p>
            <a:r>
              <a:rPr lang="en-US" dirty="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5"/>
          <p:cNvSpPr>
            <a:spLocks noGrp="1"/>
          </p:cNvSpPr>
          <p:nvPr>
            <p:ph type="ftr" sz="quarter" idx="11"/>
          </p:nvPr>
        </p:nvSpPr>
        <p:spPr>
          <a:xfrm>
            <a:off x="3859213" y="6423025"/>
            <a:ext cx="3316287" cy="365125"/>
          </a:xfrm>
        </p:spPr>
        <p:txBody>
          <a:bodyPr/>
          <a:lstStyle>
            <a:lvl1pPr>
              <a:defRPr dirty="0" smtClean="0">
                <a:latin typeface="Arial"/>
              </a:defRPr>
            </a:lvl1pPr>
          </a:lstStyle>
          <a:p>
            <a:pPr>
              <a:defRPr/>
            </a:pPr>
            <a:r>
              <a:rPr lang="en-US"/>
              <a:t>The Care Partner Project ©2023</a:t>
            </a:r>
            <a:endParaRPr lang="en-US" dirty="0"/>
          </a:p>
        </p:txBody>
      </p:sp>
      <p:sp>
        <p:nvSpPr>
          <p:cNvPr id="10"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013499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3989388" y="3370263"/>
            <a:ext cx="22066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2400" b="1" dirty="0">
                <a:solidFill>
                  <a:srgbClr val="95B3D7"/>
                </a:solidFill>
                <a:ea typeface="+mn-ea"/>
                <a:cs typeface="Arial" pitchFamily="34" charset="0"/>
              </a:rPr>
              <a:t>+ </a:t>
            </a:r>
          </a:p>
        </p:txBody>
      </p:sp>
      <p:sp>
        <p:nvSpPr>
          <p:cNvPr id="2" name="Title 1"/>
          <p:cNvSpPr>
            <a:spLocks noGrp="1"/>
          </p:cNvSpPr>
          <p:nvPr>
            <p:ph type="title"/>
          </p:nvPr>
        </p:nvSpPr>
        <p:spPr>
          <a:xfrm>
            <a:off x="4169404" y="3124200"/>
            <a:ext cx="3898272" cy="871538"/>
          </a:xfrm>
        </p:spPr>
        <p:txBody>
          <a:bodyPr anchor="b">
            <a:normAutofit/>
          </a:bodyPr>
          <a:lstStyle>
            <a:lvl1pPr algn="l">
              <a:defRPr sz="2600" b="1"/>
            </a:lvl1pPr>
          </a:lstStyle>
          <a:p>
            <a:r>
              <a:rPr lang="en-US" dirty="0"/>
              <a:t>Click to edit Master title style</a:t>
            </a:r>
            <a:endParaRPr dirty="0"/>
          </a:p>
        </p:txBody>
      </p:sp>
      <p:sp>
        <p:nvSpPr>
          <p:cNvPr id="3" name="Picture Placeholder 2"/>
          <p:cNvSpPr>
            <a:spLocks noGrp="1"/>
          </p:cNvSpPr>
          <p:nvPr>
            <p:ph type="pic" idx="1"/>
          </p:nvPr>
        </p:nvSpPr>
        <p:spPr>
          <a:xfrm>
            <a:off x="277906" y="228600"/>
            <a:ext cx="3460658" cy="634523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5"/>
          <p:cNvSpPr>
            <a:spLocks noGrp="1"/>
          </p:cNvSpPr>
          <p:nvPr>
            <p:ph type="ftr" sz="quarter" idx="11"/>
          </p:nvPr>
        </p:nvSpPr>
        <p:spPr>
          <a:xfrm>
            <a:off x="4191000" y="6423025"/>
            <a:ext cx="3005138" cy="365125"/>
          </a:xfrm>
        </p:spPr>
        <p:txBody>
          <a:bodyPr/>
          <a:lstStyle>
            <a:lvl1pPr>
              <a:defRPr dirty="0" smtClean="0">
                <a:latin typeface="Arial"/>
              </a:defRPr>
            </a:lvl1pPr>
          </a:lstStyle>
          <a:p>
            <a:pPr>
              <a:defRPr/>
            </a:pPr>
            <a:r>
              <a:rPr lang="en-US"/>
              <a:t>The Care Partner Project ©2023</a:t>
            </a:r>
            <a:endParaRPr lang="en-US" dirty="0"/>
          </a:p>
        </p:txBody>
      </p:sp>
      <p:sp>
        <p:nvSpPr>
          <p:cNvPr id="10"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681682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5" name="Rectangle 4"/>
          <p:cNvSpPr/>
          <p:nvPr/>
        </p:nvSpPr>
        <p:spPr>
          <a:xfrm>
            <a:off x="6802438" y="228600"/>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6" name="Rectangle 5"/>
          <p:cNvSpPr/>
          <p:nvPr/>
        </p:nvSpPr>
        <p:spPr>
          <a:xfrm>
            <a:off x="6802438" y="2378075"/>
            <a:ext cx="2057400" cy="2038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7" name="TextBox 6"/>
          <p:cNvSpPr txBox="1">
            <a:spLocks noChangeArrowheads="1"/>
          </p:cNvSpPr>
          <p:nvPr/>
        </p:nvSpPr>
        <p:spPr bwMode="auto">
          <a:xfrm>
            <a:off x="327025" y="4632325"/>
            <a:ext cx="22066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2400" b="1" dirty="0">
                <a:solidFill>
                  <a:srgbClr val="95B3D7"/>
                </a:solidFill>
                <a:ea typeface="+mn-ea"/>
                <a:cs typeface="Arial" pitchFamily="34" charset="0"/>
              </a:rPr>
              <a:t> </a:t>
            </a:r>
          </a:p>
        </p:txBody>
      </p:sp>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28600"/>
            <a:ext cx="637838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Footer Placeholder 5"/>
          <p:cNvSpPr>
            <a:spLocks noGrp="1"/>
          </p:cNvSpPr>
          <p:nvPr>
            <p:ph type="ftr" sz="quarter" idx="11"/>
          </p:nvPr>
        </p:nvSpPr>
        <p:spPr/>
        <p:txBody>
          <a:bodyPr/>
          <a:lstStyle>
            <a:lvl1pPr>
              <a:defRPr dirty="0" smtClean="0"/>
            </a:lvl1pPr>
          </a:lstStyle>
          <a:p>
            <a:pPr>
              <a:defRPr/>
            </a:pPr>
            <a:r>
              <a:rPr lang="en-US"/>
              <a:t>The Care Partner Project ©2023</a:t>
            </a:r>
            <a:endParaRPr lang="en-US" dirty="0"/>
          </a:p>
        </p:txBody>
      </p:sp>
      <p:sp>
        <p:nvSpPr>
          <p:cNvPr id="11" name="Slide Number Placeholder 5"/>
          <p:cNvSpPr>
            <a:spLocks noGrp="1"/>
          </p:cNvSpPr>
          <p:nvPr>
            <p:ph type="sldNum" sz="quarter" idx="4"/>
          </p:nvPr>
        </p:nvSpPr>
        <p:spPr>
          <a:xfrm>
            <a:off x="6553200" y="643043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980377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6" name="Rectangle 5"/>
          <p:cNvSpPr/>
          <p:nvPr/>
        </p:nvSpPr>
        <p:spPr>
          <a:xfrm>
            <a:off x="282575" y="228600"/>
            <a:ext cx="638651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3" name="Picture Placeholder 12"/>
          <p:cNvSpPr>
            <a:spLocks noGrp="1"/>
          </p:cNvSpPr>
          <p:nvPr>
            <p:ph type="pic" sz="quarter" idx="14"/>
          </p:nvPr>
        </p:nvSpPr>
        <p:spPr>
          <a:xfrm>
            <a:off x="6802438" y="4535424"/>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9" name="Date Placeholder 4"/>
          <p:cNvSpPr>
            <a:spLocks noGrp="1"/>
          </p:cNvSpPr>
          <p:nvPr>
            <p:ph type="dt" sz="half" idx="15"/>
          </p:nvPr>
        </p:nvSpPr>
        <p:spPr>
          <a:xfrm>
            <a:off x="5211763" y="6235700"/>
            <a:ext cx="1349375" cy="365125"/>
          </a:xfrm>
          <a:prstGeom prst="rect">
            <a:avLst/>
          </a:prstGeom>
        </p:spPr>
        <p:txBody>
          <a:bodyPr/>
          <a:lstStyle>
            <a:lvl1pPr>
              <a:defRPr dirty="0" smtClean="0">
                <a:solidFill>
                  <a:schemeClr val="bg1"/>
                </a:solidFill>
              </a:defRPr>
            </a:lvl1pPr>
          </a:lstStyle>
          <a:p>
            <a:pPr>
              <a:defRPr/>
            </a:pPr>
            <a:endParaRPr lang="en-US" dirty="0"/>
          </a:p>
        </p:txBody>
      </p:sp>
      <p:sp>
        <p:nvSpPr>
          <p:cNvPr id="10" name="Footer Placeholder 5"/>
          <p:cNvSpPr>
            <a:spLocks noGrp="1"/>
          </p:cNvSpPr>
          <p:nvPr>
            <p:ph type="ftr" sz="quarter" idx="16"/>
          </p:nvPr>
        </p:nvSpPr>
        <p:spPr>
          <a:xfrm>
            <a:off x="381000" y="6235700"/>
            <a:ext cx="4648200" cy="365125"/>
          </a:xfrm>
        </p:spPr>
        <p:txBody>
          <a:bodyPr/>
          <a:lstStyle>
            <a:lvl1pPr>
              <a:defRPr dirty="0" smtClean="0">
                <a:solidFill>
                  <a:schemeClr val="bg1"/>
                </a:solidFill>
              </a:defRPr>
            </a:lvl1pPr>
          </a:lstStyle>
          <a:p>
            <a:pPr>
              <a:defRPr/>
            </a:pPr>
            <a:r>
              <a:rPr lang="en-US"/>
              <a:t>The Care Partner Project ©2023</a:t>
            </a:r>
            <a:endParaRPr lang="en-US" dirty="0"/>
          </a:p>
        </p:txBody>
      </p:sp>
    </p:spTree>
    <p:extLst>
      <p:ext uri="{BB962C8B-B14F-4D97-AF65-F5344CB8AC3E}">
        <p14:creationId xmlns:p14="http://schemas.microsoft.com/office/powerpoint/2010/main" val="2588027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7" name="Rectangle 6"/>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9" name="Rectangle 8"/>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10" name="Rectangle 9"/>
          <p:cNvSpPr/>
          <p:nvPr/>
        </p:nvSpPr>
        <p:spPr>
          <a:xfrm>
            <a:off x="4624388" y="4535488"/>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2"/>
          <p:cNvSpPr>
            <a:spLocks noGrp="1"/>
          </p:cNvSpPr>
          <p:nvPr>
            <p:ph type="pic" sz="quarter" idx="13"/>
          </p:nvPr>
        </p:nvSpPr>
        <p:spPr>
          <a:xfrm>
            <a:off x="4624388"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3" name="Picture Placeholder 12"/>
          <p:cNvSpPr>
            <a:spLocks noGrp="1"/>
          </p:cNvSpPr>
          <p:nvPr>
            <p:ph type="pic" sz="quarter" idx="14"/>
          </p:nvPr>
        </p:nvSpPr>
        <p:spPr>
          <a:xfrm>
            <a:off x="4624388" y="2381663"/>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4" name="Picture Placeholder 12"/>
          <p:cNvSpPr>
            <a:spLocks noGrp="1"/>
          </p:cNvSpPr>
          <p:nvPr>
            <p:ph type="pic" sz="quarter" idx="15"/>
          </p:nvPr>
        </p:nvSpPr>
        <p:spPr>
          <a:xfrm>
            <a:off x="6803136" y="2381662"/>
            <a:ext cx="2057400" cy="418795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1" name="Date Placeholder 4"/>
          <p:cNvSpPr>
            <a:spLocks noGrp="1"/>
          </p:cNvSpPr>
          <p:nvPr>
            <p:ph type="dt" sz="half" idx="16"/>
          </p:nvPr>
        </p:nvSpPr>
        <p:spPr>
          <a:xfrm>
            <a:off x="3048000" y="6235700"/>
            <a:ext cx="1347788" cy="365125"/>
          </a:xfrm>
          <a:prstGeom prst="rect">
            <a:avLst/>
          </a:prstGeom>
        </p:spPr>
        <p:txBody>
          <a:bodyPr/>
          <a:lstStyle>
            <a:lvl1pPr>
              <a:defRPr dirty="0" smtClean="0">
                <a:solidFill>
                  <a:schemeClr val="bg1"/>
                </a:solidFill>
              </a:defRPr>
            </a:lvl1pPr>
          </a:lstStyle>
          <a:p>
            <a:pPr>
              <a:defRPr/>
            </a:pPr>
            <a:endParaRPr lang="en-US" dirty="0"/>
          </a:p>
        </p:txBody>
      </p:sp>
      <p:sp>
        <p:nvSpPr>
          <p:cNvPr id="15" name="Footer Placeholder 5"/>
          <p:cNvSpPr>
            <a:spLocks noGrp="1"/>
          </p:cNvSpPr>
          <p:nvPr>
            <p:ph type="ftr" sz="quarter" idx="17"/>
          </p:nvPr>
        </p:nvSpPr>
        <p:spPr>
          <a:xfrm>
            <a:off x="381000" y="6235700"/>
            <a:ext cx="2590800" cy="365125"/>
          </a:xfrm>
        </p:spPr>
        <p:txBody>
          <a:bodyPr/>
          <a:lstStyle>
            <a:lvl1pPr>
              <a:defRPr dirty="0" smtClean="0">
                <a:solidFill>
                  <a:schemeClr val="bg1"/>
                </a:solidFill>
              </a:defRPr>
            </a:lvl1pPr>
          </a:lstStyle>
          <a:p>
            <a:pPr>
              <a:defRPr/>
            </a:pPr>
            <a:r>
              <a:rPr lang="en-US"/>
              <a:t>The Care Partner Project ©2023</a:t>
            </a:r>
            <a:endParaRPr lang="en-US" dirty="0"/>
          </a:p>
        </p:txBody>
      </p:sp>
      <p:sp>
        <p:nvSpPr>
          <p:cNvPr id="16" name="Slide Number Placeholder 6"/>
          <p:cNvSpPr>
            <a:spLocks noGrp="1"/>
          </p:cNvSpPr>
          <p:nvPr>
            <p:ph type="sldNum" sz="quarter" idx="18"/>
          </p:nvPr>
        </p:nvSpPr>
        <p:spPr/>
        <p:txBody>
          <a:bodyPr/>
          <a:lstStyle>
            <a:lvl1pPr>
              <a:defRPr/>
            </a:lvl1pPr>
          </a:lstStyle>
          <a:p>
            <a:pPr>
              <a:defRPr/>
            </a:pPr>
            <a:fld id="{7819ED86-BB4E-0B48-B9CC-32AA6039CA17}" type="slidenum">
              <a:rPr lang="en-US"/>
              <a:pPr>
                <a:defRPr/>
              </a:pPr>
              <a:t>‹#›</a:t>
            </a:fld>
            <a:endParaRPr lang="en-US" dirty="0"/>
          </a:p>
        </p:txBody>
      </p:sp>
    </p:spTree>
    <p:extLst>
      <p:ext uri="{BB962C8B-B14F-4D97-AF65-F5344CB8AC3E}">
        <p14:creationId xmlns:p14="http://schemas.microsoft.com/office/powerpoint/2010/main" val="2658043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4749800" y="3370263"/>
            <a:ext cx="2206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2400" b="1" dirty="0">
                <a:solidFill>
                  <a:srgbClr val="95B3D7"/>
                </a:solidFill>
                <a:ea typeface="+mn-ea"/>
                <a:cs typeface="Arial" pitchFamily="34" charset="0"/>
              </a:rPr>
              <a:t>+ </a:t>
            </a: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Picture Placeholder 12"/>
          <p:cNvSpPr>
            <a:spLocks noGrp="1"/>
          </p:cNvSpPr>
          <p:nvPr>
            <p:ph type="pic" sz="quarter" idx="13"/>
          </p:nvPr>
        </p:nvSpPr>
        <p:spPr>
          <a:xfrm>
            <a:off x="277905"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5" name="Picture Placeholder 12"/>
          <p:cNvSpPr>
            <a:spLocks noGrp="1"/>
          </p:cNvSpPr>
          <p:nvPr>
            <p:ph type="pic" sz="quarter" idx="14"/>
          </p:nvPr>
        </p:nvSpPr>
        <p:spPr>
          <a:xfrm>
            <a:off x="2460625"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0" name="Footer Placeholder 5"/>
          <p:cNvSpPr>
            <a:spLocks noGrp="1"/>
          </p:cNvSpPr>
          <p:nvPr>
            <p:ph type="ftr" sz="quarter" idx="16"/>
          </p:nvPr>
        </p:nvSpPr>
        <p:spPr>
          <a:xfrm>
            <a:off x="4191000" y="6423025"/>
            <a:ext cx="3005138" cy="365125"/>
          </a:xfrm>
        </p:spPr>
        <p:txBody>
          <a:bodyPr/>
          <a:lstStyle>
            <a:lvl1pPr>
              <a:defRPr dirty="0" smtClean="0"/>
            </a:lvl1pPr>
          </a:lstStyle>
          <a:p>
            <a:pPr>
              <a:defRPr/>
            </a:pPr>
            <a:r>
              <a:rPr lang="en-US"/>
              <a:t>The Care Partner Project ©2023</a:t>
            </a:r>
            <a:endParaRPr lang="en-US" dirty="0"/>
          </a:p>
        </p:txBody>
      </p:sp>
    </p:spTree>
    <p:extLst>
      <p:ext uri="{BB962C8B-B14F-4D97-AF65-F5344CB8AC3E}">
        <p14:creationId xmlns:p14="http://schemas.microsoft.com/office/powerpoint/2010/main" val="3581455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Footer Placeholder 4"/>
          <p:cNvSpPr>
            <a:spLocks noGrp="1"/>
          </p:cNvSpPr>
          <p:nvPr>
            <p:ph type="ftr" sz="quarter" idx="11"/>
          </p:nvPr>
        </p:nvSpPr>
        <p:spPr/>
        <p:txBody>
          <a:bodyPr/>
          <a:lstStyle>
            <a:lvl1pPr>
              <a:defRPr dirty="0" smtClean="0"/>
            </a:lvl1pPr>
          </a:lstStyle>
          <a:p>
            <a:pPr>
              <a:defRPr/>
            </a:pPr>
            <a:r>
              <a:rPr lang="en-US"/>
              <a:t>The Care Partner Project ©2023</a:t>
            </a: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3D1FDA8C-3F90-6E4D-B2C7-74A3BAE7BBEC}" type="slidenum">
              <a:rPr lang="en-US"/>
              <a:pPr>
                <a:defRPr/>
              </a:pPr>
              <a:t>‹#›</a:t>
            </a:fld>
            <a:endParaRPr lang="en-US" dirty="0"/>
          </a:p>
        </p:txBody>
      </p:sp>
    </p:spTree>
    <p:extLst>
      <p:ext uri="{BB962C8B-B14F-4D97-AF65-F5344CB8AC3E}">
        <p14:creationId xmlns:p14="http://schemas.microsoft.com/office/powerpoint/2010/main" val="2594960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4" name="Rectangle 3"/>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Vertical Title 1"/>
          <p:cNvSpPr>
            <a:spLocks noGrp="1"/>
          </p:cNvSpPr>
          <p:nvPr>
            <p:ph type="title" orient="vert"/>
          </p:nvPr>
        </p:nvSpPr>
        <p:spPr>
          <a:xfrm>
            <a:off x="7995772" y="954742"/>
            <a:ext cx="681318" cy="517142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Footer Placeholder 4"/>
          <p:cNvSpPr>
            <a:spLocks noGrp="1"/>
          </p:cNvSpPr>
          <p:nvPr>
            <p:ph type="ftr" sz="quarter" idx="11"/>
          </p:nvPr>
        </p:nvSpPr>
        <p:spPr/>
        <p:txBody>
          <a:bodyPr/>
          <a:lstStyle>
            <a:lvl1pPr>
              <a:defRPr dirty="0" smtClean="0"/>
            </a:lvl1pPr>
          </a:lstStyle>
          <a:p>
            <a:pPr>
              <a:defRPr/>
            </a:pPr>
            <a:r>
              <a:rPr lang="en-US"/>
              <a:t>The Care Partner Project ©2023</a:t>
            </a: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D3E4B9D0-52A6-6342-98BF-541DB4F4BD92}" type="slidenum">
              <a:rPr lang="en-US"/>
              <a:pPr>
                <a:defRPr/>
              </a:pPr>
              <a:t>‹#›</a:t>
            </a:fld>
            <a:endParaRPr lang="en-US" dirty="0"/>
          </a:p>
        </p:txBody>
      </p:sp>
    </p:spTree>
    <p:extLst>
      <p:ext uri="{BB962C8B-B14F-4D97-AF65-F5344CB8AC3E}">
        <p14:creationId xmlns:p14="http://schemas.microsoft.com/office/powerpoint/2010/main" val="648559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8475" y="484188"/>
            <a:ext cx="7556500" cy="1116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98475" y="1981200"/>
            <a:ext cx="7556500" cy="414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201613" y="6423025"/>
            <a:ext cx="6122987" cy="365125"/>
          </a:xfrm>
          <a:prstGeom prst="rect">
            <a:avLst/>
          </a:prstGeom>
        </p:spPr>
        <p:txBody>
          <a:bodyPr vert="horz" lIns="91440" tIns="45720" rIns="91440" bIns="45720" rtlCol="0" anchor="ctr"/>
          <a:lstStyle>
            <a:lvl1pPr algn="l" fontAlgn="auto">
              <a:spcBef>
                <a:spcPts val="0"/>
              </a:spcBef>
              <a:spcAft>
                <a:spcPts val="0"/>
              </a:spcAft>
              <a:defRPr sz="1100" dirty="0" smtClean="0">
                <a:solidFill>
                  <a:schemeClr val="tx1">
                    <a:lumMod val="65000"/>
                    <a:lumOff val="35000"/>
                  </a:schemeClr>
                </a:solidFill>
                <a:latin typeface="Arial"/>
                <a:ea typeface="+mn-ea"/>
                <a:cs typeface="+mn-cs"/>
              </a:defRPr>
            </a:lvl1pPr>
          </a:lstStyle>
          <a:p>
            <a:pPr>
              <a:defRPr/>
            </a:pPr>
            <a:r>
              <a:rPr lang="en-US"/>
              <a:t>The Care Partner Project ©2023</a:t>
            </a:r>
            <a:endParaRPr lang="en-US" dirty="0"/>
          </a:p>
        </p:txBody>
      </p:sp>
      <p:sp>
        <p:nvSpPr>
          <p:cNvPr id="6" name="Slide Number Placeholder 5"/>
          <p:cNvSpPr>
            <a:spLocks noGrp="1"/>
          </p:cNvSpPr>
          <p:nvPr>
            <p:ph type="sldNum" sz="quarter" idx="4"/>
          </p:nvPr>
        </p:nvSpPr>
        <p:spPr>
          <a:xfrm>
            <a:off x="8305800" y="6410325"/>
            <a:ext cx="554038"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bg1"/>
                </a:solidFill>
                <a:cs typeface="Arial" charset="0"/>
              </a:defRPr>
            </a:lvl1pPr>
          </a:lstStyle>
          <a:p>
            <a:pPr>
              <a:defRPr/>
            </a:pPr>
            <a:fld id="{A75F42FA-33F8-BA42-B439-5559184CB791}" type="slidenum">
              <a:rPr lang="en-US"/>
              <a:pPr>
                <a:defRPr/>
              </a:pPr>
              <a:t>‹#›</a:t>
            </a:fld>
            <a:endParaRPr lang="en-US" dirty="0"/>
          </a:p>
        </p:txBody>
      </p:sp>
      <p:sp>
        <p:nvSpPr>
          <p:cNvPr id="1031" name="TextBox 6"/>
          <p:cNvSpPr txBox="1">
            <a:spLocks noChangeArrowheads="1"/>
          </p:cNvSpPr>
          <p:nvPr/>
        </p:nvSpPr>
        <p:spPr bwMode="auto">
          <a:xfrm>
            <a:off x="4303713" y="6410325"/>
            <a:ext cx="479425" cy="277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defRPr/>
            </a:pPr>
            <a:fld id="{870052B7-6A29-154B-992F-152BAB7C16ED}" type="slidenum">
              <a:rPr lang="en-US" sz="1200" smtClean="0">
                <a:solidFill>
                  <a:schemeClr val="bg1"/>
                </a:solidFill>
              </a:rPr>
              <a:pPr eaLnBrk="1" hangingPunct="1">
                <a:defRPr/>
              </a:pPr>
              <a:t>‹#›</a:t>
            </a:fld>
            <a:endParaRPr lang="en-US" sz="12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 id="2147484140" r:id="rId12"/>
    <p:sldLayoutId id="2147484141" r:id="rId13"/>
    <p:sldLayoutId id="2147484142" r:id="rId14"/>
    <p:sldLayoutId id="2147484143" r:id="rId15"/>
    <p:sldLayoutId id="2147484144" r:id="rId16"/>
    <p:sldLayoutId id="2147484145" r:id="rId17"/>
    <p:sldLayoutId id="2147484146" r:id="rId18"/>
    <p:sldLayoutId id="2147484147" r:id="rId19"/>
    <p:sldLayoutId id="2147484148" r:id="rId20"/>
  </p:sldLayoutIdLst>
  <p:hf hdr="0" dt="0"/>
  <p:txStyles>
    <p:titleStyle>
      <a:lvl1pPr algn="l" rtl="0" eaLnBrk="0" fontAlgn="base" hangingPunct="0">
        <a:spcBef>
          <a:spcPct val="0"/>
        </a:spcBef>
        <a:spcAft>
          <a:spcPct val="0"/>
        </a:spcAft>
        <a:defRPr sz="2800" b="1" kern="1200">
          <a:solidFill>
            <a:schemeClr val="accent1"/>
          </a:solidFill>
          <a:latin typeface="Arial"/>
          <a:ea typeface="ＭＳ Ｐゴシック" charset="0"/>
          <a:cs typeface="ＭＳ Ｐゴシック" charset="0"/>
        </a:defRPr>
      </a:lvl1pPr>
      <a:lvl2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2pPr>
      <a:lvl3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3pPr>
      <a:lvl4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4pPr>
      <a:lvl5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5pPr>
      <a:lvl6pPr marL="457200" algn="l" rtl="0" fontAlgn="base">
        <a:spcBef>
          <a:spcPct val="0"/>
        </a:spcBef>
        <a:spcAft>
          <a:spcPct val="0"/>
        </a:spcAft>
        <a:defRPr sz="3600">
          <a:solidFill>
            <a:schemeClr val="accent1"/>
          </a:solidFill>
          <a:latin typeface="Arial" pitchFamily="34" charset="0"/>
        </a:defRPr>
      </a:lvl6pPr>
      <a:lvl7pPr marL="914400" algn="l" rtl="0" fontAlgn="base">
        <a:spcBef>
          <a:spcPct val="0"/>
        </a:spcBef>
        <a:spcAft>
          <a:spcPct val="0"/>
        </a:spcAft>
        <a:defRPr sz="3600">
          <a:solidFill>
            <a:schemeClr val="accent1"/>
          </a:solidFill>
          <a:latin typeface="Arial" pitchFamily="34" charset="0"/>
        </a:defRPr>
      </a:lvl7pPr>
      <a:lvl8pPr marL="1371600" algn="l" rtl="0" fontAlgn="base">
        <a:spcBef>
          <a:spcPct val="0"/>
        </a:spcBef>
        <a:spcAft>
          <a:spcPct val="0"/>
        </a:spcAft>
        <a:defRPr sz="3600">
          <a:solidFill>
            <a:schemeClr val="accent1"/>
          </a:solidFill>
          <a:latin typeface="Arial" pitchFamily="34" charset="0"/>
        </a:defRPr>
      </a:lvl8pPr>
      <a:lvl9pPr marL="1828800" algn="l" rtl="0" fontAlgn="base">
        <a:spcBef>
          <a:spcPct val="0"/>
        </a:spcBef>
        <a:spcAft>
          <a:spcPct val="0"/>
        </a:spcAft>
        <a:defRPr sz="3600">
          <a:solidFill>
            <a:schemeClr val="accent1"/>
          </a:solidFill>
          <a:latin typeface="Arial" pitchFamily="34" charset="0"/>
        </a:defRPr>
      </a:lvl9pPr>
    </p:titleStyle>
    <p:bodyStyle>
      <a:lvl1pPr marL="228600" indent="-228600" algn="l" rtl="0" eaLnBrk="0" fontAlgn="base" hangingPunct="0">
        <a:spcBef>
          <a:spcPts val="2000"/>
        </a:spcBef>
        <a:spcAft>
          <a:spcPct val="0"/>
        </a:spcAft>
        <a:buClr>
          <a:schemeClr val="accent1"/>
        </a:buClr>
        <a:buSzPct val="75000"/>
        <a:buFont typeface="Wingdings" charset="0"/>
        <a:buChar char="n"/>
        <a:defRPr sz="1800" kern="1200">
          <a:solidFill>
            <a:schemeClr val="tx1">
              <a:lumMod val="85000"/>
              <a:lumOff val="15000"/>
            </a:schemeClr>
          </a:solidFill>
          <a:latin typeface="Arial"/>
          <a:ea typeface="ＭＳ Ｐゴシック" charset="0"/>
          <a:cs typeface="ＭＳ Ｐゴシック" charset="0"/>
        </a:defRPr>
      </a:lvl1pPr>
      <a:lvl2pPr marL="457200" indent="-228600" algn="l" rtl="0" eaLnBrk="0" fontAlgn="base" hangingPunct="0">
        <a:spcBef>
          <a:spcPts val="600"/>
        </a:spcBef>
        <a:spcAft>
          <a:spcPct val="0"/>
        </a:spcAft>
        <a:buClr>
          <a:srgbClr val="95B3D7"/>
        </a:buClr>
        <a:buSzPct val="75000"/>
        <a:buFont typeface="Wingdings" charset="0"/>
        <a:buChar char="n"/>
        <a:defRPr sz="1600" kern="1200">
          <a:solidFill>
            <a:schemeClr val="tx1">
              <a:lumMod val="85000"/>
              <a:lumOff val="15000"/>
            </a:schemeClr>
          </a:solidFill>
          <a:latin typeface="Arial"/>
          <a:ea typeface="ＭＳ Ｐゴシック" charset="0"/>
          <a:cs typeface="+mn-cs"/>
        </a:defRPr>
      </a:lvl2pPr>
      <a:lvl3pPr marL="685800" indent="-228600" algn="l" rtl="0" eaLnBrk="0" fontAlgn="base" hangingPunct="0">
        <a:spcBef>
          <a:spcPts val="600"/>
        </a:spcBef>
        <a:spcAft>
          <a:spcPct val="0"/>
        </a:spcAft>
        <a:buClr>
          <a:schemeClr val="accent1"/>
        </a:buClr>
        <a:buSzPct val="75000"/>
        <a:buFont typeface="Wingdings" charset="0"/>
        <a:buChar char="n"/>
        <a:defRPr sz="1600" kern="1200">
          <a:solidFill>
            <a:schemeClr val="tx1">
              <a:lumMod val="85000"/>
              <a:lumOff val="15000"/>
            </a:schemeClr>
          </a:solidFill>
          <a:latin typeface="Arial"/>
          <a:ea typeface="ＭＳ Ｐゴシック" charset="0"/>
          <a:cs typeface="+mn-cs"/>
        </a:defRPr>
      </a:lvl3pPr>
      <a:lvl4pPr marL="914400" indent="-228600" algn="l" rtl="0" eaLnBrk="0" fontAlgn="base" hangingPunct="0">
        <a:spcBef>
          <a:spcPts val="600"/>
        </a:spcBef>
        <a:spcAft>
          <a:spcPct val="0"/>
        </a:spcAft>
        <a:buClr>
          <a:srgbClr val="95B3D7"/>
        </a:buClr>
        <a:buSzPct val="75000"/>
        <a:buFont typeface="Wingdings" charset="0"/>
        <a:buChar char="n"/>
        <a:defRPr sz="1600" kern="1200">
          <a:solidFill>
            <a:schemeClr val="tx1">
              <a:lumMod val="85000"/>
              <a:lumOff val="15000"/>
            </a:schemeClr>
          </a:solidFill>
          <a:latin typeface="Arial"/>
          <a:ea typeface="ＭＳ Ｐゴシック" charset="0"/>
          <a:cs typeface="+mn-cs"/>
        </a:defRPr>
      </a:lvl4pPr>
      <a:lvl5pPr marL="1143000" indent="-228600" algn="l" rtl="0" eaLnBrk="0" fontAlgn="base" hangingPunct="0">
        <a:spcBef>
          <a:spcPts val="600"/>
        </a:spcBef>
        <a:spcAft>
          <a:spcPct val="0"/>
        </a:spcAft>
        <a:buClr>
          <a:schemeClr val="accent1"/>
        </a:buClr>
        <a:buSzPct val="75000"/>
        <a:buFont typeface="Wingdings" charset="0"/>
        <a:buChar char="n"/>
        <a:defRPr sz="1600" kern="1200">
          <a:solidFill>
            <a:schemeClr val="tx1">
              <a:lumMod val="85000"/>
              <a:lumOff val="15000"/>
            </a:schemeClr>
          </a:solidFill>
          <a:latin typeface="Arial"/>
          <a:ea typeface="ＭＳ Ｐゴシック" charset="0"/>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0.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8.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hyperlink" Target="http://www.lotsahelpinghands.org/" TargetMode="Externa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6671175" y="6348276"/>
            <a:ext cx="2227165" cy="365125"/>
          </a:xfrm>
        </p:spPr>
        <p:txBody>
          <a:bodyPr/>
          <a:lstStyle/>
          <a:p>
            <a:pPr>
              <a:defRPr/>
            </a:pPr>
            <a:r>
              <a:rPr lang="en-US" sz="1000"/>
              <a:t>The Care Partner Project ©2023</a:t>
            </a:r>
            <a:endParaRPr lang="en-US" sz="1000" dirty="0"/>
          </a:p>
        </p:txBody>
      </p:sp>
      <p:pic>
        <p:nvPicPr>
          <p:cNvPr id="8" name="Picture 7" descr="Maxine Advic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1388" y="3050058"/>
            <a:ext cx="3009788" cy="3338128"/>
          </a:xfrm>
          <a:prstGeom prst="rect">
            <a:avLst/>
          </a:prstGeom>
        </p:spPr>
      </p:pic>
      <p:sp>
        <p:nvSpPr>
          <p:cNvPr id="9" name="Cloud Callout 8"/>
          <p:cNvSpPr/>
          <p:nvPr/>
        </p:nvSpPr>
        <p:spPr>
          <a:xfrm>
            <a:off x="4333056" y="1"/>
            <a:ext cx="4810944" cy="3289142"/>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latin typeface="Marker Felt"/>
                <a:cs typeface="Marker Felt"/>
              </a:rPr>
              <a:t>10 Times When You </a:t>
            </a:r>
            <a:r>
              <a:rPr lang="en-US" sz="3200" i="1" dirty="0">
                <a:latin typeface="Marker Felt"/>
                <a:cs typeface="Marker Felt"/>
              </a:rPr>
              <a:t>Really</a:t>
            </a:r>
            <a:r>
              <a:rPr lang="en-US" sz="3200" dirty="0">
                <a:latin typeface="Marker Felt"/>
                <a:cs typeface="Marker Felt"/>
              </a:rPr>
              <a:t> </a:t>
            </a:r>
          </a:p>
          <a:p>
            <a:pPr algn="ctr"/>
            <a:r>
              <a:rPr lang="en-US" sz="3200" i="1" dirty="0">
                <a:latin typeface="Marker Felt"/>
                <a:cs typeface="Marker Felt"/>
              </a:rPr>
              <a:t> </a:t>
            </a:r>
            <a:r>
              <a:rPr lang="en-US" sz="3200" dirty="0">
                <a:latin typeface="Marker Felt"/>
                <a:cs typeface="Marker Felt"/>
              </a:rPr>
              <a:t>Need to Speak Up for Yourself!</a:t>
            </a:r>
          </a:p>
        </p:txBody>
      </p:sp>
      <p:sp>
        <p:nvSpPr>
          <p:cNvPr id="11" name="TextBox 10"/>
          <p:cNvSpPr txBox="1"/>
          <p:nvPr/>
        </p:nvSpPr>
        <p:spPr>
          <a:xfrm>
            <a:off x="201507" y="2449893"/>
            <a:ext cx="6248094" cy="1200329"/>
          </a:xfrm>
          <a:prstGeom prst="rect">
            <a:avLst/>
          </a:prstGeom>
          <a:noFill/>
        </p:spPr>
        <p:txBody>
          <a:bodyPr wrap="square" rtlCol="0">
            <a:spAutoFit/>
          </a:bodyPr>
          <a:lstStyle/>
          <a:p>
            <a:r>
              <a:rPr lang="en-US" sz="3600" b="1" dirty="0">
                <a:solidFill>
                  <a:schemeClr val="accent1"/>
                </a:solidFill>
              </a:rPr>
              <a:t>“Maxine Moments”</a:t>
            </a:r>
          </a:p>
          <a:p>
            <a:r>
              <a:rPr lang="en-US" sz="3600" b="1" dirty="0">
                <a:solidFill>
                  <a:schemeClr val="accent1"/>
                </a:solidFill>
              </a:rPr>
              <a:t>    in Health Care</a:t>
            </a:r>
          </a:p>
        </p:txBody>
      </p:sp>
      <p:sp>
        <p:nvSpPr>
          <p:cNvPr id="2" name="Slide Number Placeholder 1">
            <a:extLst>
              <a:ext uri="{FF2B5EF4-FFF2-40B4-BE49-F238E27FC236}">
                <a16:creationId xmlns:a16="http://schemas.microsoft.com/office/drawing/2014/main" id="{7F3E64ED-C7A1-9347-AF1C-91E4FA52D50D}"/>
              </a:ext>
            </a:extLst>
          </p:cNvPr>
          <p:cNvSpPr>
            <a:spLocks noGrp="1"/>
          </p:cNvSpPr>
          <p:nvPr>
            <p:ph type="sldNum" sz="quarter" idx="4"/>
          </p:nvPr>
        </p:nvSpPr>
        <p:spPr/>
        <p:txBody>
          <a:bodyPr/>
          <a:lstStyle/>
          <a:p>
            <a:fld id="{5545935D-753C-6342-B658-0DC896E1BF92}" type="slidenum">
              <a:rPr lang="en-US" smtClean="0"/>
              <a:t>1</a:t>
            </a:fld>
            <a:endParaRPr lang="en-US" dirty="0"/>
          </a:p>
        </p:txBody>
      </p:sp>
    </p:spTree>
    <p:extLst>
      <p:ext uri="{BB962C8B-B14F-4D97-AF65-F5344CB8AC3E}">
        <p14:creationId xmlns:p14="http://schemas.microsoft.com/office/powerpoint/2010/main" val="2460197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4656993" y="6423025"/>
            <a:ext cx="6122987" cy="365125"/>
          </a:xfrm>
        </p:spPr>
        <p:txBody>
          <a:bodyPr/>
          <a:lstStyle/>
          <a:p>
            <a:pPr>
              <a:defRPr/>
            </a:pPr>
            <a:r>
              <a:rPr lang="en-US"/>
              <a:t>The Care Partner Project ©2023</a:t>
            </a:r>
            <a:endParaRPr lang="en-US" dirty="0"/>
          </a:p>
        </p:txBody>
      </p:sp>
      <p:sp>
        <p:nvSpPr>
          <p:cNvPr id="3" name="TextBox 2"/>
          <p:cNvSpPr txBox="1"/>
          <p:nvPr/>
        </p:nvSpPr>
        <p:spPr>
          <a:xfrm>
            <a:off x="102634" y="405144"/>
            <a:ext cx="4182313" cy="5909311"/>
          </a:xfrm>
          <a:prstGeom prst="rect">
            <a:avLst/>
          </a:prstGeom>
          <a:solidFill>
            <a:schemeClr val="accent1"/>
          </a:solidFill>
          <a:ln>
            <a:solidFill>
              <a:srgbClr val="8064A2"/>
            </a:solid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extBox 3"/>
          <p:cNvSpPr txBox="1"/>
          <p:nvPr/>
        </p:nvSpPr>
        <p:spPr>
          <a:xfrm>
            <a:off x="731263" y="936421"/>
            <a:ext cx="3155979" cy="5262979"/>
          </a:xfrm>
          <a:prstGeom prst="rect">
            <a:avLst/>
          </a:prstGeom>
          <a:noFill/>
        </p:spPr>
        <p:txBody>
          <a:bodyPr wrap="square" rtlCol="0">
            <a:spAutoFit/>
          </a:bodyPr>
          <a:lstStyle/>
          <a:p>
            <a:endParaRPr lang="en-US" sz="3200" b="1" dirty="0">
              <a:solidFill>
                <a:schemeClr val="bg1"/>
              </a:solidFill>
            </a:endParaRPr>
          </a:p>
          <a:p>
            <a:r>
              <a:rPr lang="en-US" sz="3200" b="1" dirty="0">
                <a:solidFill>
                  <a:schemeClr val="bg1"/>
                </a:solidFill>
              </a:rPr>
              <a:t>Welcome!</a:t>
            </a:r>
          </a:p>
          <a:p>
            <a:r>
              <a:rPr lang="en-US" sz="3200" b="1" dirty="0">
                <a:solidFill>
                  <a:schemeClr val="bg1"/>
                </a:solidFill>
              </a:rPr>
              <a:t>Thank you for coming!</a:t>
            </a:r>
          </a:p>
          <a:p>
            <a:endParaRPr lang="en-US" sz="3200" b="1" dirty="0">
              <a:solidFill>
                <a:schemeClr val="bg1"/>
              </a:solidFill>
            </a:endParaRPr>
          </a:p>
          <a:p>
            <a:endParaRPr lang="en-US" sz="1600" b="1" dirty="0">
              <a:solidFill>
                <a:schemeClr val="bg1"/>
              </a:solidFill>
            </a:endParaRPr>
          </a:p>
          <a:p>
            <a:r>
              <a:rPr lang="en-US" sz="1600" b="1" dirty="0">
                <a:solidFill>
                  <a:schemeClr val="bg1"/>
                </a:solidFill>
              </a:rPr>
              <a:t>Your Name, Credentials</a:t>
            </a:r>
            <a:br>
              <a:rPr lang="en-US" sz="1600" b="1" dirty="0">
                <a:solidFill>
                  <a:schemeClr val="bg1"/>
                </a:solidFill>
              </a:rPr>
            </a:br>
            <a:endParaRPr lang="en-US" sz="1600" b="1" dirty="0">
              <a:solidFill>
                <a:schemeClr val="bg1"/>
              </a:solidFill>
            </a:endParaRPr>
          </a:p>
          <a:p>
            <a:r>
              <a:rPr lang="en-US" sz="1600" b="1" dirty="0">
                <a:solidFill>
                  <a:schemeClr val="bg1"/>
                </a:solidFill>
              </a:rPr>
              <a:t>Your Title</a:t>
            </a:r>
            <a:br>
              <a:rPr lang="en-US" sz="1600" b="1" dirty="0">
                <a:solidFill>
                  <a:schemeClr val="bg1"/>
                </a:solidFill>
              </a:rPr>
            </a:br>
            <a:endParaRPr lang="en-US" sz="1600" b="1" dirty="0">
              <a:solidFill>
                <a:schemeClr val="bg1"/>
              </a:solidFill>
            </a:endParaRPr>
          </a:p>
          <a:p>
            <a:r>
              <a:rPr lang="en-US" sz="1600" b="1" dirty="0">
                <a:solidFill>
                  <a:schemeClr val="bg1"/>
                </a:solidFill>
              </a:rPr>
              <a:t>The Care Partner Project Community Educator</a:t>
            </a:r>
            <a:br>
              <a:rPr lang="en-US" sz="1600" b="1" dirty="0">
                <a:solidFill>
                  <a:schemeClr val="bg1"/>
                </a:solidFill>
              </a:rPr>
            </a:br>
            <a:endParaRPr lang="en-US" sz="1600" b="1" dirty="0">
              <a:solidFill>
                <a:schemeClr val="bg1"/>
              </a:solidFill>
            </a:endParaRPr>
          </a:p>
          <a:p>
            <a:r>
              <a:rPr lang="en-US" sz="1600" b="1" dirty="0">
                <a:solidFill>
                  <a:schemeClr val="bg1"/>
                </a:solidFill>
              </a:rPr>
              <a:t>Your Company</a:t>
            </a:r>
          </a:p>
          <a:p>
            <a:r>
              <a:rPr lang="en-US" sz="1600" b="1" dirty="0">
                <a:solidFill>
                  <a:schemeClr val="bg1"/>
                </a:solidFill>
              </a:rPr>
              <a:t>Your Website</a:t>
            </a:r>
          </a:p>
          <a:p>
            <a:r>
              <a:rPr lang="en-US" sz="1600" b="1" dirty="0">
                <a:solidFill>
                  <a:schemeClr val="bg1"/>
                </a:solidFill>
              </a:rPr>
              <a:t>Your Phone Number</a:t>
            </a:r>
          </a:p>
        </p:txBody>
      </p:sp>
      <p:sp>
        <p:nvSpPr>
          <p:cNvPr id="5" name="TextBox 4"/>
          <p:cNvSpPr txBox="1"/>
          <p:nvPr/>
        </p:nvSpPr>
        <p:spPr>
          <a:xfrm>
            <a:off x="4656993" y="3336683"/>
            <a:ext cx="4143826" cy="2862323"/>
          </a:xfrm>
          <a:prstGeom prst="rect">
            <a:avLst/>
          </a:prstGeom>
          <a:noFill/>
          <a:ln>
            <a:noFill/>
          </a:ln>
        </p:spPr>
        <p:txBody>
          <a:bodyPr wrap="square" rtlCol="0">
            <a:spAutoFit/>
          </a:bodyPr>
          <a:lstStyle/>
          <a:p>
            <a:endParaRPr lang="en-US" dirty="0">
              <a:solidFill>
                <a:schemeClr val="accent4"/>
              </a:solidFill>
            </a:endParaRPr>
          </a:p>
          <a:p>
            <a:r>
              <a:rPr lang="en-US" b="1" dirty="0">
                <a:solidFill>
                  <a:schemeClr val="tx2"/>
                </a:solidFill>
              </a:rPr>
              <a:t>Thank you to our hosts for bringing us together today! </a:t>
            </a:r>
          </a:p>
          <a:p>
            <a:endParaRPr lang="en-US" b="1" dirty="0">
              <a:solidFill>
                <a:schemeClr val="tx2"/>
              </a:solidFill>
            </a:endParaRPr>
          </a:p>
          <a:p>
            <a:r>
              <a:rPr lang="en-US" b="1" dirty="0">
                <a:solidFill>
                  <a:schemeClr val="tx2"/>
                </a:solidFill>
              </a:rPr>
              <a:t>Host Name</a:t>
            </a:r>
          </a:p>
          <a:p>
            <a:r>
              <a:rPr lang="en-US" b="1" dirty="0">
                <a:solidFill>
                  <a:schemeClr val="tx2"/>
                </a:solidFill>
              </a:rPr>
              <a:t>Organization</a:t>
            </a:r>
          </a:p>
          <a:p>
            <a:r>
              <a:rPr lang="en-US" b="1" dirty="0">
                <a:solidFill>
                  <a:schemeClr val="tx2"/>
                </a:solidFill>
              </a:rPr>
              <a:t>Event Name</a:t>
            </a:r>
          </a:p>
          <a:p>
            <a:r>
              <a:rPr lang="en-US" b="1" dirty="0">
                <a:solidFill>
                  <a:schemeClr val="tx2"/>
                </a:solidFill>
              </a:rPr>
              <a:t>Date </a:t>
            </a:r>
          </a:p>
          <a:p>
            <a:endParaRPr lang="en-US" dirty="0">
              <a:solidFill>
                <a:schemeClr val="accent4"/>
              </a:solidFill>
            </a:endParaRPr>
          </a:p>
          <a:p>
            <a:endParaRPr lang="en-US" dirty="0">
              <a:solidFill>
                <a:schemeClr val="accent4"/>
              </a:solidFill>
            </a:endParaRPr>
          </a:p>
        </p:txBody>
      </p:sp>
      <p:sp>
        <p:nvSpPr>
          <p:cNvPr id="6" name="TextBox 5"/>
          <p:cNvSpPr txBox="1"/>
          <p:nvPr/>
        </p:nvSpPr>
        <p:spPr>
          <a:xfrm>
            <a:off x="4656993" y="549362"/>
            <a:ext cx="3989876" cy="2585323"/>
          </a:xfrm>
          <a:prstGeom prst="rect">
            <a:avLst/>
          </a:prstGeom>
          <a:noFill/>
        </p:spPr>
        <p:txBody>
          <a:bodyPr wrap="square" rtlCol="0">
            <a:spAutoFit/>
          </a:bodyPr>
          <a:lstStyle/>
          <a:p>
            <a:pPr algn="ctr"/>
            <a:endParaRPr lang="en-US" dirty="0"/>
          </a:p>
          <a:p>
            <a:pPr algn="ctr"/>
            <a:endParaRPr lang="en-US" dirty="0"/>
          </a:p>
          <a:p>
            <a:pPr algn="ctr"/>
            <a:endParaRPr lang="en-US" dirty="0"/>
          </a:p>
          <a:p>
            <a:pPr algn="ctr"/>
            <a:r>
              <a:rPr lang="en-US" dirty="0">
                <a:solidFill>
                  <a:schemeClr val="accent6"/>
                </a:solidFill>
              </a:rPr>
              <a:t>Insert Your Photo Here</a:t>
            </a:r>
          </a:p>
          <a:p>
            <a:pPr algn="ctr"/>
            <a:endParaRPr lang="en-US" dirty="0"/>
          </a:p>
          <a:p>
            <a:endParaRPr lang="en-US" dirty="0"/>
          </a:p>
          <a:p>
            <a:endParaRPr lang="en-US" dirty="0"/>
          </a:p>
          <a:p>
            <a:endParaRPr lang="en-US" dirty="0"/>
          </a:p>
          <a:p>
            <a:endParaRPr lang="en-US" dirty="0"/>
          </a:p>
        </p:txBody>
      </p:sp>
      <p:sp>
        <p:nvSpPr>
          <p:cNvPr id="7" name="Slide Number Placeholder 6">
            <a:extLst>
              <a:ext uri="{FF2B5EF4-FFF2-40B4-BE49-F238E27FC236}">
                <a16:creationId xmlns:a16="http://schemas.microsoft.com/office/drawing/2014/main" id="{E4A51DDC-3737-0644-ABBE-41D37706FA8F}"/>
              </a:ext>
            </a:extLst>
          </p:cNvPr>
          <p:cNvSpPr>
            <a:spLocks noGrp="1"/>
          </p:cNvSpPr>
          <p:nvPr>
            <p:ph type="sldNum" sz="quarter" idx="4"/>
          </p:nvPr>
        </p:nvSpPr>
        <p:spPr/>
        <p:txBody>
          <a:bodyPr/>
          <a:lstStyle/>
          <a:p>
            <a:fld id="{5545935D-753C-6342-B658-0DC896E1BF92}" type="slidenum">
              <a:rPr lang="en-US" smtClean="0"/>
              <a:t>2</a:t>
            </a:fld>
            <a:endParaRPr lang="en-US" dirty="0"/>
          </a:p>
        </p:txBody>
      </p:sp>
    </p:spTree>
    <p:extLst>
      <p:ext uri="{BB962C8B-B14F-4D97-AF65-F5344CB8AC3E}">
        <p14:creationId xmlns:p14="http://schemas.microsoft.com/office/powerpoint/2010/main" val="3816400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3B7B-894C-0F47-8B8E-EE2A6BD2960A}"/>
              </a:ext>
            </a:extLst>
          </p:cNvPr>
          <p:cNvSpPr>
            <a:spLocks noGrp="1"/>
          </p:cNvSpPr>
          <p:nvPr>
            <p:ph type="title"/>
          </p:nvPr>
        </p:nvSpPr>
        <p:spPr>
          <a:xfrm>
            <a:off x="498474" y="144908"/>
            <a:ext cx="7556313" cy="995082"/>
          </a:xfrm>
        </p:spPr>
        <p:txBody>
          <a:bodyPr>
            <a:normAutofit/>
          </a:bodyPr>
          <a:lstStyle/>
          <a:p>
            <a:r>
              <a:rPr lang="en-US" dirty="0">
                <a:latin typeface="Arial" panose="020B0604020202020204" pitchFamily="34" charset="0"/>
                <a:cs typeface="Arial" panose="020B0604020202020204" pitchFamily="34" charset="0"/>
              </a:rPr>
              <a:t>“Maxine Moments” is Brought to You by…</a:t>
            </a:r>
            <a:endParaRPr lang="en-US" sz="2800" b="1" dirty="0">
              <a:solidFill>
                <a:schemeClr val="accent1"/>
              </a:solidFill>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66A9058F-AFCD-D84E-AA07-26BA51A98F64}"/>
              </a:ext>
            </a:extLst>
          </p:cNvPr>
          <p:cNvPicPr>
            <a:picLocks noGrp="1" noChangeAspect="1"/>
          </p:cNvPicPr>
          <p:nvPr>
            <p:ph idx="1"/>
          </p:nvPr>
        </p:nvPicPr>
        <p:blipFill>
          <a:blip r:embed="rId3"/>
          <a:stretch>
            <a:fillRect/>
          </a:stretch>
        </p:blipFill>
        <p:spPr>
          <a:xfrm>
            <a:off x="498474" y="1683026"/>
            <a:ext cx="8391476" cy="4248455"/>
          </a:xfrm>
        </p:spPr>
      </p:pic>
      <p:sp>
        <p:nvSpPr>
          <p:cNvPr id="4" name="Text Placeholder 3">
            <a:extLst>
              <a:ext uri="{FF2B5EF4-FFF2-40B4-BE49-F238E27FC236}">
                <a16:creationId xmlns:a16="http://schemas.microsoft.com/office/drawing/2014/main" id="{A38340B8-1A3C-4F49-B7C8-C7CD4DDE14BE}"/>
              </a:ext>
            </a:extLst>
          </p:cNvPr>
          <p:cNvSpPr>
            <a:spLocks noGrp="1"/>
          </p:cNvSpPr>
          <p:nvPr>
            <p:ph type="body" sz="half" idx="2"/>
          </p:nvPr>
        </p:nvSpPr>
        <p:spPr/>
        <p:txBody>
          <a:bodyPr/>
          <a:lstStyle/>
          <a:p>
            <a:r>
              <a:rPr lang="en-US" sz="2800" b="1" dirty="0"/>
              <a:t>The Care Partner Project  </a:t>
            </a:r>
            <a:r>
              <a:rPr lang="en-US" sz="1800" dirty="0"/>
              <a:t>(TheCarePartnerProject.org)</a:t>
            </a:r>
            <a:endParaRPr lang="en-US" b="1" dirty="0"/>
          </a:p>
        </p:txBody>
      </p:sp>
      <p:sp>
        <p:nvSpPr>
          <p:cNvPr id="5" name="Footer Placeholder 4">
            <a:extLst>
              <a:ext uri="{FF2B5EF4-FFF2-40B4-BE49-F238E27FC236}">
                <a16:creationId xmlns:a16="http://schemas.microsoft.com/office/drawing/2014/main" id="{0D584974-64A7-4B48-9829-3F3AF228125A}"/>
              </a:ext>
            </a:extLst>
          </p:cNvPr>
          <p:cNvSpPr>
            <a:spLocks noGrp="1"/>
          </p:cNvSpPr>
          <p:nvPr>
            <p:ph type="ftr" sz="quarter" idx="11"/>
          </p:nvPr>
        </p:nvSpPr>
        <p:spPr/>
        <p:txBody>
          <a:bodyPr/>
          <a:lstStyle/>
          <a:p>
            <a:pPr>
              <a:defRPr/>
            </a:pPr>
            <a:r>
              <a:rPr lang="en-US"/>
              <a:t>The Care Partner Project ©2023</a:t>
            </a:r>
            <a:endParaRPr lang="en-US" dirty="0"/>
          </a:p>
        </p:txBody>
      </p:sp>
      <p:sp>
        <p:nvSpPr>
          <p:cNvPr id="3" name="Slide Number Placeholder 2">
            <a:extLst>
              <a:ext uri="{FF2B5EF4-FFF2-40B4-BE49-F238E27FC236}">
                <a16:creationId xmlns:a16="http://schemas.microsoft.com/office/drawing/2014/main" id="{0F9E4B17-3F84-7640-9108-34E945B02D26}"/>
              </a:ext>
            </a:extLst>
          </p:cNvPr>
          <p:cNvSpPr>
            <a:spLocks noGrp="1"/>
          </p:cNvSpPr>
          <p:nvPr>
            <p:ph type="sldNum" sz="quarter" idx="4"/>
          </p:nvPr>
        </p:nvSpPr>
        <p:spPr/>
        <p:txBody>
          <a:bodyPr/>
          <a:lstStyle/>
          <a:p>
            <a:fld id="{5545935D-753C-6342-B658-0DC896E1BF92}" type="slidenum">
              <a:rPr lang="en-US" smtClean="0"/>
              <a:t>3</a:t>
            </a:fld>
            <a:endParaRPr lang="en-US" dirty="0"/>
          </a:p>
        </p:txBody>
      </p:sp>
    </p:spTree>
    <p:extLst>
      <p:ext uri="{BB962C8B-B14F-4D97-AF65-F5344CB8AC3E}">
        <p14:creationId xmlns:p14="http://schemas.microsoft.com/office/powerpoint/2010/main" val="51519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5E9D-AB94-A248-B382-DE0D05EEDD3D}"/>
              </a:ext>
            </a:extLst>
          </p:cNvPr>
          <p:cNvSpPr>
            <a:spLocks noGrp="1"/>
          </p:cNvSpPr>
          <p:nvPr>
            <p:ph type="title"/>
          </p:nvPr>
        </p:nvSpPr>
        <p:spPr>
          <a:xfrm>
            <a:off x="4435522" y="793854"/>
            <a:ext cx="4708478" cy="1337310"/>
          </a:xfrm>
        </p:spPr>
        <p:txBody>
          <a:bodyPr anchor="b">
            <a:normAutofit/>
          </a:bodyPr>
          <a:lstStyle/>
          <a:p>
            <a:r>
              <a:rPr lang="en-US" sz="2800" b="1" dirty="0">
                <a:solidFill>
                  <a:schemeClr val="accent1"/>
                </a:solidFill>
                <a:latin typeface="Arial" panose="020B0604020202020204" pitchFamily="34" charset="0"/>
                <a:cs typeface="Arial" panose="020B0604020202020204" pitchFamily="34" charset="0"/>
              </a:rPr>
              <a:t>Today’s Plan: Next 30/40 Minutes Together</a:t>
            </a:r>
            <a:br>
              <a:rPr lang="en-US" sz="2800" b="1" dirty="0">
                <a:solidFill>
                  <a:schemeClr val="accent1"/>
                </a:solidFill>
                <a:latin typeface="Arial" panose="020B0604020202020204" pitchFamily="34" charset="0"/>
                <a:cs typeface="Arial" panose="020B0604020202020204" pitchFamily="34" charset="0"/>
              </a:rPr>
            </a:br>
            <a:endParaRPr lang="en-US" sz="2200" dirty="0">
              <a:solidFill>
                <a:schemeClr val="accent3"/>
              </a:solidFill>
              <a:latin typeface="Arial" panose="020B0604020202020204" pitchFamily="34" charset="0"/>
              <a:cs typeface="Arial" panose="020B0604020202020204" pitchFamily="34" charset="0"/>
            </a:endParaRPr>
          </a:p>
        </p:txBody>
      </p:sp>
      <p:pic>
        <p:nvPicPr>
          <p:cNvPr id="8" name="Picture 7" descr="Light bulb on yellow background with sketched light beams and cord">
            <a:extLst>
              <a:ext uri="{FF2B5EF4-FFF2-40B4-BE49-F238E27FC236}">
                <a16:creationId xmlns:a16="http://schemas.microsoft.com/office/drawing/2014/main" id="{6D66E367-9291-4AFD-B4BE-75A2D908AD4F}"/>
              </a:ext>
            </a:extLst>
          </p:cNvPr>
          <p:cNvPicPr>
            <a:picLocks noChangeAspect="1"/>
          </p:cNvPicPr>
          <p:nvPr/>
        </p:nvPicPr>
        <p:blipFill rotWithShape="1">
          <a:blip r:embed="rId2"/>
          <a:srcRect l="51246" r="6988"/>
          <a:stretch/>
        </p:blipFill>
        <p:spPr>
          <a:xfrm>
            <a:off x="1" y="0"/>
            <a:ext cx="4657350" cy="68580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Content Placeholder 2">
            <a:extLst>
              <a:ext uri="{FF2B5EF4-FFF2-40B4-BE49-F238E27FC236}">
                <a16:creationId xmlns:a16="http://schemas.microsoft.com/office/drawing/2014/main" id="{8B96038A-EACA-D94E-BAC4-C6CCC0AC95DD}"/>
              </a:ext>
            </a:extLst>
          </p:cNvPr>
          <p:cNvSpPr>
            <a:spLocks noGrp="1"/>
          </p:cNvSpPr>
          <p:nvPr>
            <p:ph idx="1"/>
          </p:nvPr>
        </p:nvSpPr>
        <p:spPr>
          <a:xfrm>
            <a:off x="4773389" y="1999072"/>
            <a:ext cx="4254572" cy="3787579"/>
          </a:xfrm>
        </p:spPr>
        <p:txBody>
          <a:bodyPr>
            <a:normAutofit/>
          </a:bodyPr>
          <a:lstStyle/>
          <a:p>
            <a:pPr marL="0" indent="0">
              <a:buNone/>
            </a:pPr>
            <a:r>
              <a:rPr lang="en-US" sz="1125" dirty="0"/>
              <a:t>  </a:t>
            </a:r>
          </a:p>
          <a:p>
            <a:r>
              <a:rPr lang="en-US" sz="2400" dirty="0">
                <a:solidFill>
                  <a:schemeClr val="tx1">
                    <a:lumMod val="65000"/>
                    <a:lumOff val="35000"/>
                  </a:schemeClr>
                </a:solidFill>
              </a:rPr>
              <a:t>I’ll share 10 times when you really need to speak up for good care!</a:t>
            </a:r>
          </a:p>
          <a:p>
            <a:r>
              <a:rPr lang="en-US" sz="2400" dirty="0">
                <a:solidFill>
                  <a:schemeClr val="tx1">
                    <a:lumMod val="65000"/>
                    <a:lumOff val="35000"/>
                  </a:schemeClr>
                </a:solidFill>
              </a:rPr>
              <a:t>We’ll rehearse a few times to help you feel comfortable.  </a:t>
            </a:r>
          </a:p>
          <a:p>
            <a:r>
              <a:rPr lang="en-US" sz="2400" dirty="0">
                <a:solidFill>
                  <a:schemeClr val="tx1">
                    <a:lumMod val="65000"/>
                    <a:lumOff val="35000"/>
                  </a:schemeClr>
                </a:solidFill>
              </a:rPr>
              <a:t>Then, we’ll talk!</a:t>
            </a:r>
            <a:endParaRPr lang="en-US" sz="2100" dirty="0">
              <a:solidFill>
                <a:schemeClr val="tx1">
                  <a:lumMod val="65000"/>
                  <a:lumOff val="35000"/>
                </a:schemeClr>
              </a:solidFill>
            </a:endParaRPr>
          </a:p>
          <a:p>
            <a:pPr marL="228600" lvl="1" indent="0">
              <a:lnSpc>
                <a:spcPct val="160000"/>
              </a:lnSpc>
              <a:buNone/>
            </a:pPr>
            <a:endParaRPr lang="en-US" sz="2100" b="1" dirty="0">
              <a:solidFill>
                <a:schemeClr val="tx1">
                  <a:lumMod val="65000"/>
                  <a:lumOff val="35000"/>
                </a:schemeClr>
              </a:solidFill>
            </a:endParaRPr>
          </a:p>
        </p:txBody>
      </p:sp>
      <p:sp>
        <p:nvSpPr>
          <p:cNvPr id="5" name="Footer Placeholder 4">
            <a:extLst>
              <a:ext uri="{FF2B5EF4-FFF2-40B4-BE49-F238E27FC236}">
                <a16:creationId xmlns:a16="http://schemas.microsoft.com/office/drawing/2014/main" id="{18DA32DD-E82B-284D-B840-51E480513599}"/>
              </a:ext>
            </a:extLst>
          </p:cNvPr>
          <p:cNvSpPr>
            <a:spLocks noGrp="1"/>
          </p:cNvSpPr>
          <p:nvPr>
            <p:ph type="ftr" sz="quarter" idx="11"/>
          </p:nvPr>
        </p:nvSpPr>
        <p:spPr>
          <a:xfrm>
            <a:off x="4657351" y="6334196"/>
            <a:ext cx="3086100" cy="273844"/>
          </a:xfrm>
        </p:spPr>
        <p:txBody>
          <a:bodyPr>
            <a:normAutofit/>
          </a:bodyPr>
          <a:lstStyle/>
          <a:p>
            <a:pPr algn="l">
              <a:spcAft>
                <a:spcPts val="450"/>
              </a:spcAft>
            </a:pPr>
            <a:r>
              <a:rPr lang="en-US"/>
              <a:t>The Care Partner Project ©2023</a:t>
            </a:r>
            <a:endParaRPr lang="en-US" dirty="0"/>
          </a:p>
        </p:txBody>
      </p:sp>
      <p:sp>
        <p:nvSpPr>
          <p:cNvPr id="4" name="Slide Number Placeholder 3">
            <a:extLst>
              <a:ext uri="{FF2B5EF4-FFF2-40B4-BE49-F238E27FC236}">
                <a16:creationId xmlns:a16="http://schemas.microsoft.com/office/drawing/2014/main" id="{79CACB2F-C2F3-9D4C-8DC9-D78E0F13B675}"/>
              </a:ext>
            </a:extLst>
          </p:cNvPr>
          <p:cNvSpPr>
            <a:spLocks noGrp="1"/>
          </p:cNvSpPr>
          <p:nvPr>
            <p:ph type="sldNum" sz="quarter" idx="4"/>
          </p:nvPr>
        </p:nvSpPr>
        <p:spPr/>
        <p:txBody>
          <a:bodyPr/>
          <a:lstStyle/>
          <a:p>
            <a:fld id="{5545935D-753C-6342-B658-0DC896E1BF92}" type="slidenum">
              <a:rPr lang="en-US" smtClean="0"/>
              <a:t>4</a:t>
            </a:fld>
            <a:endParaRPr lang="en-US" dirty="0"/>
          </a:p>
        </p:txBody>
      </p:sp>
    </p:spTree>
    <p:extLst>
      <p:ext uri="{BB962C8B-B14F-4D97-AF65-F5344CB8AC3E}">
        <p14:creationId xmlns:p14="http://schemas.microsoft.com/office/powerpoint/2010/main" val="341720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16477" y="134471"/>
            <a:ext cx="6438310" cy="995082"/>
          </a:xfrm>
        </p:spPr>
        <p:txBody>
          <a:bodyPr/>
          <a:lstStyle/>
          <a:p>
            <a:r>
              <a:rPr lang="en-US" dirty="0"/>
              <a:t>Speak Up to Prevent Infection </a:t>
            </a:r>
          </a:p>
        </p:txBody>
      </p:sp>
      <p:sp>
        <p:nvSpPr>
          <p:cNvPr id="7" name="Text Placeholder 6"/>
          <p:cNvSpPr>
            <a:spLocks noGrp="1"/>
          </p:cNvSpPr>
          <p:nvPr>
            <p:ph type="body" sz="half" idx="2"/>
          </p:nvPr>
        </p:nvSpPr>
        <p:spPr>
          <a:xfrm>
            <a:off x="1616477" y="1129553"/>
            <a:ext cx="6440999" cy="774700"/>
          </a:xfrm>
        </p:spPr>
        <p:txBody>
          <a:bodyPr/>
          <a:lstStyle/>
          <a:p>
            <a:r>
              <a:rPr lang="en-US" dirty="0"/>
              <a:t>Make Sure Everyone Washes Their Hands Before Touching Any Patient </a:t>
            </a:r>
          </a:p>
        </p:txBody>
      </p:sp>
      <p:sp>
        <p:nvSpPr>
          <p:cNvPr id="2" name="Footer Placeholder 1"/>
          <p:cNvSpPr>
            <a:spLocks noGrp="1"/>
          </p:cNvSpPr>
          <p:nvPr>
            <p:ph type="ftr" sz="quarter" idx="11"/>
          </p:nvPr>
        </p:nvSpPr>
        <p:spPr>
          <a:xfrm>
            <a:off x="6505731" y="6370015"/>
            <a:ext cx="2496530" cy="365125"/>
          </a:xfrm>
        </p:spPr>
        <p:txBody>
          <a:bodyPr/>
          <a:lstStyle/>
          <a:p>
            <a:pPr>
              <a:defRPr/>
            </a:pPr>
            <a:r>
              <a:rPr lang="en-US"/>
              <a:t>The Care Partner Project ©2023</a:t>
            </a:r>
            <a:endParaRPr lang="en-US" dirty="0"/>
          </a:p>
        </p:txBody>
      </p:sp>
      <p:pic>
        <p:nvPicPr>
          <p:cNvPr id="4" name="Picture 3" descr="Screen Shot 2019-11-05 at 4.57.5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82111">
            <a:off x="4149432" y="1992383"/>
            <a:ext cx="3406693" cy="369736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8" name="TextBox 7"/>
          <p:cNvSpPr txBox="1"/>
          <p:nvPr/>
        </p:nvSpPr>
        <p:spPr>
          <a:xfrm>
            <a:off x="1616476" y="4475057"/>
            <a:ext cx="2553007" cy="1661993"/>
          </a:xfrm>
          <a:prstGeom prst="rect">
            <a:avLst/>
          </a:prstGeom>
          <a:noFill/>
        </p:spPr>
        <p:txBody>
          <a:bodyPr wrap="square" rtlCol="0">
            <a:spAutoFit/>
          </a:bodyPr>
          <a:lstStyle/>
          <a:p>
            <a:r>
              <a:rPr lang="en-US" b="1" dirty="0">
                <a:solidFill>
                  <a:schemeClr val="accent4"/>
                </a:solidFill>
              </a:rPr>
              <a:t>The #1 Way to Prevent Infection is </a:t>
            </a:r>
            <a:r>
              <a:rPr lang="en-US" sz="2400" b="1" dirty="0">
                <a:solidFill>
                  <a:schemeClr val="accent4"/>
                </a:solidFill>
              </a:rPr>
              <a:t>Hand Washing. </a:t>
            </a:r>
          </a:p>
          <a:p>
            <a:endParaRPr lang="en-US" sz="2400" b="1" dirty="0">
              <a:solidFill>
                <a:schemeClr val="accent4"/>
              </a:solidFill>
            </a:endParaRPr>
          </a:p>
          <a:p>
            <a:r>
              <a:rPr lang="en-US" b="1" dirty="0">
                <a:solidFill>
                  <a:schemeClr val="accent4"/>
                </a:solidFill>
              </a:rPr>
              <a:t>Simple!</a:t>
            </a:r>
          </a:p>
        </p:txBody>
      </p:sp>
      <p:pic>
        <p:nvPicPr>
          <p:cNvPr id="9" name="Picture 8" descr="Screen Shot 2019-11-05 at 10.10.1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758" y="367554"/>
            <a:ext cx="1099666" cy="992180"/>
          </a:xfrm>
          <a:prstGeom prst="rect">
            <a:avLst/>
          </a:prstGeom>
        </p:spPr>
      </p:pic>
      <p:sp>
        <p:nvSpPr>
          <p:cNvPr id="3" name="Slide Number Placeholder 2">
            <a:extLst>
              <a:ext uri="{FF2B5EF4-FFF2-40B4-BE49-F238E27FC236}">
                <a16:creationId xmlns:a16="http://schemas.microsoft.com/office/drawing/2014/main" id="{C46ACF8B-3470-374D-AD88-F07B8BD6300C}"/>
              </a:ext>
            </a:extLst>
          </p:cNvPr>
          <p:cNvSpPr>
            <a:spLocks noGrp="1"/>
          </p:cNvSpPr>
          <p:nvPr>
            <p:ph type="sldNum" sz="quarter" idx="4"/>
          </p:nvPr>
        </p:nvSpPr>
        <p:spPr/>
        <p:txBody>
          <a:bodyPr/>
          <a:lstStyle/>
          <a:p>
            <a:fld id="{5545935D-753C-6342-B658-0DC896E1BF92}" type="slidenum">
              <a:rPr lang="en-US" smtClean="0"/>
              <a:t>5</a:t>
            </a:fld>
            <a:endParaRPr lang="en-US" dirty="0"/>
          </a:p>
        </p:txBody>
      </p:sp>
    </p:spTree>
    <p:extLst>
      <p:ext uri="{BB962C8B-B14F-4D97-AF65-F5344CB8AC3E}">
        <p14:creationId xmlns:p14="http://schemas.microsoft.com/office/powerpoint/2010/main" val="1514510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771" y="134471"/>
            <a:ext cx="6979077" cy="995082"/>
          </a:xfrm>
        </p:spPr>
        <p:txBody>
          <a:bodyPr/>
          <a:lstStyle/>
          <a:p>
            <a:r>
              <a:rPr lang="en-US" dirty="0"/>
              <a:t> Speak Up To Get the </a:t>
            </a:r>
            <a:r>
              <a:rPr lang="en-US" dirty="0">
                <a:solidFill>
                  <a:schemeClr val="accent4"/>
                </a:solidFill>
              </a:rPr>
              <a:t>Correct Diagnosis</a:t>
            </a:r>
          </a:p>
        </p:txBody>
      </p:sp>
      <p:pic>
        <p:nvPicPr>
          <p:cNvPr id="6" name="Content Placeholder 5" descr="Don't Forget.jpeg"/>
          <p:cNvPicPr>
            <a:picLocks noGrp="1" noChangeAspect="1"/>
          </p:cNvPicPr>
          <p:nvPr>
            <p:ph idx="1"/>
          </p:nvPr>
        </p:nvPicPr>
        <p:blipFill>
          <a:blip r:embed="rId3">
            <a:extLst>
              <a:ext uri="{28A0092B-C50C-407E-A947-70E740481C1C}">
                <a14:useLocalDpi xmlns:a14="http://schemas.microsoft.com/office/drawing/2010/main" val="0"/>
              </a:ext>
            </a:extLst>
          </a:blip>
          <a:srcRect l="-41153" r="-41153"/>
          <a:stretch>
            <a:fillRect/>
          </a:stretch>
        </p:blipFill>
        <p:spPr>
          <a:xfrm>
            <a:off x="498287" y="2278062"/>
            <a:ext cx="7556500" cy="4144963"/>
          </a:xfrm>
        </p:spPr>
      </p:pic>
      <p:sp>
        <p:nvSpPr>
          <p:cNvPr id="4" name="Text Placeholder 3"/>
          <p:cNvSpPr>
            <a:spLocks noGrp="1"/>
          </p:cNvSpPr>
          <p:nvPr>
            <p:ph type="body" sz="half" idx="2"/>
          </p:nvPr>
        </p:nvSpPr>
        <p:spPr>
          <a:xfrm>
            <a:off x="1359892" y="1129553"/>
            <a:ext cx="6697585" cy="774700"/>
          </a:xfrm>
        </p:spPr>
        <p:txBody>
          <a:bodyPr/>
          <a:lstStyle/>
          <a:p>
            <a:r>
              <a:rPr lang="en-US" dirty="0"/>
              <a:t>1 out of 20 Diagnoses are Incorrect </a:t>
            </a:r>
          </a:p>
        </p:txBody>
      </p:sp>
      <p:sp>
        <p:nvSpPr>
          <p:cNvPr id="5" name="Footer Placeholder 4"/>
          <p:cNvSpPr>
            <a:spLocks noGrp="1"/>
          </p:cNvSpPr>
          <p:nvPr>
            <p:ph type="ftr" sz="quarter" idx="11"/>
          </p:nvPr>
        </p:nvSpPr>
        <p:spPr>
          <a:xfrm>
            <a:off x="6760564" y="6326038"/>
            <a:ext cx="2263214" cy="365125"/>
          </a:xfrm>
        </p:spPr>
        <p:txBody>
          <a:bodyPr/>
          <a:lstStyle/>
          <a:p>
            <a:pPr>
              <a:defRPr/>
            </a:pPr>
            <a:r>
              <a:rPr lang="en-US"/>
              <a:t>The Care Partner Project ©2023</a:t>
            </a:r>
            <a:endParaRPr lang="en-US" dirty="0"/>
          </a:p>
        </p:txBody>
      </p:sp>
      <p:sp>
        <p:nvSpPr>
          <p:cNvPr id="9" name="24-Point Star 8"/>
          <p:cNvSpPr/>
          <p:nvPr/>
        </p:nvSpPr>
        <p:spPr>
          <a:xfrm>
            <a:off x="3938559" y="2103740"/>
            <a:ext cx="2244920" cy="1922521"/>
          </a:xfrm>
          <a:prstGeom prst="star24">
            <a:avLst/>
          </a:prstGeom>
        </p:spPr>
        <p:style>
          <a:lnRef idx="1">
            <a:schemeClr val="accent1"/>
          </a:lnRef>
          <a:fillRef idx="3">
            <a:schemeClr val="accent1"/>
          </a:fillRef>
          <a:effectRef idx="2">
            <a:schemeClr val="accent1"/>
          </a:effectRef>
          <a:fontRef idx="minor">
            <a:schemeClr val="lt1"/>
          </a:fontRef>
        </p:style>
        <p:txBody>
          <a:bodyPr rtlCol="0" anchor="ctr"/>
          <a:lstStyle/>
          <a:p>
            <a:endParaRPr lang="en-US" b="1" dirty="0">
              <a:solidFill>
                <a:srgbClr val="FFFF00"/>
              </a:solidFill>
            </a:endParaRPr>
          </a:p>
        </p:txBody>
      </p:sp>
      <p:sp>
        <p:nvSpPr>
          <p:cNvPr id="10" name="TextBox 9"/>
          <p:cNvSpPr txBox="1"/>
          <p:nvPr/>
        </p:nvSpPr>
        <p:spPr>
          <a:xfrm>
            <a:off x="4413239" y="2745124"/>
            <a:ext cx="1577802" cy="923330"/>
          </a:xfrm>
          <a:prstGeom prst="rect">
            <a:avLst/>
          </a:prstGeom>
          <a:noFill/>
        </p:spPr>
        <p:txBody>
          <a:bodyPr wrap="square" rtlCol="0">
            <a:spAutoFit/>
          </a:bodyPr>
          <a:lstStyle/>
          <a:p>
            <a:r>
              <a:rPr lang="en-US" b="1" dirty="0">
                <a:solidFill>
                  <a:srgbClr val="FFFF00"/>
                </a:solidFill>
              </a:rPr>
              <a:t>What else could I have, Doc?</a:t>
            </a:r>
          </a:p>
        </p:txBody>
      </p:sp>
      <p:pic>
        <p:nvPicPr>
          <p:cNvPr id="3" name="Picture 2" descr="Screen Shot 2019-11-05 at 10.13.2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048" y="333519"/>
            <a:ext cx="1201844" cy="1129553"/>
          </a:xfrm>
          <a:prstGeom prst="rect">
            <a:avLst/>
          </a:prstGeom>
        </p:spPr>
      </p:pic>
      <p:sp>
        <p:nvSpPr>
          <p:cNvPr id="7" name="TextBox 6"/>
          <p:cNvSpPr txBox="1"/>
          <p:nvPr/>
        </p:nvSpPr>
        <p:spPr>
          <a:xfrm>
            <a:off x="2976369" y="6311220"/>
            <a:ext cx="3669147" cy="461665"/>
          </a:xfrm>
          <a:prstGeom prst="rect">
            <a:avLst/>
          </a:prstGeom>
          <a:noFill/>
        </p:spPr>
        <p:txBody>
          <a:bodyPr wrap="square" rtlCol="0">
            <a:spAutoFit/>
          </a:bodyPr>
          <a:lstStyle/>
          <a:p>
            <a:r>
              <a:rPr lang="en-US" sz="800" dirty="0"/>
              <a:t>Singh H, Meyer AND, Thomas The frequency of diagnostic errors in outpatient care: estimations from three large observational studies involving US adult populations, BMJ Quality &amp; Safety 2014;23:727-731.</a:t>
            </a:r>
          </a:p>
        </p:txBody>
      </p:sp>
      <p:sp>
        <p:nvSpPr>
          <p:cNvPr id="8" name="Slide Number Placeholder 7">
            <a:extLst>
              <a:ext uri="{FF2B5EF4-FFF2-40B4-BE49-F238E27FC236}">
                <a16:creationId xmlns:a16="http://schemas.microsoft.com/office/drawing/2014/main" id="{2EF53692-236F-2E41-A7CE-A4215669BC62}"/>
              </a:ext>
            </a:extLst>
          </p:cNvPr>
          <p:cNvSpPr>
            <a:spLocks noGrp="1"/>
          </p:cNvSpPr>
          <p:nvPr>
            <p:ph type="sldNum" sz="quarter" idx="4"/>
          </p:nvPr>
        </p:nvSpPr>
        <p:spPr/>
        <p:txBody>
          <a:bodyPr/>
          <a:lstStyle/>
          <a:p>
            <a:fld id="{5545935D-753C-6342-B658-0DC896E1BF92}" type="slidenum">
              <a:rPr lang="en-US" smtClean="0"/>
              <a:t>6</a:t>
            </a:fld>
            <a:endParaRPr lang="en-US" dirty="0"/>
          </a:p>
        </p:txBody>
      </p:sp>
    </p:spTree>
    <p:extLst>
      <p:ext uri="{BB962C8B-B14F-4D97-AF65-F5344CB8AC3E}">
        <p14:creationId xmlns:p14="http://schemas.microsoft.com/office/powerpoint/2010/main" val="2590206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on't Forget.jpeg"/>
          <p:cNvPicPr>
            <a:picLocks noGrp="1" noChangeAspect="1"/>
          </p:cNvPicPr>
          <p:nvPr>
            <p:ph idx="1"/>
          </p:nvPr>
        </p:nvPicPr>
        <p:blipFill>
          <a:blip r:embed="rId3">
            <a:extLst>
              <a:ext uri="{28A0092B-C50C-407E-A947-70E740481C1C}">
                <a14:useLocalDpi xmlns:a14="http://schemas.microsoft.com/office/drawing/2010/main" val="0"/>
              </a:ext>
            </a:extLst>
          </a:blip>
          <a:srcRect l="-41153" r="-41153"/>
          <a:stretch>
            <a:fillRect/>
          </a:stretch>
        </p:blipFill>
        <p:spPr>
          <a:xfrm>
            <a:off x="498287" y="2278062"/>
            <a:ext cx="7556500" cy="4144963"/>
          </a:xfrm>
        </p:spPr>
      </p:pic>
      <p:sp>
        <p:nvSpPr>
          <p:cNvPr id="4" name="Text Placeholder 3"/>
          <p:cNvSpPr>
            <a:spLocks noGrp="1"/>
          </p:cNvSpPr>
          <p:nvPr>
            <p:ph type="body" sz="half" idx="2"/>
          </p:nvPr>
        </p:nvSpPr>
        <p:spPr>
          <a:xfrm>
            <a:off x="1304922" y="1121175"/>
            <a:ext cx="7558960" cy="774700"/>
          </a:xfrm>
        </p:spPr>
        <p:txBody>
          <a:bodyPr/>
          <a:lstStyle/>
          <a:p>
            <a:r>
              <a:rPr lang="en-US" dirty="0"/>
              <a:t>It is estimated that up to 40% of Recommended Surgeries are Unnecessary</a:t>
            </a:r>
          </a:p>
        </p:txBody>
      </p:sp>
      <p:sp>
        <p:nvSpPr>
          <p:cNvPr id="5" name="Footer Placeholder 4"/>
          <p:cNvSpPr>
            <a:spLocks noGrp="1"/>
          </p:cNvSpPr>
          <p:nvPr>
            <p:ph type="ftr" sz="quarter" idx="11"/>
          </p:nvPr>
        </p:nvSpPr>
        <p:spPr>
          <a:xfrm>
            <a:off x="6401762" y="6260045"/>
            <a:ext cx="2349844" cy="365125"/>
          </a:xfrm>
        </p:spPr>
        <p:txBody>
          <a:bodyPr/>
          <a:lstStyle/>
          <a:p>
            <a:pPr>
              <a:defRPr/>
            </a:pPr>
            <a:r>
              <a:rPr lang="en-US"/>
              <a:t>The Care Partner Project ©2023</a:t>
            </a:r>
            <a:endParaRPr lang="en-US" dirty="0"/>
          </a:p>
        </p:txBody>
      </p:sp>
      <p:sp>
        <p:nvSpPr>
          <p:cNvPr id="9" name="24-Point Star 8"/>
          <p:cNvSpPr/>
          <p:nvPr/>
        </p:nvSpPr>
        <p:spPr>
          <a:xfrm>
            <a:off x="3938558" y="1895876"/>
            <a:ext cx="2463204" cy="2285950"/>
          </a:xfrm>
          <a:prstGeom prst="star24">
            <a:avLst/>
          </a:prstGeom>
        </p:spPr>
        <p:style>
          <a:lnRef idx="1">
            <a:schemeClr val="accent1"/>
          </a:lnRef>
          <a:fillRef idx="3">
            <a:schemeClr val="accent1"/>
          </a:fillRef>
          <a:effectRef idx="2">
            <a:schemeClr val="accent1"/>
          </a:effectRef>
          <a:fontRef idx="minor">
            <a:schemeClr val="lt1"/>
          </a:fontRef>
        </p:style>
        <p:txBody>
          <a:bodyPr rtlCol="0" anchor="ctr"/>
          <a:lstStyle/>
          <a:p>
            <a:endParaRPr lang="en-US" b="1" dirty="0">
              <a:solidFill>
                <a:srgbClr val="FFFF00"/>
              </a:solidFill>
            </a:endParaRPr>
          </a:p>
        </p:txBody>
      </p:sp>
      <p:sp>
        <p:nvSpPr>
          <p:cNvPr id="10" name="TextBox 9"/>
          <p:cNvSpPr txBox="1"/>
          <p:nvPr/>
        </p:nvSpPr>
        <p:spPr>
          <a:xfrm>
            <a:off x="4400410" y="2783607"/>
            <a:ext cx="1577802" cy="646331"/>
          </a:xfrm>
          <a:prstGeom prst="rect">
            <a:avLst/>
          </a:prstGeom>
          <a:noFill/>
        </p:spPr>
        <p:txBody>
          <a:bodyPr wrap="square" rtlCol="0">
            <a:spAutoFit/>
          </a:bodyPr>
          <a:lstStyle/>
          <a:p>
            <a:r>
              <a:rPr lang="en-US" b="1" dirty="0">
                <a:solidFill>
                  <a:srgbClr val="FFFF00"/>
                </a:solidFill>
              </a:rPr>
              <a:t>What are my choices? </a:t>
            </a:r>
          </a:p>
        </p:txBody>
      </p:sp>
      <p:sp>
        <p:nvSpPr>
          <p:cNvPr id="7" name="Rectangle 6"/>
          <p:cNvSpPr/>
          <p:nvPr/>
        </p:nvSpPr>
        <p:spPr>
          <a:xfrm>
            <a:off x="1304922" y="597955"/>
            <a:ext cx="7585702" cy="523220"/>
          </a:xfrm>
          <a:prstGeom prst="rect">
            <a:avLst/>
          </a:prstGeom>
        </p:spPr>
        <p:txBody>
          <a:bodyPr wrap="square">
            <a:spAutoFit/>
          </a:bodyPr>
          <a:lstStyle/>
          <a:p>
            <a:r>
              <a:rPr lang="en-US" sz="2800" b="1" dirty="0">
                <a:solidFill>
                  <a:schemeClr val="accent1"/>
                </a:solidFill>
              </a:rPr>
              <a:t>Speak Up for </a:t>
            </a:r>
            <a:r>
              <a:rPr lang="en-US" sz="2800" b="1" dirty="0">
                <a:solidFill>
                  <a:srgbClr val="8064A2"/>
                </a:solidFill>
              </a:rPr>
              <a:t>Alternatives </a:t>
            </a:r>
            <a:r>
              <a:rPr lang="en-US" sz="2800" b="1" dirty="0">
                <a:solidFill>
                  <a:schemeClr val="accent1"/>
                </a:solidFill>
              </a:rPr>
              <a:t>to Surgery</a:t>
            </a:r>
          </a:p>
        </p:txBody>
      </p:sp>
      <p:pic>
        <p:nvPicPr>
          <p:cNvPr id="2" name="Picture 1" descr="Screen Shot 2019-11-05 at 10.13.5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613" y="329378"/>
            <a:ext cx="1103310" cy="1021583"/>
          </a:xfrm>
          <a:prstGeom prst="rect">
            <a:avLst/>
          </a:prstGeom>
        </p:spPr>
      </p:pic>
      <p:sp>
        <p:nvSpPr>
          <p:cNvPr id="3" name="Slide Number Placeholder 2">
            <a:extLst>
              <a:ext uri="{FF2B5EF4-FFF2-40B4-BE49-F238E27FC236}">
                <a16:creationId xmlns:a16="http://schemas.microsoft.com/office/drawing/2014/main" id="{FD5F4B97-6D5C-0746-9FEE-FF472C98D0C1}"/>
              </a:ext>
            </a:extLst>
          </p:cNvPr>
          <p:cNvSpPr>
            <a:spLocks noGrp="1"/>
          </p:cNvSpPr>
          <p:nvPr>
            <p:ph type="sldNum" sz="quarter" idx="4"/>
          </p:nvPr>
        </p:nvSpPr>
        <p:spPr/>
        <p:txBody>
          <a:bodyPr/>
          <a:lstStyle/>
          <a:p>
            <a:fld id="{5545935D-753C-6342-B658-0DC896E1BF92}" type="slidenum">
              <a:rPr lang="en-US" smtClean="0"/>
              <a:t>7</a:t>
            </a:fld>
            <a:endParaRPr lang="en-US" dirty="0"/>
          </a:p>
        </p:txBody>
      </p:sp>
    </p:spTree>
    <p:extLst>
      <p:ext uri="{BB962C8B-B14F-4D97-AF65-F5344CB8AC3E}">
        <p14:creationId xmlns:p14="http://schemas.microsoft.com/office/powerpoint/2010/main" val="3394811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625" y="134471"/>
            <a:ext cx="6900161" cy="995082"/>
          </a:xfrm>
        </p:spPr>
        <p:txBody>
          <a:bodyPr/>
          <a:lstStyle/>
          <a:p>
            <a:r>
              <a:rPr lang="en-US" dirty="0"/>
              <a:t>Speak Up for Plain Speak</a:t>
            </a:r>
          </a:p>
        </p:txBody>
      </p:sp>
      <p:sp>
        <p:nvSpPr>
          <p:cNvPr id="4" name="Text Placeholder 3"/>
          <p:cNvSpPr>
            <a:spLocks noGrp="1"/>
          </p:cNvSpPr>
          <p:nvPr>
            <p:ph type="body" sz="half" idx="2"/>
          </p:nvPr>
        </p:nvSpPr>
        <p:spPr>
          <a:xfrm>
            <a:off x="1154626" y="1129553"/>
            <a:ext cx="7812974" cy="774700"/>
          </a:xfrm>
        </p:spPr>
        <p:txBody>
          <a:bodyPr/>
          <a:lstStyle/>
          <a:p>
            <a:r>
              <a:rPr lang="en-US" dirty="0"/>
              <a:t>Tell your Doc You Didn’t Go to Medical School</a:t>
            </a:r>
          </a:p>
        </p:txBody>
      </p:sp>
      <p:sp>
        <p:nvSpPr>
          <p:cNvPr id="5" name="Footer Placeholder 4"/>
          <p:cNvSpPr>
            <a:spLocks noGrp="1"/>
          </p:cNvSpPr>
          <p:nvPr>
            <p:ph type="ftr" sz="quarter" idx="11"/>
          </p:nvPr>
        </p:nvSpPr>
        <p:spPr>
          <a:xfrm>
            <a:off x="6100997" y="6333231"/>
            <a:ext cx="2360615" cy="365125"/>
          </a:xfrm>
        </p:spPr>
        <p:txBody>
          <a:bodyPr/>
          <a:lstStyle/>
          <a:p>
            <a:pPr>
              <a:defRPr/>
            </a:pPr>
            <a:r>
              <a:rPr lang="en-US"/>
              <a:t>The Care Partner Project ©2023</a:t>
            </a:r>
            <a:endParaRPr lang="en-US" dirty="0"/>
          </a:p>
        </p:txBody>
      </p:sp>
      <p:pic>
        <p:nvPicPr>
          <p:cNvPr id="11" name="Content Placeholder 5"/>
          <p:cNvPicPr>
            <a:picLocks noGrp="1" noChangeAspect="1"/>
          </p:cNvPicPr>
          <p:nvPr>
            <p:ph idx="1"/>
          </p:nvPr>
        </p:nvPicPr>
        <p:blipFill>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t="13431" b="13431"/>
          <a:stretch>
            <a:fillRect/>
          </a:stretch>
        </p:blipFill>
        <p:spPr>
          <a:xfrm>
            <a:off x="767888" y="1981200"/>
            <a:ext cx="7556500" cy="4144963"/>
          </a:xfrm>
        </p:spPr>
      </p:pic>
      <p:pic>
        <p:nvPicPr>
          <p:cNvPr id="3" name="Picture 2" descr="Screen Shot 2019-11-05 at 10.14.13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810" y="308580"/>
            <a:ext cx="1114620" cy="1072717"/>
          </a:xfrm>
          <a:prstGeom prst="rect">
            <a:avLst/>
          </a:prstGeom>
        </p:spPr>
      </p:pic>
      <p:sp>
        <p:nvSpPr>
          <p:cNvPr id="6" name="Slide Number Placeholder 5">
            <a:extLst>
              <a:ext uri="{FF2B5EF4-FFF2-40B4-BE49-F238E27FC236}">
                <a16:creationId xmlns:a16="http://schemas.microsoft.com/office/drawing/2014/main" id="{B0E69072-CE6A-ED44-B6E8-AB8D051DD09E}"/>
              </a:ext>
            </a:extLst>
          </p:cNvPr>
          <p:cNvSpPr>
            <a:spLocks noGrp="1"/>
          </p:cNvSpPr>
          <p:nvPr>
            <p:ph type="sldNum" sz="quarter" idx="4"/>
          </p:nvPr>
        </p:nvSpPr>
        <p:spPr/>
        <p:txBody>
          <a:bodyPr/>
          <a:lstStyle/>
          <a:p>
            <a:fld id="{5545935D-753C-6342-B658-0DC896E1BF92}" type="slidenum">
              <a:rPr lang="en-US" smtClean="0"/>
              <a:t>8</a:t>
            </a:fld>
            <a:endParaRPr lang="en-US" dirty="0"/>
          </a:p>
        </p:txBody>
      </p:sp>
    </p:spTree>
    <p:extLst>
      <p:ext uri="{BB962C8B-B14F-4D97-AF65-F5344CB8AC3E}">
        <p14:creationId xmlns:p14="http://schemas.microsoft.com/office/powerpoint/2010/main" val="3910175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Title 5"/>
          <p:cNvSpPr>
            <a:spLocks noGrp="1"/>
          </p:cNvSpPr>
          <p:nvPr>
            <p:ph type="title"/>
          </p:nvPr>
        </p:nvSpPr>
        <p:spPr>
          <a:xfrm>
            <a:off x="1526673" y="134471"/>
            <a:ext cx="6528114" cy="995082"/>
          </a:xfrm>
        </p:spPr>
        <p:txBody>
          <a:bodyPr/>
          <a:lstStyle/>
          <a:p>
            <a:r>
              <a:rPr lang="en-US" dirty="0">
                <a:ea typeface="ＭＳ Ｐゴシック" charset="-128"/>
                <a:cs typeface="ＭＳ Ｐゴシック" charset="-128"/>
              </a:rPr>
              <a:t>Speak Up for Alarms</a:t>
            </a:r>
            <a:endParaRPr lang="en-US" b="1" dirty="0">
              <a:ea typeface="ＭＳ Ｐゴシック" charset="-128"/>
              <a:cs typeface="ＭＳ Ｐゴシック" charset="-128"/>
            </a:endParaRPr>
          </a:p>
        </p:txBody>
      </p:sp>
      <p:sp>
        <p:nvSpPr>
          <p:cNvPr id="2" name="Text Placeholder 1"/>
          <p:cNvSpPr>
            <a:spLocks noGrp="1"/>
          </p:cNvSpPr>
          <p:nvPr>
            <p:ph type="body" sz="half" idx="2"/>
          </p:nvPr>
        </p:nvSpPr>
        <p:spPr>
          <a:xfrm>
            <a:off x="1638094" y="1129553"/>
            <a:ext cx="6931799" cy="774700"/>
          </a:xfrm>
        </p:spPr>
        <p:txBody>
          <a:bodyPr/>
          <a:lstStyle/>
          <a:p>
            <a:r>
              <a:rPr lang="en-US" dirty="0"/>
              <a:t>Alarm Fatigue is Real -- and Really Dangerous</a:t>
            </a:r>
          </a:p>
        </p:txBody>
      </p:sp>
      <p:sp>
        <p:nvSpPr>
          <p:cNvPr id="77832" name="Footer Placeholder 7"/>
          <p:cNvSpPr>
            <a:spLocks noGrp="1"/>
          </p:cNvSpPr>
          <p:nvPr>
            <p:ph type="ftr" sz="quarter" idx="11"/>
          </p:nvPr>
        </p:nvSpPr>
        <p:spPr bwMode="auto">
          <a:xfrm>
            <a:off x="6938660" y="6301081"/>
            <a:ext cx="2041655" cy="365125"/>
          </a:xfrm>
          <a:noFill/>
          <a:ln>
            <a:miter lim="800000"/>
            <a:headEnd/>
            <a:tailEnd/>
          </a:ln>
        </p:spPr>
        <p:txBody>
          <a:bodyPr/>
          <a:lstStyle/>
          <a:p>
            <a:r>
              <a:rPr lang="en-US" sz="1000">
                <a:latin typeface="+mn-lt"/>
                <a:ea typeface="ＭＳ Ｐゴシック" charset="-128"/>
                <a:cs typeface="ＭＳ Ｐゴシック" charset="-128"/>
              </a:rPr>
              <a:t>The Care Partner Project ©2023</a:t>
            </a:r>
            <a:endParaRPr lang="en-US" sz="1000" dirty="0">
              <a:latin typeface="+mn-lt"/>
              <a:ea typeface="ＭＳ Ｐゴシック" charset="-128"/>
              <a:cs typeface="ＭＳ Ｐゴシック" charset="-128"/>
            </a:endParaRPr>
          </a:p>
        </p:txBody>
      </p:sp>
      <p:pic>
        <p:nvPicPr>
          <p:cNvPr id="10" name="Picture 9" descr="Hospital Monitor Noise.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876127">
            <a:off x="7111427" y="2669642"/>
            <a:ext cx="1517205" cy="2274670"/>
          </a:xfrm>
          <a:prstGeom prst="roundRect">
            <a:avLst>
              <a:gd name="adj" fmla="val 8594"/>
            </a:avLst>
          </a:prstGeom>
          <a:ln w="28575" cmpd="sng">
            <a:solidFill>
              <a:schemeClr val="accent4"/>
            </a:solidFill>
          </a:ln>
        </p:spPr>
        <p:style>
          <a:lnRef idx="2">
            <a:schemeClr val="accent4"/>
          </a:lnRef>
          <a:fillRef idx="1">
            <a:schemeClr val="lt1"/>
          </a:fillRef>
          <a:effectRef idx="0">
            <a:schemeClr val="accent4"/>
          </a:effectRef>
          <a:fontRef idx="minor">
            <a:schemeClr val="dk1"/>
          </a:fontRef>
        </p:style>
      </p:pic>
      <p:pic>
        <p:nvPicPr>
          <p:cNvPr id="8" name="Content Placeholder 5" descr="Maxine Advice.png"/>
          <p:cNvPicPr>
            <a:picLocks noChangeAspect="1"/>
          </p:cNvPicPr>
          <p:nvPr/>
        </p:nvPicPr>
        <p:blipFill rotWithShape="1">
          <a:blip r:embed="rId4">
            <a:extLst>
              <a:ext uri="{28A0092B-C50C-407E-A947-70E740481C1C}">
                <a14:useLocalDpi xmlns:a14="http://schemas.microsoft.com/office/drawing/2010/main" val="0"/>
              </a:ext>
            </a:extLst>
          </a:blip>
          <a:srcRect l="11086" r="6182"/>
          <a:stretch/>
        </p:blipFill>
        <p:spPr bwMode="auto">
          <a:xfrm>
            <a:off x="1587786" y="3384183"/>
            <a:ext cx="1895204" cy="25407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9" name="Picture 8" descr="Hospital Monitor Noise.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637549">
            <a:off x="5846844" y="1847136"/>
            <a:ext cx="1517205" cy="2274670"/>
          </a:xfrm>
          <a:prstGeom prst="roundRect">
            <a:avLst>
              <a:gd name="adj" fmla="val 8594"/>
            </a:avLst>
          </a:prstGeom>
          <a:solidFill>
            <a:srgbClr val="FFFFFF">
              <a:shade val="85000"/>
            </a:srgbClr>
          </a:solidFill>
          <a:ln>
            <a:solidFill>
              <a:srgbClr val="FFFF00"/>
            </a:solidFill>
          </a:ln>
          <a:effectLst>
            <a:reflection blurRad="12700" stA="38000" endPos="28000" dist="5000" dir="5400000" sy="-100000" algn="bl" rotWithShape="0"/>
          </a:effectLst>
        </p:spPr>
      </p:pic>
      <p:pic>
        <p:nvPicPr>
          <p:cNvPr id="11" name="Picture 10" descr="Hospital Monitor Noise.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518420">
            <a:off x="5728233" y="3993845"/>
            <a:ext cx="1517205" cy="2274670"/>
          </a:xfrm>
          <a:prstGeom prst="roundRect">
            <a:avLst>
              <a:gd name="adj" fmla="val 8594"/>
            </a:avLst>
          </a:prstGeom>
          <a:solidFill>
            <a:srgbClr val="FFFFFF">
              <a:shade val="85000"/>
            </a:srgbClr>
          </a:solidFill>
          <a:ln>
            <a:solidFill>
              <a:srgbClr val="FF0A5D"/>
            </a:solidFill>
          </a:ln>
          <a:effectLst>
            <a:reflection blurRad="12700" stA="38000" endPos="28000" dist="5000" dir="5400000" sy="-100000" algn="bl" rotWithShape="0"/>
          </a:effectLst>
        </p:spPr>
      </p:pic>
      <p:sp>
        <p:nvSpPr>
          <p:cNvPr id="4" name="Cloud Callout 3"/>
          <p:cNvSpPr/>
          <p:nvPr/>
        </p:nvSpPr>
        <p:spPr>
          <a:xfrm>
            <a:off x="2167999" y="2000270"/>
            <a:ext cx="2629981" cy="1702384"/>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schemeClr val="bg1"/>
                </a:solidFill>
              </a:rPr>
              <a:t>(What would Maxine say?)</a:t>
            </a:r>
          </a:p>
        </p:txBody>
      </p:sp>
      <p:pic>
        <p:nvPicPr>
          <p:cNvPr id="3" name="Picture 2" descr="Screen Shot 2019-11-05 at 10.14.30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870" y="485442"/>
            <a:ext cx="1304225" cy="1196357"/>
          </a:xfrm>
          <a:prstGeom prst="rect">
            <a:avLst/>
          </a:prstGeom>
        </p:spPr>
      </p:pic>
      <p:sp>
        <p:nvSpPr>
          <p:cNvPr id="5" name="Slide Number Placeholder 4">
            <a:extLst>
              <a:ext uri="{FF2B5EF4-FFF2-40B4-BE49-F238E27FC236}">
                <a16:creationId xmlns:a16="http://schemas.microsoft.com/office/drawing/2014/main" id="{2823341C-5F50-AA43-AF15-EEA2774F0913}"/>
              </a:ext>
            </a:extLst>
          </p:cNvPr>
          <p:cNvSpPr>
            <a:spLocks noGrp="1"/>
          </p:cNvSpPr>
          <p:nvPr>
            <p:ph type="sldNum" sz="quarter" idx="4"/>
          </p:nvPr>
        </p:nvSpPr>
        <p:spPr/>
        <p:txBody>
          <a:bodyPr/>
          <a:lstStyle/>
          <a:p>
            <a:fld id="{5545935D-753C-6342-B658-0DC896E1BF92}" type="slidenum">
              <a:rPr lang="en-US" smtClean="0"/>
              <a:t>9</a:t>
            </a:fld>
            <a:endParaRPr lang="en-US" dirty="0"/>
          </a:p>
        </p:txBody>
      </p:sp>
    </p:spTree>
    <p:extLst>
      <p:ext uri="{BB962C8B-B14F-4D97-AF65-F5344CB8AC3E}">
        <p14:creationId xmlns:p14="http://schemas.microsoft.com/office/powerpoint/2010/main" val="301958015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432" y="134471"/>
            <a:ext cx="6734355" cy="995082"/>
          </a:xfrm>
        </p:spPr>
        <p:txBody>
          <a:bodyPr/>
          <a:lstStyle/>
          <a:p>
            <a:r>
              <a:rPr lang="en-US" dirty="0"/>
              <a:t>Speak Up About Drug Costs!</a:t>
            </a:r>
          </a:p>
        </p:txBody>
      </p:sp>
      <p:pic>
        <p:nvPicPr>
          <p:cNvPr id="6" name="Content Placeholder 5" descr="923676192bc2328aa9ee05a58e178c97.jpg"/>
          <p:cNvPicPr>
            <a:picLocks noGrp="1" noChangeAspect="1"/>
          </p:cNvPicPr>
          <p:nvPr>
            <p:ph idx="1"/>
          </p:nvPr>
        </p:nvPicPr>
        <p:blipFill rotWithShape="1">
          <a:blip r:embed="rId3">
            <a:extLst>
              <a:ext uri="{28A0092B-C50C-407E-A947-70E740481C1C}">
                <a14:useLocalDpi xmlns:a14="http://schemas.microsoft.com/office/drawing/2010/main" val="0"/>
              </a:ext>
            </a:extLst>
          </a:blip>
          <a:srcRect l="42018" t="10986" r="5875" b="32031"/>
          <a:stretch/>
        </p:blipFill>
        <p:spPr>
          <a:xfrm rot="361356">
            <a:off x="3710811" y="2434753"/>
            <a:ext cx="2778260" cy="3874955"/>
          </a:xfrm>
          <a:prstGeom prst="roundRect">
            <a:avLst>
              <a:gd name="adj" fmla="val 4167"/>
            </a:avLst>
          </a:prstGeom>
          <a:solidFill>
            <a:srgbClr val="FFFFFF"/>
          </a:solidFill>
          <a:ln w="76200" cap="sq">
            <a:solidFill>
              <a:schemeClr val="accent4"/>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Text Placeholder 3"/>
          <p:cNvSpPr>
            <a:spLocks noGrp="1"/>
          </p:cNvSpPr>
          <p:nvPr>
            <p:ph type="body" sz="half" idx="2"/>
          </p:nvPr>
        </p:nvSpPr>
        <p:spPr/>
        <p:txBody>
          <a:bodyPr/>
          <a:lstStyle/>
          <a:p>
            <a:r>
              <a:rPr lang="en-US" dirty="0"/>
              <a:t>         </a:t>
            </a:r>
          </a:p>
        </p:txBody>
      </p:sp>
      <p:sp>
        <p:nvSpPr>
          <p:cNvPr id="5" name="Footer Placeholder 4"/>
          <p:cNvSpPr>
            <a:spLocks noGrp="1"/>
          </p:cNvSpPr>
          <p:nvPr>
            <p:ph type="ftr" sz="quarter" idx="11"/>
          </p:nvPr>
        </p:nvSpPr>
        <p:spPr>
          <a:xfrm>
            <a:off x="6684686" y="6262200"/>
            <a:ext cx="2231596" cy="365125"/>
          </a:xfrm>
        </p:spPr>
        <p:txBody>
          <a:bodyPr/>
          <a:lstStyle/>
          <a:p>
            <a:pPr>
              <a:defRPr/>
            </a:pPr>
            <a:r>
              <a:rPr lang="en-US"/>
              <a:t>The Care Partner Project ©2023</a:t>
            </a:r>
            <a:endParaRPr lang="en-US" dirty="0"/>
          </a:p>
        </p:txBody>
      </p:sp>
      <p:sp>
        <p:nvSpPr>
          <p:cNvPr id="8" name="Cloud Callout 7"/>
          <p:cNvSpPr/>
          <p:nvPr/>
        </p:nvSpPr>
        <p:spPr>
          <a:xfrm rot="19468254">
            <a:off x="1849555" y="1520778"/>
            <a:ext cx="2723055" cy="2279866"/>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3"/>
              </a:solidFill>
              <a:effectLst>
                <a:glow rad="139700">
                  <a:schemeClr val="accent4">
                    <a:satMod val="175000"/>
                    <a:alpha val="40000"/>
                  </a:schemeClr>
                </a:glow>
              </a:effectLst>
            </a:endParaRPr>
          </a:p>
        </p:txBody>
      </p:sp>
      <p:sp>
        <p:nvSpPr>
          <p:cNvPr id="9" name="TextBox 8"/>
          <p:cNvSpPr txBox="1"/>
          <p:nvPr/>
        </p:nvSpPr>
        <p:spPr>
          <a:xfrm rot="19233348">
            <a:off x="2226209" y="2009308"/>
            <a:ext cx="2109720" cy="1200328"/>
          </a:xfrm>
          <a:prstGeom prst="rect">
            <a:avLst/>
          </a:prstGeom>
          <a:noFill/>
        </p:spPr>
        <p:txBody>
          <a:bodyPr wrap="square" rtlCol="0">
            <a:spAutoFit/>
          </a:bodyPr>
          <a:lstStyle/>
          <a:p>
            <a:r>
              <a:rPr lang="en-US" sz="2400" b="1" dirty="0">
                <a:solidFill>
                  <a:srgbClr val="FFFF00"/>
                </a:solidFill>
                <a:latin typeface="Marker Felt"/>
                <a:cs typeface="Marker Felt"/>
              </a:rPr>
              <a:t>This little pill costs how much!?# </a:t>
            </a:r>
          </a:p>
        </p:txBody>
      </p:sp>
      <p:pic>
        <p:nvPicPr>
          <p:cNvPr id="10" name="Picture 9" descr="Screen Shot 2019-11-05 at 10.15.0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33" y="256471"/>
            <a:ext cx="1217799" cy="1129553"/>
          </a:xfrm>
          <a:prstGeom prst="rect">
            <a:avLst/>
          </a:prstGeom>
        </p:spPr>
      </p:pic>
      <p:sp>
        <p:nvSpPr>
          <p:cNvPr id="3" name="Slide Number Placeholder 2">
            <a:extLst>
              <a:ext uri="{FF2B5EF4-FFF2-40B4-BE49-F238E27FC236}">
                <a16:creationId xmlns:a16="http://schemas.microsoft.com/office/drawing/2014/main" id="{3231240A-71DB-664E-9186-7D470EE46252}"/>
              </a:ext>
            </a:extLst>
          </p:cNvPr>
          <p:cNvSpPr>
            <a:spLocks noGrp="1"/>
          </p:cNvSpPr>
          <p:nvPr>
            <p:ph type="sldNum" sz="quarter" idx="4"/>
          </p:nvPr>
        </p:nvSpPr>
        <p:spPr/>
        <p:txBody>
          <a:bodyPr/>
          <a:lstStyle/>
          <a:p>
            <a:fld id="{5545935D-753C-6342-B658-0DC896E1BF92}" type="slidenum">
              <a:rPr lang="en-US" smtClean="0"/>
              <a:t>10</a:t>
            </a:fld>
            <a:endParaRPr lang="en-US" dirty="0"/>
          </a:p>
        </p:txBody>
      </p:sp>
    </p:spTree>
    <p:extLst>
      <p:ext uri="{BB962C8B-B14F-4D97-AF65-F5344CB8AC3E}">
        <p14:creationId xmlns:p14="http://schemas.microsoft.com/office/powerpoint/2010/main" val="1090939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Title 5"/>
          <p:cNvSpPr>
            <a:spLocks noGrp="1"/>
          </p:cNvSpPr>
          <p:nvPr>
            <p:ph type="title"/>
          </p:nvPr>
        </p:nvSpPr>
        <p:spPr>
          <a:xfrm>
            <a:off x="1492750" y="134471"/>
            <a:ext cx="6562037" cy="995082"/>
          </a:xfrm>
        </p:spPr>
        <p:txBody>
          <a:bodyPr/>
          <a:lstStyle/>
          <a:p>
            <a:r>
              <a:rPr lang="en-US" dirty="0">
                <a:ea typeface="ＭＳ Ｐゴシック" charset="-128"/>
                <a:cs typeface="ＭＳ Ｐゴシック" charset="-128"/>
              </a:rPr>
              <a:t>Speak Up for a Safe Discharge </a:t>
            </a:r>
            <a:endParaRPr lang="en-US" b="1" dirty="0">
              <a:ea typeface="ＭＳ Ｐゴシック" charset="-128"/>
              <a:cs typeface="ＭＳ Ｐゴシック" charset="-128"/>
            </a:endParaRPr>
          </a:p>
        </p:txBody>
      </p:sp>
      <p:sp>
        <p:nvSpPr>
          <p:cNvPr id="2" name="Text Placeholder 1"/>
          <p:cNvSpPr>
            <a:spLocks noGrp="1"/>
          </p:cNvSpPr>
          <p:nvPr>
            <p:ph type="body" sz="half" idx="2"/>
          </p:nvPr>
        </p:nvSpPr>
        <p:spPr>
          <a:xfrm>
            <a:off x="1603648" y="1129553"/>
            <a:ext cx="6453829" cy="774700"/>
          </a:xfrm>
        </p:spPr>
        <p:txBody>
          <a:bodyPr/>
          <a:lstStyle/>
          <a:p>
            <a:r>
              <a:rPr lang="en-US" dirty="0"/>
              <a:t>You don’t have to go home if you’re not ready </a:t>
            </a:r>
            <a:r>
              <a:rPr lang="mr-IN" dirty="0"/>
              <a:t>–</a:t>
            </a:r>
            <a:r>
              <a:rPr lang="en-US" dirty="0"/>
              <a:t> or if your home isn’t ready for you!</a:t>
            </a:r>
          </a:p>
        </p:txBody>
      </p:sp>
      <p:sp>
        <p:nvSpPr>
          <p:cNvPr id="77832" name="Footer Placeholder 7"/>
          <p:cNvSpPr>
            <a:spLocks noGrp="1"/>
          </p:cNvSpPr>
          <p:nvPr>
            <p:ph type="ftr" sz="quarter" idx="11"/>
          </p:nvPr>
        </p:nvSpPr>
        <p:spPr bwMode="auto">
          <a:xfrm>
            <a:off x="6940587" y="6423025"/>
            <a:ext cx="2052669" cy="365125"/>
          </a:xfrm>
          <a:noFill/>
          <a:ln>
            <a:miter lim="800000"/>
            <a:headEnd/>
            <a:tailEnd/>
          </a:ln>
        </p:spPr>
        <p:txBody>
          <a:bodyPr/>
          <a:lstStyle/>
          <a:p>
            <a:r>
              <a:rPr lang="en-US" sz="1000">
                <a:latin typeface="+mj-lt"/>
                <a:ea typeface="ＭＳ Ｐゴシック" charset="-128"/>
                <a:cs typeface="ＭＳ Ｐゴシック" charset="-128"/>
              </a:rPr>
              <a:t>The Care Partner Project ©2023</a:t>
            </a:r>
            <a:endParaRPr lang="en-US" sz="1000" dirty="0">
              <a:latin typeface="+mj-lt"/>
              <a:ea typeface="ＭＳ Ｐゴシック" charset="-128"/>
              <a:cs typeface="ＭＳ Ｐゴシック" charset="-128"/>
            </a:endParaRPr>
          </a:p>
        </p:txBody>
      </p:sp>
      <p:pic>
        <p:nvPicPr>
          <p:cNvPr id="3" name="Picture 2" descr="Dear Madm.jpg"/>
          <p:cNvPicPr>
            <a:picLocks noChangeAspect="1"/>
          </p:cNvPicPr>
          <p:nvPr/>
        </p:nvPicPr>
        <p:blipFill rotWithShape="1">
          <a:blip r:embed="rId3">
            <a:extLst>
              <a:ext uri="{28A0092B-C50C-407E-A947-70E740481C1C}">
                <a14:useLocalDpi xmlns:a14="http://schemas.microsoft.com/office/drawing/2010/main" val="0"/>
              </a:ext>
            </a:extLst>
          </a:blip>
          <a:srcRect l="6304" r="5429"/>
          <a:stretch/>
        </p:blipFill>
        <p:spPr>
          <a:xfrm>
            <a:off x="4310417" y="2223446"/>
            <a:ext cx="2630170" cy="39691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Picture 5" descr="Screen Shot 2019-11-05 at 10.15.4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613" y="256554"/>
            <a:ext cx="1291137" cy="1166805"/>
          </a:xfrm>
          <a:prstGeom prst="rect">
            <a:avLst/>
          </a:prstGeom>
        </p:spPr>
      </p:pic>
      <p:sp>
        <p:nvSpPr>
          <p:cNvPr id="8" name="Cloud Callout 7"/>
          <p:cNvSpPr/>
          <p:nvPr/>
        </p:nvSpPr>
        <p:spPr>
          <a:xfrm rot="13445825">
            <a:off x="975639" y="2606169"/>
            <a:ext cx="3702041" cy="3116399"/>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p:nvSpPr>
        <p:spPr>
          <a:xfrm>
            <a:off x="2052669" y="2703391"/>
            <a:ext cx="2257748" cy="2800766"/>
          </a:xfrm>
          <a:prstGeom prst="rect">
            <a:avLst/>
          </a:prstGeom>
          <a:noFill/>
        </p:spPr>
        <p:txBody>
          <a:bodyPr wrap="square" rtlCol="0">
            <a:spAutoFit/>
          </a:bodyPr>
          <a:lstStyle/>
          <a:p>
            <a:r>
              <a:rPr lang="en-US" sz="1600" dirty="0">
                <a:solidFill>
                  <a:schemeClr val="bg1"/>
                </a:solidFill>
              </a:rPr>
              <a:t>Worried... </a:t>
            </a:r>
          </a:p>
          <a:p>
            <a:endParaRPr lang="en-US" sz="1600" dirty="0">
              <a:solidFill>
                <a:schemeClr val="bg1"/>
              </a:solidFill>
            </a:endParaRPr>
          </a:p>
          <a:p>
            <a:r>
              <a:rPr lang="en-US" sz="1600" dirty="0">
                <a:solidFill>
                  <a:schemeClr val="bg1"/>
                </a:solidFill>
              </a:rPr>
              <a:t>Alone</a:t>
            </a:r>
          </a:p>
          <a:p>
            <a:r>
              <a:rPr lang="en-US" sz="1600" dirty="0">
                <a:solidFill>
                  <a:schemeClr val="bg1"/>
                </a:solidFill>
              </a:rPr>
              <a:t>Confused </a:t>
            </a:r>
          </a:p>
          <a:p>
            <a:r>
              <a:rPr lang="en-US" sz="1600" dirty="0">
                <a:solidFill>
                  <a:schemeClr val="bg1"/>
                </a:solidFill>
              </a:rPr>
              <a:t>Can’t drive</a:t>
            </a:r>
          </a:p>
          <a:p>
            <a:r>
              <a:rPr lang="en-US" sz="1600" dirty="0">
                <a:solidFill>
                  <a:schemeClr val="bg1"/>
                </a:solidFill>
              </a:rPr>
              <a:t>Feel weak</a:t>
            </a:r>
          </a:p>
          <a:p>
            <a:r>
              <a:rPr lang="en-US" sz="1600" dirty="0">
                <a:solidFill>
                  <a:schemeClr val="bg1"/>
                </a:solidFill>
              </a:rPr>
              <a:t>No food in house</a:t>
            </a:r>
          </a:p>
          <a:p>
            <a:r>
              <a:rPr lang="en-US" sz="1600" dirty="0">
                <a:solidFill>
                  <a:schemeClr val="bg1"/>
                </a:solidFill>
              </a:rPr>
              <a:t>No one to help me</a:t>
            </a:r>
          </a:p>
          <a:p>
            <a:endParaRPr lang="en-US" sz="1600" dirty="0">
              <a:solidFill>
                <a:schemeClr val="bg1"/>
              </a:solidFill>
            </a:endParaRPr>
          </a:p>
          <a:p>
            <a:r>
              <a:rPr lang="en-US" sz="1600" dirty="0">
                <a:solidFill>
                  <a:schemeClr val="bg1"/>
                </a:solidFill>
              </a:rPr>
              <a:t>I don’t feel safe going      home right now. </a:t>
            </a:r>
          </a:p>
        </p:txBody>
      </p:sp>
      <p:sp>
        <p:nvSpPr>
          <p:cNvPr id="4" name="Slide Number Placeholder 3">
            <a:extLst>
              <a:ext uri="{FF2B5EF4-FFF2-40B4-BE49-F238E27FC236}">
                <a16:creationId xmlns:a16="http://schemas.microsoft.com/office/drawing/2014/main" id="{4B762885-3475-9C48-8413-EEEF563273BA}"/>
              </a:ext>
            </a:extLst>
          </p:cNvPr>
          <p:cNvSpPr>
            <a:spLocks noGrp="1"/>
          </p:cNvSpPr>
          <p:nvPr>
            <p:ph type="sldNum" sz="quarter" idx="4"/>
          </p:nvPr>
        </p:nvSpPr>
        <p:spPr/>
        <p:txBody>
          <a:bodyPr/>
          <a:lstStyle/>
          <a:p>
            <a:fld id="{5545935D-753C-6342-B658-0DC896E1BF92}" type="slidenum">
              <a:rPr lang="en-US" smtClean="0"/>
              <a:t>11</a:t>
            </a:fld>
            <a:endParaRPr lang="en-US" dirty="0"/>
          </a:p>
        </p:txBody>
      </p:sp>
    </p:spTree>
    <p:extLst>
      <p:ext uri="{BB962C8B-B14F-4D97-AF65-F5344CB8AC3E}">
        <p14:creationId xmlns:p14="http://schemas.microsoft.com/office/powerpoint/2010/main" val="208948562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114" y="186499"/>
            <a:ext cx="7274147" cy="995082"/>
          </a:xfrm>
        </p:spPr>
        <p:txBody>
          <a:bodyPr/>
          <a:lstStyle/>
          <a:p>
            <a:r>
              <a:rPr lang="en-US" dirty="0"/>
              <a:t>Speak Up About Your Patient Status</a:t>
            </a:r>
          </a:p>
        </p:txBody>
      </p:sp>
      <p:pic>
        <p:nvPicPr>
          <p:cNvPr id="6" name="Content Placeholder 5" descr="Maxines Dr Bills.jpg"/>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4829" t="11313" r="6297" b="5129"/>
          <a:stretch/>
        </p:blipFill>
        <p:spPr>
          <a:xfrm>
            <a:off x="1261607" y="2477440"/>
            <a:ext cx="3122768" cy="374688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4" name="Text Placeholder 3"/>
          <p:cNvSpPr>
            <a:spLocks noGrp="1"/>
          </p:cNvSpPr>
          <p:nvPr>
            <p:ph type="body" sz="half" idx="2"/>
          </p:nvPr>
        </p:nvSpPr>
        <p:spPr>
          <a:xfrm>
            <a:off x="1064822" y="1181581"/>
            <a:ext cx="7569218" cy="774700"/>
          </a:xfrm>
        </p:spPr>
        <p:txBody>
          <a:bodyPr/>
          <a:lstStyle/>
          <a:p>
            <a:r>
              <a:rPr lang="en-US" sz="2300" dirty="0"/>
              <a:t>Observation? Admitted? Know the Medicare Loophole, also known as the “2-Midnight Rule”</a:t>
            </a:r>
          </a:p>
          <a:p>
            <a:endParaRPr lang="en-US" sz="2300" dirty="0"/>
          </a:p>
        </p:txBody>
      </p:sp>
      <p:sp>
        <p:nvSpPr>
          <p:cNvPr id="5" name="Footer Placeholder 4"/>
          <p:cNvSpPr>
            <a:spLocks noGrp="1"/>
          </p:cNvSpPr>
          <p:nvPr>
            <p:ph type="ftr" sz="quarter" idx="11"/>
          </p:nvPr>
        </p:nvSpPr>
        <p:spPr>
          <a:xfrm>
            <a:off x="6325849" y="6423025"/>
            <a:ext cx="2308191" cy="365125"/>
          </a:xfrm>
        </p:spPr>
        <p:txBody>
          <a:bodyPr/>
          <a:lstStyle/>
          <a:p>
            <a:pPr>
              <a:defRPr/>
            </a:pPr>
            <a:r>
              <a:rPr lang="en-US"/>
              <a:t>The Care Partner Project ©2023</a:t>
            </a:r>
            <a:endParaRPr lang="en-US" dirty="0"/>
          </a:p>
        </p:txBody>
      </p:sp>
      <p:pic>
        <p:nvPicPr>
          <p:cNvPr id="7" name="Picture 6" descr="Screen Shot 2019-11-05 at 10.16.05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1612" y="230898"/>
            <a:ext cx="1086583" cy="1061699"/>
          </a:xfrm>
          <a:prstGeom prst="rect">
            <a:avLst/>
          </a:prstGeom>
        </p:spPr>
      </p:pic>
      <p:sp>
        <p:nvSpPr>
          <p:cNvPr id="8" name="TextBox 7"/>
          <p:cNvSpPr txBox="1"/>
          <p:nvPr/>
        </p:nvSpPr>
        <p:spPr>
          <a:xfrm>
            <a:off x="4759626" y="2641301"/>
            <a:ext cx="3707635" cy="3877985"/>
          </a:xfrm>
          <a:prstGeom prst="rect">
            <a:avLst/>
          </a:prstGeom>
          <a:noFill/>
        </p:spPr>
        <p:txBody>
          <a:bodyPr wrap="square" rtlCol="0">
            <a:spAutoFit/>
          </a:bodyPr>
          <a:lstStyle/>
          <a:p>
            <a:r>
              <a:rPr lang="en-US" sz="2400" dirty="0"/>
              <a:t>Observation Status </a:t>
            </a:r>
          </a:p>
          <a:p>
            <a:endParaRPr lang="en-US" sz="2400" dirty="0"/>
          </a:p>
          <a:p>
            <a:pPr marL="285750" indent="-285750">
              <a:buClr>
                <a:schemeClr val="accent4"/>
              </a:buClr>
              <a:buFont typeface="Wingdings" charset="2"/>
              <a:buChar char="u"/>
            </a:pPr>
            <a:r>
              <a:rPr lang="en-US" sz="2400" dirty="0"/>
              <a:t>No $$ for Rehab</a:t>
            </a:r>
          </a:p>
          <a:p>
            <a:pPr marL="285750" indent="-285750">
              <a:buClr>
                <a:schemeClr val="accent4"/>
              </a:buClr>
              <a:buFont typeface="Wingdings" charset="2"/>
              <a:buChar char="u"/>
            </a:pPr>
            <a:r>
              <a:rPr lang="en-US" sz="2400" dirty="0"/>
              <a:t>No $$ for Skilled Nursing </a:t>
            </a:r>
          </a:p>
          <a:p>
            <a:endParaRPr lang="en-US" sz="2400" dirty="0"/>
          </a:p>
          <a:p>
            <a:r>
              <a:rPr lang="en-US" sz="2400" dirty="0"/>
              <a:t>Comes out of your pocket!</a:t>
            </a:r>
          </a:p>
          <a:p>
            <a:endParaRPr lang="en-US" dirty="0"/>
          </a:p>
          <a:p>
            <a:endParaRPr lang="en-US" dirty="0"/>
          </a:p>
          <a:p>
            <a:endParaRPr lang="en-US" dirty="0"/>
          </a:p>
        </p:txBody>
      </p:sp>
      <p:sp>
        <p:nvSpPr>
          <p:cNvPr id="3" name="Slide Number Placeholder 2">
            <a:extLst>
              <a:ext uri="{FF2B5EF4-FFF2-40B4-BE49-F238E27FC236}">
                <a16:creationId xmlns:a16="http://schemas.microsoft.com/office/drawing/2014/main" id="{3F6BA026-1650-F941-B34D-FD7640A748E1}"/>
              </a:ext>
            </a:extLst>
          </p:cNvPr>
          <p:cNvSpPr>
            <a:spLocks noGrp="1"/>
          </p:cNvSpPr>
          <p:nvPr>
            <p:ph type="sldNum" sz="quarter" idx="4"/>
          </p:nvPr>
        </p:nvSpPr>
        <p:spPr/>
        <p:txBody>
          <a:bodyPr/>
          <a:lstStyle/>
          <a:p>
            <a:fld id="{5545935D-753C-6342-B658-0DC896E1BF92}" type="slidenum">
              <a:rPr lang="en-US" smtClean="0"/>
              <a:t>12</a:t>
            </a:fld>
            <a:endParaRPr lang="en-US" dirty="0"/>
          </a:p>
        </p:txBody>
      </p:sp>
    </p:spTree>
    <p:extLst>
      <p:ext uri="{BB962C8B-B14F-4D97-AF65-F5344CB8AC3E}">
        <p14:creationId xmlns:p14="http://schemas.microsoft.com/office/powerpoint/2010/main" val="3622206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219" y="134471"/>
            <a:ext cx="6570568" cy="995082"/>
          </a:xfrm>
        </p:spPr>
        <p:txBody>
          <a:bodyPr/>
          <a:lstStyle/>
          <a:p>
            <a:r>
              <a:rPr lang="en-US" dirty="0"/>
              <a:t>Speak Up For Safe Surgery!  </a:t>
            </a:r>
          </a:p>
        </p:txBody>
      </p:sp>
      <p:sp>
        <p:nvSpPr>
          <p:cNvPr id="8" name="Text Placeholder 7"/>
          <p:cNvSpPr>
            <a:spLocks noGrp="1"/>
          </p:cNvSpPr>
          <p:nvPr>
            <p:ph type="body" sz="half" idx="2"/>
          </p:nvPr>
        </p:nvSpPr>
        <p:spPr>
          <a:xfrm>
            <a:off x="1484219" y="1184779"/>
            <a:ext cx="6764946" cy="774700"/>
          </a:xfrm>
        </p:spPr>
        <p:txBody>
          <a:bodyPr/>
          <a:lstStyle/>
          <a:p>
            <a:r>
              <a:rPr lang="en-US" dirty="0"/>
              <a:t>3 Critical Questions Make a Critical Difference</a:t>
            </a:r>
          </a:p>
        </p:txBody>
      </p:sp>
      <p:sp>
        <p:nvSpPr>
          <p:cNvPr id="5" name="Footer Placeholder 4"/>
          <p:cNvSpPr>
            <a:spLocks noGrp="1"/>
          </p:cNvSpPr>
          <p:nvPr>
            <p:ph type="ftr" sz="quarter" idx="11"/>
          </p:nvPr>
        </p:nvSpPr>
        <p:spPr>
          <a:xfrm>
            <a:off x="6175948" y="6280194"/>
            <a:ext cx="2291314" cy="365125"/>
          </a:xfrm>
        </p:spPr>
        <p:txBody>
          <a:bodyPr/>
          <a:lstStyle/>
          <a:p>
            <a:pPr>
              <a:defRPr/>
            </a:pPr>
            <a:r>
              <a:rPr lang="en-US"/>
              <a:t>The Care Partner Project ©2023</a:t>
            </a:r>
            <a:endParaRPr lang="en-US" dirty="0"/>
          </a:p>
        </p:txBody>
      </p:sp>
      <p:pic>
        <p:nvPicPr>
          <p:cNvPr id="6" name="Picture 5" descr="Screen Shot 2019-11-05 at 10.16.2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484" y="269381"/>
            <a:ext cx="1174735" cy="1129553"/>
          </a:xfrm>
          <a:prstGeom prst="rect">
            <a:avLst/>
          </a:prstGeom>
        </p:spPr>
      </p:pic>
      <p:sp>
        <p:nvSpPr>
          <p:cNvPr id="10" name="Content Placeholder 9"/>
          <p:cNvSpPr>
            <a:spLocks noGrp="1"/>
          </p:cNvSpPr>
          <p:nvPr>
            <p:ph idx="1"/>
          </p:nvPr>
        </p:nvSpPr>
        <p:spPr>
          <a:xfrm>
            <a:off x="744092" y="1767082"/>
            <a:ext cx="4477387" cy="4513112"/>
          </a:xfrm>
        </p:spPr>
        <p:txBody>
          <a:bodyPr/>
          <a:lstStyle/>
          <a:p>
            <a:pPr marL="342900" indent="-342900">
              <a:buSzPct val="110000"/>
              <a:buFont typeface="+mj-lt"/>
              <a:buAutoNum type="arabicPeriod"/>
            </a:pPr>
            <a:r>
              <a:rPr lang="en-US" sz="2000" dirty="0">
                <a:solidFill>
                  <a:schemeClr val="tx1">
                    <a:lumMod val="50000"/>
                    <a:lumOff val="50000"/>
                  </a:schemeClr>
                </a:solidFill>
              </a:rPr>
              <a:t>Does your surgery team use a checklist?</a:t>
            </a:r>
            <a:br>
              <a:rPr lang="en-US" sz="2000" dirty="0">
                <a:solidFill>
                  <a:schemeClr val="tx1">
                    <a:lumMod val="50000"/>
                    <a:lumOff val="50000"/>
                  </a:schemeClr>
                </a:solidFill>
              </a:rPr>
            </a:br>
            <a:endParaRPr lang="en-US" sz="2000" dirty="0">
              <a:solidFill>
                <a:schemeClr val="tx1">
                  <a:lumMod val="50000"/>
                  <a:lumOff val="50000"/>
                </a:schemeClr>
              </a:solidFill>
            </a:endParaRPr>
          </a:p>
          <a:p>
            <a:pPr marL="342900" indent="-342900">
              <a:buSzPct val="110000"/>
              <a:buFont typeface="Wingdings" charset="2"/>
              <a:buAutoNum type="arabicPeriod"/>
            </a:pPr>
            <a:r>
              <a:rPr lang="en-US" sz="2000" dirty="0">
                <a:solidFill>
                  <a:schemeClr val="tx1">
                    <a:lumMod val="50000"/>
                    <a:lumOff val="50000"/>
                  </a:schemeClr>
                </a:solidFill>
              </a:rPr>
              <a:t>Does your surgery team take a time-out in the operating room before surgery to introduce each other (and go over a checklist together)</a:t>
            </a:r>
            <a:br>
              <a:rPr lang="en-US" sz="2000" dirty="0">
                <a:solidFill>
                  <a:schemeClr val="tx1">
                    <a:lumMod val="50000"/>
                    <a:lumOff val="50000"/>
                  </a:schemeClr>
                </a:solidFill>
              </a:rPr>
            </a:br>
            <a:endParaRPr lang="en-US" sz="2000" dirty="0">
              <a:solidFill>
                <a:schemeClr val="tx1">
                  <a:lumMod val="50000"/>
                  <a:lumOff val="50000"/>
                </a:schemeClr>
              </a:solidFill>
            </a:endParaRPr>
          </a:p>
          <a:p>
            <a:pPr marL="342900" indent="-342900">
              <a:buSzPct val="110000"/>
              <a:buFont typeface="Wingdings" charset="2"/>
              <a:buAutoNum type="arabicPeriod"/>
            </a:pPr>
            <a:r>
              <a:rPr lang="en-US" sz="2000" dirty="0">
                <a:solidFill>
                  <a:schemeClr val="tx1">
                    <a:lumMod val="50000"/>
                    <a:lumOff val="50000"/>
                  </a:schemeClr>
                </a:solidFill>
              </a:rPr>
              <a:t>Is everyone on your surgery team Board Certified -- including the anesthesiologist?  </a:t>
            </a:r>
          </a:p>
        </p:txBody>
      </p:sp>
      <p:pic>
        <p:nvPicPr>
          <p:cNvPr id="11" name="Picture 10" descr="Screen Shot 2019-11-05 at 4.57.5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02848">
            <a:off x="5577221" y="2487773"/>
            <a:ext cx="2636225" cy="28611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2" name="Oval Callout 11"/>
          <p:cNvSpPr/>
          <p:nvPr/>
        </p:nvSpPr>
        <p:spPr>
          <a:xfrm rot="1979594">
            <a:off x="6994806" y="2223640"/>
            <a:ext cx="1954395" cy="1294257"/>
          </a:xfrm>
          <a:prstGeom prst="wedgeEllipseCallou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Don’t chicken out! This is serious.</a:t>
            </a:r>
          </a:p>
        </p:txBody>
      </p:sp>
      <p:sp>
        <p:nvSpPr>
          <p:cNvPr id="13" name="TextBox 12"/>
          <p:cNvSpPr txBox="1"/>
          <p:nvPr/>
        </p:nvSpPr>
        <p:spPr>
          <a:xfrm>
            <a:off x="1103310" y="6280194"/>
            <a:ext cx="4849431" cy="338554"/>
          </a:xfrm>
          <a:prstGeom prst="rect">
            <a:avLst/>
          </a:prstGeom>
          <a:noFill/>
        </p:spPr>
        <p:txBody>
          <a:bodyPr wrap="square" rtlCol="0">
            <a:spAutoFit/>
          </a:bodyPr>
          <a:lstStyle/>
          <a:p>
            <a:r>
              <a:rPr lang="en-US" sz="800" dirty="0">
                <a:solidFill>
                  <a:srgbClr val="313133"/>
                </a:solidFill>
                <a:latin typeface="Calibri"/>
                <a:cs typeface="Calibri"/>
              </a:rPr>
              <a:t>Haynes AB, Edmondson L, Lipsitz SR, Molina G, Neville BA, Singer SJet al. Mortality trends after a voluntary checklist-based surgical safety collaborative. Ann Surg. 2017;266(6):923–9.</a:t>
            </a:r>
            <a:endParaRPr lang="en-US" sz="800" dirty="0">
              <a:latin typeface="Calibri"/>
              <a:cs typeface="Calibri"/>
            </a:endParaRPr>
          </a:p>
        </p:txBody>
      </p:sp>
      <p:sp>
        <p:nvSpPr>
          <p:cNvPr id="3" name="Slide Number Placeholder 2">
            <a:extLst>
              <a:ext uri="{FF2B5EF4-FFF2-40B4-BE49-F238E27FC236}">
                <a16:creationId xmlns:a16="http://schemas.microsoft.com/office/drawing/2014/main" id="{61821016-70A1-414D-9FC9-45F87A7D8058}"/>
              </a:ext>
            </a:extLst>
          </p:cNvPr>
          <p:cNvSpPr>
            <a:spLocks noGrp="1"/>
          </p:cNvSpPr>
          <p:nvPr>
            <p:ph type="sldNum" sz="quarter" idx="4"/>
          </p:nvPr>
        </p:nvSpPr>
        <p:spPr/>
        <p:txBody>
          <a:bodyPr/>
          <a:lstStyle/>
          <a:p>
            <a:fld id="{5545935D-753C-6342-B658-0DC896E1BF92}" type="slidenum">
              <a:rPr lang="en-US" smtClean="0"/>
              <a:t>13</a:t>
            </a:fld>
            <a:endParaRPr lang="en-US" dirty="0"/>
          </a:p>
        </p:txBody>
      </p:sp>
    </p:spTree>
    <p:extLst>
      <p:ext uri="{BB962C8B-B14F-4D97-AF65-F5344CB8AC3E}">
        <p14:creationId xmlns:p14="http://schemas.microsoft.com/office/powerpoint/2010/main" val="79688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52" y="372003"/>
            <a:ext cx="6669235" cy="757550"/>
          </a:xfrm>
        </p:spPr>
        <p:txBody>
          <a:bodyPr/>
          <a:lstStyle/>
          <a:p>
            <a:r>
              <a:rPr lang="en-US" dirty="0"/>
              <a:t>Speak Up for Help! </a:t>
            </a:r>
          </a:p>
        </p:txBody>
      </p:sp>
      <p:pic>
        <p:nvPicPr>
          <p:cNvPr id="7" name="Content Placeholder 6" descr="71MqfwfHnvL._SL1000_.jpg"/>
          <p:cNvPicPr>
            <a:picLocks noGrp="1" noChangeAspect="1"/>
          </p:cNvPicPr>
          <p:nvPr>
            <p:ph idx="1"/>
          </p:nvPr>
        </p:nvPicPr>
        <p:blipFill rotWithShape="1">
          <a:blip r:embed="rId3">
            <a:extLst>
              <a:ext uri="{28A0092B-C50C-407E-A947-70E740481C1C}">
                <a14:useLocalDpi xmlns:a14="http://schemas.microsoft.com/office/drawing/2010/main" val="0"/>
              </a:ext>
            </a:extLst>
          </a:blip>
          <a:srcRect l="3771" t="3885" r="4304" b="14723"/>
          <a:stretch/>
        </p:blipFill>
        <p:spPr>
          <a:xfrm rot="20829552">
            <a:off x="795552" y="2078442"/>
            <a:ext cx="4537811" cy="4017862"/>
          </a:xfrm>
          <a:ln w="57150" cmpd="sng">
            <a:solidFill>
              <a:srgbClr val="4308D5"/>
            </a:solidFill>
          </a:ln>
          <a:effectLst>
            <a:glow>
              <a:srgbClr val="DFA5D6">
                <a:alpha val="75000"/>
              </a:srgbClr>
            </a:glow>
          </a:effectLst>
        </p:spPr>
      </p:pic>
      <p:sp>
        <p:nvSpPr>
          <p:cNvPr id="4" name="Text Placeholder 3"/>
          <p:cNvSpPr>
            <a:spLocks noGrp="1"/>
          </p:cNvSpPr>
          <p:nvPr>
            <p:ph type="body" sz="half" idx="2"/>
          </p:nvPr>
        </p:nvSpPr>
        <p:spPr>
          <a:xfrm>
            <a:off x="1385552" y="1129553"/>
            <a:ext cx="6671926" cy="774700"/>
          </a:xfrm>
        </p:spPr>
        <p:txBody>
          <a:bodyPr/>
          <a:lstStyle/>
          <a:p>
            <a:r>
              <a:rPr lang="en-US" dirty="0"/>
              <a:t>We Get By with a Little Help from Our Friends</a:t>
            </a:r>
          </a:p>
        </p:txBody>
      </p:sp>
      <p:sp>
        <p:nvSpPr>
          <p:cNvPr id="5" name="Footer Placeholder 4"/>
          <p:cNvSpPr>
            <a:spLocks noGrp="1"/>
          </p:cNvSpPr>
          <p:nvPr>
            <p:ph type="ftr" sz="quarter" idx="11"/>
          </p:nvPr>
        </p:nvSpPr>
        <p:spPr>
          <a:xfrm>
            <a:off x="6670623" y="6423025"/>
            <a:ext cx="2604875" cy="365125"/>
          </a:xfrm>
        </p:spPr>
        <p:txBody>
          <a:bodyPr/>
          <a:lstStyle/>
          <a:p>
            <a:pPr>
              <a:defRPr/>
            </a:pPr>
            <a:r>
              <a:rPr lang="en-US"/>
              <a:t>The Care Partner Project ©2023</a:t>
            </a:r>
            <a:endParaRPr lang="en-US" dirty="0"/>
          </a:p>
        </p:txBody>
      </p:sp>
      <p:pic>
        <p:nvPicPr>
          <p:cNvPr id="6" name="Picture 5" descr="Screen Shot 2019-11-05 at 10.16.5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613" y="372003"/>
            <a:ext cx="1183939" cy="1252431"/>
          </a:xfrm>
          <a:prstGeom prst="rect">
            <a:avLst/>
          </a:prstGeom>
        </p:spPr>
      </p:pic>
      <p:sp>
        <p:nvSpPr>
          <p:cNvPr id="8" name="Rectangle 7"/>
          <p:cNvSpPr/>
          <p:nvPr/>
        </p:nvSpPr>
        <p:spPr>
          <a:xfrm rot="20678410">
            <a:off x="3743469" y="3320526"/>
            <a:ext cx="1363696" cy="93879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FF0A5D"/>
                </a:solidFill>
              </a:rPr>
              <a:t>Hello People! Could use some help here!</a:t>
            </a:r>
          </a:p>
        </p:txBody>
      </p:sp>
      <p:sp>
        <p:nvSpPr>
          <p:cNvPr id="9" name="Rectangle 8"/>
          <p:cNvSpPr/>
          <p:nvPr/>
        </p:nvSpPr>
        <p:spPr>
          <a:xfrm>
            <a:off x="5500511" y="2604907"/>
            <a:ext cx="3531234" cy="1702967"/>
          </a:xfrm>
          <a:prstGeom prst="rect">
            <a:avLst/>
          </a:prstGeom>
        </p:spPr>
        <p:txBody>
          <a:bodyPr wrap="square">
            <a:spAutoFit/>
          </a:bodyPr>
          <a:lstStyle/>
          <a:p>
            <a:pPr marL="285750" indent="-285750">
              <a:lnSpc>
                <a:spcPct val="150000"/>
              </a:lnSpc>
              <a:buFont typeface="Wingdings" charset="2"/>
              <a:buChar char="ü"/>
            </a:pPr>
            <a:r>
              <a:rPr lang="en-US" dirty="0">
                <a:hlinkClick r:id="rId5"/>
              </a:rPr>
              <a:t>www.LotsaHelpingHands.org</a:t>
            </a:r>
            <a:endParaRPr lang="en-US" dirty="0"/>
          </a:p>
          <a:p>
            <a:pPr marL="285750" indent="-285750">
              <a:lnSpc>
                <a:spcPct val="150000"/>
              </a:lnSpc>
              <a:buFont typeface="Wingdings" charset="2"/>
              <a:buChar char="ü"/>
            </a:pPr>
            <a:r>
              <a:rPr lang="en-US" dirty="0"/>
              <a:t>Your friends and family</a:t>
            </a:r>
          </a:p>
          <a:p>
            <a:pPr marL="285750" indent="-285750">
              <a:lnSpc>
                <a:spcPct val="150000"/>
              </a:lnSpc>
              <a:buFont typeface="Wingdings" charset="2"/>
              <a:buChar char="ü"/>
            </a:pPr>
            <a:r>
              <a:rPr lang="en-US" dirty="0"/>
              <a:t>Local social service agencies</a:t>
            </a:r>
          </a:p>
          <a:p>
            <a:pPr marL="285750" indent="-285750">
              <a:lnSpc>
                <a:spcPct val="150000"/>
              </a:lnSpc>
              <a:buFont typeface="Wingdings" charset="2"/>
              <a:buChar char="ü"/>
            </a:pPr>
            <a:r>
              <a:rPr lang="en-US" dirty="0"/>
              <a:t>Us! Professional Advocates</a:t>
            </a:r>
          </a:p>
        </p:txBody>
      </p:sp>
      <p:sp>
        <p:nvSpPr>
          <p:cNvPr id="3" name="Slide Number Placeholder 2">
            <a:extLst>
              <a:ext uri="{FF2B5EF4-FFF2-40B4-BE49-F238E27FC236}">
                <a16:creationId xmlns:a16="http://schemas.microsoft.com/office/drawing/2014/main" id="{12C36F96-44C1-2941-A7F8-D44117F2542B}"/>
              </a:ext>
            </a:extLst>
          </p:cNvPr>
          <p:cNvSpPr>
            <a:spLocks noGrp="1"/>
          </p:cNvSpPr>
          <p:nvPr>
            <p:ph type="sldNum" sz="quarter" idx="4"/>
          </p:nvPr>
        </p:nvSpPr>
        <p:spPr/>
        <p:txBody>
          <a:bodyPr/>
          <a:lstStyle/>
          <a:p>
            <a:fld id="{5545935D-753C-6342-B658-0DC896E1BF92}" type="slidenum">
              <a:rPr lang="en-US" smtClean="0"/>
              <a:t>14</a:t>
            </a:fld>
            <a:endParaRPr lang="en-US" dirty="0"/>
          </a:p>
        </p:txBody>
      </p:sp>
    </p:spTree>
    <p:extLst>
      <p:ext uri="{BB962C8B-B14F-4D97-AF65-F5344CB8AC3E}">
        <p14:creationId xmlns:p14="http://schemas.microsoft.com/office/powerpoint/2010/main" val="474415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ircle&#10;&#10;Description automatically generated">
            <a:extLst>
              <a:ext uri="{FF2B5EF4-FFF2-40B4-BE49-F238E27FC236}">
                <a16:creationId xmlns:a16="http://schemas.microsoft.com/office/drawing/2014/main" id="{830BE970-8048-6F45-9A80-365C091AE3EE}"/>
              </a:ext>
            </a:extLst>
          </p:cNvPr>
          <p:cNvPicPr>
            <a:picLocks noChangeAspect="1"/>
          </p:cNvPicPr>
          <p:nvPr/>
        </p:nvPicPr>
        <p:blipFill rotWithShape="1">
          <a:blip r:embed="rId3"/>
          <a:srcRect l="9163" r="7504"/>
          <a:stretch/>
        </p:blipFill>
        <p:spPr>
          <a:xfrm>
            <a:off x="972664" y="574514"/>
            <a:ext cx="6924427" cy="5193324"/>
          </a:xfrm>
          <a:prstGeom prst="rect">
            <a:avLst/>
          </a:prstGeom>
        </p:spPr>
      </p:pic>
      <p:sp>
        <p:nvSpPr>
          <p:cNvPr id="2" name="Title 1">
            <a:extLst>
              <a:ext uri="{FF2B5EF4-FFF2-40B4-BE49-F238E27FC236}">
                <a16:creationId xmlns:a16="http://schemas.microsoft.com/office/drawing/2014/main" id="{5AB6FEC2-8E8B-E64E-810C-F643BB6CA5AC}"/>
              </a:ext>
            </a:extLst>
          </p:cNvPr>
          <p:cNvSpPr>
            <a:spLocks noGrp="1"/>
          </p:cNvSpPr>
          <p:nvPr>
            <p:ph type="title"/>
          </p:nvPr>
        </p:nvSpPr>
        <p:spPr>
          <a:xfrm>
            <a:off x="239844" y="6005177"/>
            <a:ext cx="8634334" cy="744836"/>
          </a:xfrm>
        </p:spPr>
        <p:txBody>
          <a:bodyPr>
            <a:normAutofit/>
          </a:bodyPr>
          <a:lstStyle/>
          <a:p>
            <a:pPr algn="ctr"/>
            <a:r>
              <a:rPr lang="en-US" sz="4000" b="1" dirty="0">
                <a:solidFill>
                  <a:schemeClr val="accent1"/>
                </a:solidFill>
              </a:rPr>
              <a:t>Let’s Talk! Questions? Your Ideas?</a:t>
            </a:r>
          </a:p>
        </p:txBody>
      </p:sp>
      <p:sp>
        <p:nvSpPr>
          <p:cNvPr id="3" name="Footer Placeholder 2">
            <a:extLst>
              <a:ext uri="{FF2B5EF4-FFF2-40B4-BE49-F238E27FC236}">
                <a16:creationId xmlns:a16="http://schemas.microsoft.com/office/drawing/2014/main" id="{7A06D7C9-64A8-9B43-BA7D-AF6CFE83EC69}"/>
              </a:ext>
            </a:extLst>
          </p:cNvPr>
          <p:cNvSpPr>
            <a:spLocks noGrp="1"/>
          </p:cNvSpPr>
          <p:nvPr>
            <p:ph type="ftr" sz="quarter" idx="11"/>
          </p:nvPr>
        </p:nvSpPr>
        <p:spPr>
          <a:xfrm>
            <a:off x="3028950" y="6356350"/>
            <a:ext cx="3086100" cy="365125"/>
          </a:xfrm>
        </p:spPr>
        <p:txBody>
          <a:bodyPr>
            <a:normAutofit/>
          </a:bodyPr>
          <a:lstStyle/>
          <a:p>
            <a:pPr>
              <a:spcAft>
                <a:spcPts val="600"/>
              </a:spcAft>
              <a:defRPr/>
            </a:pPr>
            <a:r>
              <a:rPr lang="en-US">
                <a:solidFill>
                  <a:srgbClr val="FFFFFF"/>
                </a:solidFill>
              </a:rPr>
              <a:t>The Care Partner Project ©2023</a:t>
            </a:r>
            <a:endParaRPr lang="en-US" dirty="0">
              <a:solidFill>
                <a:srgbClr val="FFFFFF"/>
              </a:solidFill>
            </a:endParaRPr>
          </a:p>
        </p:txBody>
      </p:sp>
      <p:sp>
        <p:nvSpPr>
          <p:cNvPr id="4" name="Slide Number Placeholder 3">
            <a:extLst>
              <a:ext uri="{FF2B5EF4-FFF2-40B4-BE49-F238E27FC236}">
                <a16:creationId xmlns:a16="http://schemas.microsoft.com/office/drawing/2014/main" id="{4AB0809C-E727-3546-A141-9238FA066F08}"/>
              </a:ext>
            </a:extLst>
          </p:cNvPr>
          <p:cNvSpPr>
            <a:spLocks noGrp="1"/>
          </p:cNvSpPr>
          <p:nvPr>
            <p:ph type="sldNum" sz="quarter" idx="4"/>
          </p:nvPr>
        </p:nvSpPr>
        <p:spPr/>
        <p:txBody>
          <a:bodyPr/>
          <a:lstStyle/>
          <a:p>
            <a:fld id="{5545935D-753C-6342-B658-0DC896E1BF92}" type="slidenum">
              <a:rPr lang="en-US" smtClean="0"/>
              <a:t>15</a:t>
            </a:fld>
            <a:endParaRPr lang="en-US" dirty="0"/>
          </a:p>
        </p:txBody>
      </p:sp>
    </p:spTree>
    <p:extLst>
      <p:ext uri="{BB962C8B-B14F-4D97-AF65-F5344CB8AC3E}">
        <p14:creationId xmlns:p14="http://schemas.microsoft.com/office/powerpoint/2010/main" val="135519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022" y="1964578"/>
            <a:ext cx="6181611" cy="1162050"/>
          </a:xfrm>
        </p:spPr>
        <p:txBody>
          <a:bodyPr>
            <a:normAutofit/>
          </a:bodyPr>
          <a:lstStyle/>
          <a:p>
            <a:pPr algn="l" fontAlgn="auto">
              <a:spcAft>
                <a:spcPts val="0"/>
              </a:spcAft>
              <a:defRPr/>
            </a:pPr>
            <a:r>
              <a:rPr lang="en-US" sz="4400" b="1" dirty="0"/>
              <a:t>Thank you!</a:t>
            </a:r>
          </a:p>
        </p:txBody>
      </p:sp>
      <p:sp>
        <p:nvSpPr>
          <p:cNvPr id="9" name="Text Placeholder 8"/>
          <p:cNvSpPr>
            <a:spLocks noGrp="1"/>
          </p:cNvSpPr>
          <p:nvPr>
            <p:ph type="body" sz="half" idx="2"/>
          </p:nvPr>
        </p:nvSpPr>
        <p:spPr>
          <a:xfrm>
            <a:off x="503470" y="3152001"/>
            <a:ext cx="6179566" cy="2880309"/>
          </a:xfrm>
        </p:spPr>
        <p:txBody>
          <a:bodyPr/>
          <a:lstStyle/>
          <a:p>
            <a:pPr eaLnBrk="1" fontAlgn="auto" hangingPunct="1">
              <a:lnSpc>
                <a:spcPct val="140000"/>
              </a:lnSpc>
              <a:spcAft>
                <a:spcPts val="0"/>
              </a:spcAft>
              <a:defRPr/>
            </a:pPr>
            <a:r>
              <a:rPr lang="en-US" sz="2000" dirty="0">
                <a:cs typeface="Arial"/>
              </a:rPr>
              <a:t>If Maxine and I were helpful to you, kindly  spread the word about today’s presentation</a:t>
            </a:r>
            <a:r>
              <a:rPr lang="en-US" sz="2000" b="1" dirty="0">
                <a:cs typeface="Arial"/>
              </a:rPr>
              <a:t> </a:t>
            </a:r>
            <a:r>
              <a:rPr lang="en-US" sz="2000" dirty="0">
                <a:cs typeface="Arial"/>
              </a:rPr>
              <a:t>with your groups in our area. </a:t>
            </a:r>
            <a:br>
              <a:rPr lang="en-US" sz="2000" b="1" dirty="0">
                <a:cs typeface="Arial"/>
              </a:rPr>
            </a:br>
            <a:endParaRPr lang="en-US" sz="2000" b="1" dirty="0">
              <a:cs typeface="Arial"/>
            </a:endParaRPr>
          </a:p>
          <a:p>
            <a:pPr eaLnBrk="1" fontAlgn="auto" hangingPunct="1">
              <a:lnSpc>
                <a:spcPct val="140000"/>
              </a:lnSpc>
              <a:spcAft>
                <a:spcPts val="0"/>
              </a:spcAft>
              <a:defRPr/>
            </a:pPr>
            <a:r>
              <a:rPr lang="en-US" sz="2000" dirty="0">
                <a:cs typeface="Arial"/>
              </a:rPr>
              <a:t>I speak on other topics, as well.  (In person or on ZOOM!)</a:t>
            </a:r>
            <a:r>
              <a:rPr lang="en-US" sz="2000" b="1" dirty="0">
                <a:cs typeface="Arial"/>
              </a:rPr>
              <a:t> </a:t>
            </a:r>
            <a:r>
              <a:rPr lang="en-US" sz="2000" dirty="0">
                <a:cs typeface="Arial"/>
              </a:rPr>
              <a:t>Just call or drop me a note!</a:t>
            </a:r>
            <a:br>
              <a:rPr lang="en-US" sz="2000" b="1" dirty="0">
                <a:cs typeface="Arial"/>
              </a:rPr>
            </a:br>
            <a:endParaRPr lang="en-US" sz="2000" b="1" dirty="0">
              <a:cs typeface="Arial"/>
            </a:endParaRPr>
          </a:p>
          <a:p>
            <a:pPr algn="ctr" eaLnBrk="1" fontAlgn="auto" hangingPunct="1">
              <a:lnSpc>
                <a:spcPct val="140000"/>
              </a:lnSpc>
              <a:spcAft>
                <a:spcPts val="0"/>
              </a:spcAft>
              <a:defRPr/>
            </a:pPr>
            <a:endParaRPr lang="en-US" sz="1600" dirty="0">
              <a:cs typeface="Arial"/>
            </a:endParaRPr>
          </a:p>
        </p:txBody>
      </p:sp>
      <p:sp>
        <p:nvSpPr>
          <p:cNvPr id="3" name="Footer Placeholder 2"/>
          <p:cNvSpPr>
            <a:spLocks noGrp="1"/>
          </p:cNvSpPr>
          <p:nvPr>
            <p:ph type="ftr" sz="quarter" idx="16"/>
          </p:nvPr>
        </p:nvSpPr>
        <p:spPr>
          <a:xfrm>
            <a:off x="503470" y="5901871"/>
            <a:ext cx="4648200" cy="365125"/>
          </a:xfrm>
        </p:spPr>
        <p:txBody>
          <a:bodyPr/>
          <a:lstStyle/>
          <a:p>
            <a:pPr>
              <a:defRPr/>
            </a:pPr>
            <a:r>
              <a:rPr lang="en-US">
                <a:solidFill>
                  <a:schemeClr val="tx1">
                    <a:lumMod val="65000"/>
                    <a:lumOff val="35000"/>
                  </a:schemeClr>
                </a:solidFill>
              </a:rPr>
              <a:t>The Care Partner Project ©2023</a:t>
            </a:r>
            <a:endParaRPr lang="en-US" dirty="0">
              <a:solidFill>
                <a:schemeClr val="tx1">
                  <a:lumMod val="65000"/>
                  <a:lumOff val="35000"/>
                </a:schemeClr>
              </a:solidFill>
            </a:endParaRPr>
          </a:p>
        </p:txBody>
      </p:sp>
      <p:sp>
        <p:nvSpPr>
          <p:cNvPr id="5" name="TextBox 4">
            <a:extLst>
              <a:ext uri="{FF2B5EF4-FFF2-40B4-BE49-F238E27FC236}">
                <a16:creationId xmlns:a16="http://schemas.microsoft.com/office/drawing/2014/main" id="{1E9743CF-D04E-3040-96CA-8016ED32C38D}"/>
              </a:ext>
            </a:extLst>
          </p:cNvPr>
          <p:cNvSpPr txBox="1"/>
          <p:nvPr/>
        </p:nvSpPr>
        <p:spPr>
          <a:xfrm>
            <a:off x="6802438" y="2413337"/>
            <a:ext cx="2057400" cy="1477328"/>
          </a:xfrm>
          <a:prstGeom prst="rect">
            <a:avLst/>
          </a:prstGeom>
          <a:noFill/>
        </p:spPr>
        <p:txBody>
          <a:bodyPr wrap="square" rtlCol="0">
            <a:spAutoFit/>
          </a:bodyPr>
          <a:lstStyle/>
          <a:p>
            <a:pPr algn="ctr"/>
            <a:r>
              <a:rPr lang="en-US" dirty="0">
                <a:solidFill>
                  <a:schemeClr val="tx2"/>
                </a:solidFill>
              </a:rPr>
              <a:t>Your Name  Credentials</a:t>
            </a:r>
          </a:p>
          <a:p>
            <a:pPr algn="ctr"/>
            <a:r>
              <a:rPr lang="en-US" dirty="0">
                <a:solidFill>
                  <a:schemeClr val="tx2"/>
                </a:solidFill>
              </a:rPr>
              <a:t>Company Name</a:t>
            </a:r>
          </a:p>
          <a:p>
            <a:pPr algn="ctr"/>
            <a:r>
              <a:rPr lang="en-US" dirty="0">
                <a:solidFill>
                  <a:schemeClr val="tx2"/>
                </a:solidFill>
              </a:rPr>
              <a:t>Phone Number</a:t>
            </a:r>
          </a:p>
          <a:p>
            <a:pPr algn="ctr"/>
            <a:r>
              <a:rPr lang="en-US" dirty="0">
                <a:solidFill>
                  <a:schemeClr val="tx2"/>
                </a:solidFill>
              </a:rPr>
              <a:t>Email</a:t>
            </a:r>
            <a:endParaRPr lang="en-US" dirty="0"/>
          </a:p>
        </p:txBody>
      </p:sp>
      <p:sp>
        <p:nvSpPr>
          <p:cNvPr id="10" name="TextBox 9">
            <a:extLst>
              <a:ext uri="{FF2B5EF4-FFF2-40B4-BE49-F238E27FC236}">
                <a16:creationId xmlns:a16="http://schemas.microsoft.com/office/drawing/2014/main" id="{2FE53C14-286B-7B40-98B2-FDFE2D9D0C43}"/>
              </a:ext>
            </a:extLst>
          </p:cNvPr>
          <p:cNvSpPr txBox="1"/>
          <p:nvPr/>
        </p:nvSpPr>
        <p:spPr>
          <a:xfrm>
            <a:off x="6956816" y="646061"/>
            <a:ext cx="1748644" cy="923330"/>
          </a:xfrm>
          <a:prstGeom prst="rect">
            <a:avLst/>
          </a:prstGeom>
          <a:noFill/>
        </p:spPr>
        <p:txBody>
          <a:bodyPr wrap="square" rtlCol="0">
            <a:spAutoFit/>
          </a:bodyPr>
          <a:lstStyle/>
          <a:p>
            <a:r>
              <a:rPr lang="en-US" dirty="0"/>
              <a:t>Presenter: Insert your headshot here. </a:t>
            </a:r>
          </a:p>
        </p:txBody>
      </p:sp>
      <p:pic>
        <p:nvPicPr>
          <p:cNvPr id="7" name="Picture 6" descr="Text, letter&#10;&#10;Description automatically generated">
            <a:extLst>
              <a:ext uri="{FF2B5EF4-FFF2-40B4-BE49-F238E27FC236}">
                <a16:creationId xmlns:a16="http://schemas.microsoft.com/office/drawing/2014/main" id="{FB5761AF-731D-4C45-985B-621FF7F820B7}"/>
              </a:ext>
            </a:extLst>
          </p:cNvPr>
          <p:cNvPicPr>
            <a:picLocks noChangeAspect="1"/>
          </p:cNvPicPr>
          <p:nvPr/>
        </p:nvPicPr>
        <p:blipFill rotWithShape="1">
          <a:blip r:embed="rId3"/>
          <a:srcRect l="8057" t="13198" r="8308" b="31843"/>
          <a:stretch/>
        </p:blipFill>
        <p:spPr>
          <a:xfrm rot="1574704">
            <a:off x="6434079" y="4172259"/>
            <a:ext cx="2323326" cy="2290082"/>
          </a:xfrm>
          <a:prstGeom prst="rect">
            <a:avLst/>
          </a:prstGeom>
        </p:spPr>
      </p:pic>
    </p:spTree>
    <p:extLst>
      <p:ext uri="{BB962C8B-B14F-4D97-AF65-F5344CB8AC3E}">
        <p14:creationId xmlns:p14="http://schemas.microsoft.com/office/powerpoint/2010/main" val="904847521"/>
      </p:ext>
    </p:extLst>
  </p:cSld>
  <p:clrMapOvr>
    <a:masterClrMapping/>
  </p:clrMapOvr>
  <p:transition spd="slow">
    <p:push dir="u"/>
  </p:transition>
</p:sld>
</file>

<file path=ppt/theme/theme1.xml><?xml version="1.0" encoding="utf-8"?>
<a:theme xmlns:a="http://schemas.openxmlformats.org/drawingml/2006/main" name="Advant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73</TotalTime>
  <Words>2191</Words>
  <Application>Microsoft Macintosh PowerPoint</Application>
  <PresentationFormat>On-screen Show (4:3)</PresentationFormat>
  <Paragraphs>213</Paragraphs>
  <Slides>16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Marker Felt</vt:lpstr>
      <vt:lpstr>Wingdings</vt:lpstr>
      <vt:lpstr>Advantage</vt:lpstr>
      <vt:lpstr>PowerPoint Presentation</vt:lpstr>
      <vt:lpstr>PowerPoint Presentation</vt:lpstr>
      <vt:lpstr>“Maxine Moments” is Brought to You by…</vt:lpstr>
      <vt:lpstr>Today’s Plan: Next 30/40 Minutes Together </vt:lpstr>
      <vt:lpstr>Speak Up to Prevent Infection </vt:lpstr>
      <vt:lpstr> Speak Up To Get the Correct Diagnosis</vt:lpstr>
      <vt:lpstr>PowerPoint Presentation</vt:lpstr>
      <vt:lpstr>Speak Up for Plain Speak</vt:lpstr>
      <vt:lpstr>Speak Up for Alarms</vt:lpstr>
      <vt:lpstr>Speak Up About Drug Costs!</vt:lpstr>
      <vt:lpstr>Speak Up for a Safe Discharge </vt:lpstr>
      <vt:lpstr>Speak Up About Your Patient Status</vt:lpstr>
      <vt:lpstr>Speak Up For Safe Surgery!  </vt:lpstr>
      <vt:lpstr>Speak Up for Help! </vt:lpstr>
      <vt:lpstr>Let’s Talk! Questions? Your Ideas?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Curtiss</dc:creator>
  <cp:lastModifiedBy>Karen Curtiss</cp:lastModifiedBy>
  <cp:revision>5</cp:revision>
  <dcterms:created xsi:type="dcterms:W3CDTF">2022-10-30T14:40:30Z</dcterms:created>
  <dcterms:modified xsi:type="dcterms:W3CDTF">2023-11-05T02:31:50Z</dcterms:modified>
</cp:coreProperties>
</file>