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810" r:id="rId2"/>
    <p:sldId id="844" r:id="rId3"/>
    <p:sldId id="300" r:id="rId4"/>
    <p:sldId id="258" r:id="rId5"/>
    <p:sldId id="259" r:id="rId6"/>
    <p:sldId id="260" r:id="rId7"/>
    <p:sldId id="845" r:id="rId8"/>
    <p:sldId id="846" r:id="rId9"/>
    <p:sldId id="261" r:id="rId10"/>
    <p:sldId id="262" r:id="rId11"/>
  </p:sldIdLst>
  <p:sldSz cx="14630400" cy="8229600"/>
  <p:notesSz cx="8229600" cy="14630400"/>
  <p:embeddedFontLst>
    <p:embeddedFont>
      <p:font typeface="Inter" panose="02000503000000020004" pitchFamily="2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44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216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77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A5F4E-8B88-9DFB-799D-3B3BB41CF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8DDFFE-95E3-F87A-14E8-C8E0E3AA5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398B0B-9958-9D5B-8624-84D7EDEFC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D1C5B-F1E9-C504-3D98-B4BD7B9A8C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11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PRESENTER: INSERT YOUR INFO AS INDICATED IN THE BLUE COLUMN. ADD HOST INFO IN THE RIGHT COLUMN. UPLOAD AND INSERT A GREAT PHOTO OF YOURSELF!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 </a:t>
            </a:r>
            <a:fld id="{1012DB44-2631-9446-BC4A-9CEE2228C33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601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38A83-6560-028F-FF7F-B3648B7E2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B8AE67-8F44-8913-6A45-9B4529B55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428CA7-E042-0242-8EBE-475BDAE0B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62096-1E07-7EB3-10D3-E0A70E510D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07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©The Care Partner Project 2024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935D-753C-6342-B658-0DC896E1B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585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©The Care Partner Project 2024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5935D-753C-6342-B658-0DC896E1BF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79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875CB-A2D9-866C-8F36-BA9158609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5B62519-DEC9-C9DD-77E7-E3B0520D2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79513"/>
            <a:ext cx="5486400" cy="7832035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E5C554ED-54C6-2795-16B6-86E86EE1D8B1}"/>
              </a:ext>
            </a:extLst>
          </p:cNvPr>
          <p:cNvSpPr/>
          <p:nvPr/>
        </p:nvSpPr>
        <p:spPr>
          <a:xfrm>
            <a:off x="939522" y="1734026"/>
            <a:ext cx="7264956" cy="429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350"/>
              </a:lnSpc>
              <a:buNone/>
            </a:pPr>
            <a:endParaRPr lang="en-US" sz="21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51CE03D-0061-82E5-9ABF-3B26FC9C9CAF}"/>
              </a:ext>
            </a:extLst>
          </p:cNvPr>
          <p:cNvSpPr/>
          <p:nvPr/>
        </p:nvSpPr>
        <p:spPr>
          <a:xfrm>
            <a:off x="1326776" y="1734025"/>
            <a:ext cx="9427275" cy="4935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br>
              <a:rPr lang="en-US" sz="6000" b="1" dirty="0">
                <a:solidFill>
                  <a:srgbClr val="4F81BD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</a:br>
            <a:r>
              <a:rPr lang="en-US" sz="4800" b="1" dirty="0">
                <a:solidFill>
                  <a:srgbClr val="4F81BD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30 Minutes to Better Care</a:t>
            </a:r>
            <a:endParaRPr lang="en-US" sz="2400" b="1" dirty="0">
              <a:solidFill>
                <a:schemeClr val="accent3"/>
              </a:solidFill>
              <a:latin typeface="Arial" panose="020B0604020202020204" pitchFamily="34" charset="0"/>
              <a:ea typeface="Inter Bold" pitchFamily="34" charset="-122"/>
              <a:cs typeface="Arial" panose="020B0604020202020204" pitchFamily="34" charset="0"/>
            </a:endParaRPr>
          </a:p>
          <a:p>
            <a:r>
              <a:rPr lang="en-US" sz="3000" b="1" dirty="0">
                <a:solidFill>
                  <a:schemeClr val="accent3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Key tips that can make a big difference.</a:t>
            </a:r>
            <a:br>
              <a:rPr lang="en-US" sz="4800" b="1" dirty="0">
                <a:solidFill>
                  <a:srgbClr val="4F81BD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</a:br>
            <a:br>
              <a:rPr lang="en-US" sz="3200" dirty="0">
                <a:solidFill>
                  <a:srgbClr val="4F81BD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578F7A9A-5F5C-255A-189C-186153E6B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3878" y="7409226"/>
            <a:ext cx="1391479" cy="82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3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0829" y="578447"/>
            <a:ext cx="5018776" cy="7072705"/>
          </a:xfrm>
          <a:prstGeom prst="rect">
            <a:avLst/>
          </a:prstGeom>
          <a:solidFill>
            <a:schemeClr val="accent1"/>
          </a:solidFill>
          <a:ln>
            <a:solidFill>
              <a:srgbClr val="8064A2"/>
            </a:solidFill>
          </a:ln>
        </p:spPr>
        <p:txBody>
          <a:bodyPr wrap="square" rtlCol="0">
            <a:spAutoFit/>
          </a:bodyPr>
          <a:lstStyle/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</p:txBody>
      </p:sp>
      <p:sp>
        <p:nvSpPr>
          <p:cNvPr id="4" name="TextBox 3"/>
          <p:cNvSpPr txBox="1"/>
          <p:nvPr/>
        </p:nvSpPr>
        <p:spPr>
          <a:xfrm>
            <a:off x="814016" y="966245"/>
            <a:ext cx="3787175" cy="629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840" b="1" dirty="0">
              <a:solidFill>
                <a:schemeClr val="bg1"/>
              </a:solidFill>
            </a:endParaRPr>
          </a:p>
          <a:p>
            <a:r>
              <a:rPr lang="en-US" sz="3840" b="1" dirty="0">
                <a:solidFill>
                  <a:schemeClr val="bg1"/>
                </a:solidFill>
              </a:rPr>
              <a:t>Welcome!</a:t>
            </a:r>
          </a:p>
          <a:p>
            <a:r>
              <a:rPr lang="en-US" sz="3840" b="1" dirty="0">
                <a:solidFill>
                  <a:schemeClr val="bg1"/>
                </a:solidFill>
              </a:rPr>
              <a:t>Thank you for coming!</a:t>
            </a:r>
          </a:p>
          <a:p>
            <a:endParaRPr lang="en-US" sz="3840" b="1" dirty="0">
              <a:solidFill>
                <a:schemeClr val="bg1"/>
              </a:solidFill>
            </a:endParaRPr>
          </a:p>
          <a:p>
            <a:endParaRPr lang="en-US" sz="1920" b="1" dirty="0">
              <a:solidFill>
                <a:schemeClr val="bg1"/>
              </a:solidFill>
            </a:endParaRPr>
          </a:p>
          <a:p>
            <a:r>
              <a:rPr lang="en-US" sz="1920" b="1" dirty="0">
                <a:solidFill>
                  <a:schemeClr val="bg1"/>
                </a:solidFill>
              </a:rPr>
              <a:t>Your Name, Credentials</a:t>
            </a:r>
            <a:br>
              <a:rPr lang="en-US" sz="1920" b="1" dirty="0">
                <a:solidFill>
                  <a:schemeClr val="bg1"/>
                </a:solidFill>
              </a:rPr>
            </a:br>
            <a:endParaRPr lang="en-US" sz="1920" b="1" dirty="0">
              <a:solidFill>
                <a:schemeClr val="bg1"/>
              </a:solidFill>
            </a:endParaRPr>
          </a:p>
          <a:p>
            <a:r>
              <a:rPr lang="en-US" sz="1920" b="1" dirty="0">
                <a:solidFill>
                  <a:schemeClr val="bg1"/>
                </a:solidFill>
              </a:rPr>
              <a:t>Your Title</a:t>
            </a:r>
            <a:br>
              <a:rPr lang="en-US" sz="1920" b="1" dirty="0">
                <a:solidFill>
                  <a:schemeClr val="bg1"/>
                </a:solidFill>
              </a:rPr>
            </a:br>
            <a:endParaRPr lang="en-US" sz="1920" b="1" dirty="0">
              <a:solidFill>
                <a:schemeClr val="bg1"/>
              </a:solidFill>
            </a:endParaRPr>
          </a:p>
          <a:p>
            <a:r>
              <a:rPr lang="en-US" sz="1920" b="1" dirty="0">
                <a:solidFill>
                  <a:schemeClr val="bg1"/>
                </a:solidFill>
              </a:rPr>
              <a:t>The Care Partner Project Community Educator</a:t>
            </a:r>
            <a:br>
              <a:rPr lang="en-US" sz="1920" b="1" dirty="0">
                <a:solidFill>
                  <a:schemeClr val="bg1"/>
                </a:solidFill>
              </a:rPr>
            </a:br>
            <a:endParaRPr lang="en-US" sz="1920" b="1" dirty="0">
              <a:solidFill>
                <a:schemeClr val="bg1"/>
              </a:solidFill>
            </a:endParaRPr>
          </a:p>
          <a:p>
            <a:r>
              <a:rPr lang="en-US" sz="1920" b="1" dirty="0">
                <a:solidFill>
                  <a:schemeClr val="bg1"/>
                </a:solidFill>
              </a:rPr>
              <a:t>Your Company</a:t>
            </a:r>
          </a:p>
          <a:p>
            <a:r>
              <a:rPr lang="en-US" sz="1920" b="1" dirty="0">
                <a:solidFill>
                  <a:schemeClr val="bg1"/>
                </a:solidFill>
              </a:rPr>
              <a:t>Your Website</a:t>
            </a:r>
          </a:p>
          <a:p>
            <a:r>
              <a:rPr lang="en-US" sz="1920" b="1" dirty="0">
                <a:solidFill>
                  <a:schemeClr val="bg1"/>
                </a:solidFill>
              </a:rPr>
              <a:t>Your Phone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59500" y="4017233"/>
            <a:ext cx="7347584" cy="30839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160" dirty="0">
              <a:solidFill>
                <a:schemeClr val="accent4"/>
              </a:solidFill>
            </a:endParaRPr>
          </a:p>
          <a:p>
            <a:r>
              <a:rPr lang="en-US" sz="2160" b="1" dirty="0">
                <a:solidFill>
                  <a:schemeClr val="tx2"/>
                </a:solidFill>
              </a:rPr>
              <a:t>Thank you to our hosts for bringing us together today! </a:t>
            </a:r>
          </a:p>
          <a:p>
            <a:endParaRPr lang="en-US" sz="2160" b="1" dirty="0">
              <a:solidFill>
                <a:schemeClr val="tx2"/>
              </a:solidFill>
            </a:endParaRPr>
          </a:p>
          <a:p>
            <a:r>
              <a:rPr lang="en-US" sz="2160" b="1" dirty="0">
                <a:solidFill>
                  <a:schemeClr val="tx2"/>
                </a:solidFill>
              </a:rPr>
              <a:t>Host Name</a:t>
            </a:r>
          </a:p>
          <a:p>
            <a:r>
              <a:rPr lang="en-US" sz="2160" b="1" dirty="0">
                <a:solidFill>
                  <a:schemeClr val="tx2"/>
                </a:solidFill>
              </a:rPr>
              <a:t>Organization</a:t>
            </a:r>
          </a:p>
          <a:p>
            <a:r>
              <a:rPr lang="en-US" sz="2160" b="1" dirty="0">
                <a:solidFill>
                  <a:schemeClr val="tx2"/>
                </a:solidFill>
              </a:rPr>
              <a:t>Event Name</a:t>
            </a:r>
          </a:p>
          <a:p>
            <a:r>
              <a:rPr lang="en-US" sz="2160" b="1" dirty="0">
                <a:solidFill>
                  <a:schemeClr val="tx2"/>
                </a:solidFill>
              </a:rPr>
              <a:t>Date </a:t>
            </a:r>
          </a:p>
          <a:p>
            <a:endParaRPr lang="en-US" sz="2160" dirty="0">
              <a:solidFill>
                <a:schemeClr val="accent4"/>
              </a:solidFill>
            </a:endParaRPr>
          </a:p>
          <a:p>
            <a:endParaRPr lang="en-US" sz="2160" dirty="0">
              <a:solidFill>
                <a:schemeClr val="accent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17192" y="659235"/>
            <a:ext cx="4787851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160" dirty="0"/>
          </a:p>
          <a:p>
            <a:pPr algn="ctr"/>
            <a:endParaRPr lang="en-US" sz="2160" dirty="0"/>
          </a:p>
          <a:p>
            <a:pPr algn="ctr"/>
            <a:endParaRPr lang="en-US" sz="2160" dirty="0"/>
          </a:p>
          <a:p>
            <a:pPr algn="ctr"/>
            <a:r>
              <a:rPr lang="en-US" sz="2160" dirty="0">
                <a:solidFill>
                  <a:schemeClr val="accent6"/>
                </a:solidFill>
              </a:rPr>
              <a:t>Insert Your Photo Here</a:t>
            </a:r>
          </a:p>
          <a:p>
            <a:pPr algn="ctr"/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  <a:p>
            <a:endParaRPr lang="en-US" sz="216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51DDC-3737-0644-ABBE-41D37706F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230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fld id="{5545935D-753C-6342-B658-0DC896E1BF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0FAE3604-DE45-A1AB-4DF5-DFDFDD67B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87" y="6992471"/>
            <a:ext cx="1651867" cy="11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00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25E9D-AB94-A248-B382-DE0D05EED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426" y="967550"/>
            <a:ext cx="5650174" cy="1604772"/>
          </a:xfrm>
        </p:spPr>
        <p:txBody>
          <a:bodyPr anchor="b">
            <a:normAutofit/>
          </a:bodyPr>
          <a:lstStyle/>
          <a:p>
            <a:pPr algn="l"/>
            <a:r>
              <a:rPr lang="en-US" sz="336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Plan</a:t>
            </a:r>
            <a:br>
              <a:rPr lang="en-US" sz="336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ight bulb on yellow background with sketched light beams and cord">
            <a:extLst>
              <a:ext uri="{FF2B5EF4-FFF2-40B4-BE49-F238E27FC236}">
                <a16:creationId xmlns:a16="http://schemas.microsoft.com/office/drawing/2014/main" id="{6D66E367-9291-4AFD-B4BE-75A2D908AD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312783" cy="822960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6038A-EACA-D94E-BAC4-C6CCC0AC9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1426" y="2226373"/>
            <a:ext cx="5916873" cy="50552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350" dirty="0"/>
              <a:t> 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16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Achieving the best care is not as simple as having the best facilities and the brightest medical team. </a:t>
            </a:r>
          </a:p>
          <a:p>
            <a:pPr marL="0" indent="0">
              <a:lnSpc>
                <a:spcPct val="170000"/>
              </a:lnSpc>
              <a:buNone/>
            </a:pPr>
            <a:br>
              <a:rPr lang="en-US" sz="2160" b="1" dirty="0">
                <a:solidFill>
                  <a:schemeClr val="accent1"/>
                </a:solidFill>
              </a:rPr>
            </a:br>
            <a:r>
              <a:rPr lang="en-US" sz="2600" b="1" dirty="0">
                <a:solidFill>
                  <a:schemeClr val="accent1"/>
                </a:solidFill>
              </a:rPr>
              <a:t>Quick tips  </a:t>
            </a:r>
            <a:br>
              <a:rPr lang="en-US" sz="216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16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you can make a big difference to the quality of your care: how to get the best out of our best!</a:t>
            </a:r>
            <a:endParaRPr lang="en-US" sz="216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16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Q&amp;A – Let’s talk!   </a:t>
            </a:r>
          </a:p>
          <a:p>
            <a:pPr marL="0" indent="0">
              <a:buNone/>
            </a:pPr>
            <a:endParaRPr lang="en-US" sz="1350" dirty="0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4E179ABB-ACBF-F160-C800-90B33FF69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87" y="6992471"/>
            <a:ext cx="1651867" cy="11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43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83575" y="580073"/>
            <a:ext cx="6325576" cy="658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3600" b="1" dirty="0">
                <a:solidFill>
                  <a:srgbClr val="4F81BD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TOP Tips!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23397" y="1790819"/>
            <a:ext cx="473750" cy="473750"/>
          </a:xfrm>
          <a:prstGeom prst="roundRect">
            <a:avLst>
              <a:gd name="adj" fmla="val 18671"/>
            </a:avLst>
          </a:prstGeom>
          <a:solidFill>
            <a:srgbClr val="D3EBF8"/>
          </a:solidFill>
          <a:ln w="7620">
            <a:solidFill>
              <a:srgbClr val="B9D1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392108" y="1869758"/>
            <a:ext cx="136208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450" dirty="0"/>
          </a:p>
        </p:txBody>
      </p:sp>
      <p:sp>
        <p:nvSpPr>
          <p:cNvPr id="6" name="Text 3"/>
          <p:cNvSpPr/>
          <p:nvPr/>
        </p:nvSpPr>
        <p:spPr>
          <a:xfrm>
            <a:off x="6907649" y="1790819"/>
            <a:ext cx="3105983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Take</a:t>
            </a:r>
            <a:r>
              <a:rPr lang="en-US" sz="2050" b="1" dirty="0">
                <a:solidFill>
                  <a:schemeClr val="accent1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 Someone With You</a:t>
            </a:r>
            <a:endParaRPr lang="en-US" sz="205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907649" y="2118810"/>
            <a:ext cx="7338438" cy="114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Inter" pitchFamily="34" charset="-122"/>
                <a:cs typeface="Arial" panose="020B0604020202020204" pitchFamily="34" charset="0"/>
              </a:rPr>
              <a:t>Having a companion, your “Care Partner” at medical appointments, and during a hospital stay, can provide support and help you take notes,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Inter" pitchFamily="34" charset="-122"/>
                <a:cs typeface="Inter" pitchFamily="34" charset="-120"/>
              </a:rPr>
              <a:t>remember important information, and coordinate your care </a:t>
            </a:r>
            <a:br>
              <a:rPr lang="en-US" sz="1650" dirty="0">
                <a:solidFill>
                  <a:schemeClr val="tx1">
                    <a:lumMod val="65000"/>
                    <a:lumOff val="3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endParaRPr lang="en-US" sz="1650" dirty="0">
              <a:solidFill>
                <a:schemeClr val="tx1">
                  <a:lumMod val="65000"/>
                  <a:lumOff val="35000"/>
                </a:schemeClr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2650"/>
              </a:lnSpc>
              <a:buNone/>
            </a:pP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6223397" y="3367326"/>
            <a:ext cx="473750" cy="473750"/>
          </a:xfrm>
          <a:prstGeom prst="roundRect">
            <a:avLst>
              <a:gd name="adj" fmla="val 18671"/>
            </a:avLst>
          </a:prstGeom>
          <a:solidFill>
            <a:srgbClr val="D3EBF8"/>
          </a:solidFill>
          <a:ln w="7620">
            <a:solidFill>
              <a:srgbClr val="B9D1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360795" y="3446264"/>
            <a:ext cx="198834" cy="31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450" dirty="0"/>
          </a:p>
        </p:txBody>
      </p:sp>
      <p:sp>
        <p:nvSpPr>
          <p:cNvPr id="10" name="Text 7"/>
          <p:cNvSpPr/>
          <p:nvPr/>
        </p:nvSpPr>
        <p:spPr>
          <a:xfrm>
            <a:off x="6932119" y="3367326"/>
            <a:ext cx="4201534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Prepare For Every Doctor's Appointment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907649" y="3654146"/>
            <a:ext cx="6985754" cy="1010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Inter" pitchFamily="34" charset="-122"/>
                <a:cs typeface="Inter" pitchFamily="34" charset="-120"/>
              </a:rPr>
              <a:t>It's a meeting where every minute counts. Create your agenda, know your priorities, write your questions, take notes and take someone with you! (Even via phone!)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223337" y="4964966"/>
            <a:ext cx="473750" cy="473750"/>
          </a:xfrm>
          <a:prstGeom prst="roundRect">
            <a:avLst>
              <a:gd name="adj" fmla="val 18671"/>
            </a:avLst>
          </a:prstGeom>
          <a:solidFill>
            <a:srgbClr val="D3EBF8"/>
          </a:solidFill>
          <a:ln w="7620">
            <a:solidFill>
              <a:srgbClr val="B9D1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392108" y="5075583"/>
            <a:ext cx="170022" cy="600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450" dirty="0"/>
          </a:p>
        </p:txBody>
      </p:sp>
      <p:sp>
        <p:nvSpPr>
          <p:cNvPr id="14" name="Text 11"/>
          <p:cNvSpPr/>
          <p:nvPr/>
        </p:nvSpPr>
        <p:spPr>
          <a:xfrm>
            <a:off x="6883575" y="4959786"/>
            <a:ext cx="2885708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Get a Second Opinion: Every Diagnosis, Treatment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932119" y="5312985"/>
            <a:ext cx="6985754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+mj-lt"/>
                <a:ea typeface="Inter" pitchFamily="34" charset="-122"/>
                <a:cs typeface="Inter" pitchFamily="34" charset="-120"/>
              </a:rPr>
              <a:t>About 15% of diagnoses are incorrect, and up to 30% of recommended surgeries are unnecessary. Don't hesitate to get another professional opinion from an independent doctor, </a:t>
            </a:r>
            <a:r>
              <a:rPr lang="en-US" i="1" dirty="0">
                <a:solidFill>
                  <a:srgbClr val="000000"/>
                </a:solidFill>
                <a:latin typeface="+mj-lt"/>
                <a:ea typeface="Inter" pitchFamily="34" charset="-122"/>
                <a:cs typeface="Inter" pitchFamily="34" charset="-120"/>
              </a:rPr>
              <a:t>not your doctor's referral. </a:t>
            </a:r>
            <a:endParaRPr lang="en-US" i="1" dirty="0">
              <a:latin typeface="+mj-lt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240244" y="6939382"/>
            <a:ext cx="473750" cy="473750"/>
          </a:xfrm>
          <a:prstGeom prst="roundRect">
            <a:avLst>
              <a:gd name="adj" fmla="val 18671"/>
            </a:avLst>
          </a:prstGeom>
          <a:solidFill>
            <a:srgbClr val="D3EBF8"/>
          </a:solidFill>
          <a:ln w="7620">
            <a:solidFill>
              <a:srgbClr val="B9D1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392108" y="7036904"/>
            <a:ext cx="167520" cy="37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6947249" y="6936224"/>
            <a:ext cx="3142464" cy="328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Speak up for Plain Speak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907649" y="7312581"/>
            <a:ext cx="6985754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Don't understand anything? Ask questions!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7154" y="7170902"/>
            <a:ext cx="1396823" cy="941891"/>
          </a:xfrm>
          <a:prstGeom prst="rect">
            <a:avLst/>
          </a:prstGeom>
        </p:spPr>
      </p:pic>
      <p:pic>
        <p:nvPicPr>
          <p:cNvPr id="22" name="Picture 21" descr="A light bulb with a black background&#10;&#10;Description automatically generated">
            <a:extLst>
              <a:ext uri="{FF2B5EF4-FFF2-40B4-BE49-F238E27FC236}">
                <a16:creationId xmlns:a16="http://schemas.microsoft.com/office/drawing/2014/main" id="{EB5B14AA-21EC-95FF-2355-F29145FAE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875" y="106393"/>
            <a:ext cx="1300100" cy="1300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11360" y="813851"/>
            <a:ext cx="11080790" cy="687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3600" b="1" dirty="0">
                <a:solidFill>
                  <a:srgbClr val="4F81BD"/>
                </a:solidFill>
                <a:ea typeface="Inter Bold" pitchFamily="34" charset="-122"/>
                <a:cs typeface="Inter Bold" pitchFamily="34" charset="-120"/>
              </a:rPr>
              <a:t>How to Manage</a:t>
            </a:r>
            <a:r>
              <a:rPr lang="en-US" sz="3600" b="1" i="1" dirty="0">
                <a:solidFill>
                  <a:srgbClr val="4F81BD"/>
                </a:solidFill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600" b="1" dirty="0">
                <a:solidFill>
                  <a:srgbClr val="4F81BD"/>
                </a:solidFill>
                <a:ea typeface="Inter Bold" pitchFamily="34" charset="-122"/>
                <a:cs typeface="Inter Bold" pitchFamily="34" charset="-120"/>
              </a:rPr>
              <a:t>Your Care 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085374" y="1797129"/>
            <a:ext cx="30480" cy="5653207"/>
          </a:xfrm>
          <a:prstGeom prst="roundRect">
            <a:avLst>
              <a:gd name="adj" fmla="val 303342"/>
            </a:avLst>
          </a:prstGeom>
          <a:solidFill>
            <a:srgbClr val="B9D1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317784" y="2277189"/>
            <a:ext cx="770453" cy="30480"/>
          </a:xfrm>
          <a:prstGeom prst="roundRect">
            <a:avLst>
              <a:gd name="adj" fmla="val 303342"/>
            </a:avLst>
          </a:prstGeom>
          <a:solidFill>
            <a:srgbClr val="B9D1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52964" y="2044779"/>
            <a:ext cx="495300" cy="495300"/>
          </a:xfrm>
          <a:prstGeom prst="roundRect">
            <a:avLst>
              <a:gd name="adj" fmla="val 18667"/>
            </a:avLst>
          </a:prstGeom>
          <a:solidFill>
            <a:srgbClr val="D3EBF8"/>
          </a:solidFill>
          <a:ln w="7620">
            <a:solidFill>
              <a:srgbClr val="B9D1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29414" y="2127290"/>
            <a:ext cx="142399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2311360" y="2017157"/>
            <a:ext cx="10888147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ea typeface="Inter Bold" pitchFamily="34" charset="-122"/>
                <a:cs typeface="Inter Bold" pitchFamily="34" charset="-120"/>
              </a:rPr>
              <a:t>Accept</a:t>
            </a:r>
            <a:r>
              <a:rPr lang="en-US" sz="2800" b="1" dirty="0">
                <a:solidFill>
                  <a:schemeClr val="accent1"/>
                </a:solidFill>
                <a:ea typeface="Inter Bold" pitchFamily="34" charset="-122"/>
                <a:cs typeface="Inter Bold" pitchFamily="34" charset="-120"/>
              </a:rPr>
              <a:t>: </a:t>
            </a:r>
            <a:r>
              <a:rPr lang="en-US" sz="2400" b="1" dirty="0">
                <a:solidFill>
                  <a:schemeClr val="accent1"/>
                </a:solidFill>
                <a:ea typeface="Inter Bold" pitchFamily="34" charset="-122"/>
                <a:cs typeface="Inter Bold" pitchFamily="34" charset="-120"/>
              </a:rPr>
              <a:t>You are your own quarterback for care </a:t>
            </a:r>
            <a:r>
              <a:rPr lang="en-US" sz="2000" dirty="0">
                <a:solidFill>
                  <a:schemeClr val="accent1"/>
                </a:solidFill>
                <a:ea typeface="Inter Bold" pitchFamily="34" charset="-122"/>
                <a:cs typeface="Inter Bold" pitchFamily="34" charset="-120"/>
              </a:rPr>
              <a:t>(find someone to help you)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2311360" y="2440066"/>
            <a:ext cx="11548586" cy="70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With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many specialists involved, ensure your care is well-coordinated between all of them. 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Never assume they talk to each other or even share your records. Good communication prevents mistakes, helps ensure you get the best treatments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 and more…!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1317784" y="4117538"/>
            <a:ext cx="770453" cy="30480"/>
          </a:xfrm>
          <a:prstGeom prst="roundRect">
            <a:avLst>
              <a:gd name="adj" fmla="val 303342"/>
            </a:avLst>
          </a:prstGeom>
          <a:solidFill>
            <a:srgbClr val="B9D1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37724" y="3900708"/>
            <a:ext cx="495300" cy="495300"/>
          </a:xfrm>
          <a:prstGeom prst="roundRect">
            <a:avLst>
              <a:gd name="adj" fmla="val 18667"/>
            </a:avLst>
          </a:prstGeom>
          <a:solidFill>
            <a:srgbClr val="D3EBF8"/>
          </a:solidFill>
          <a:ln w="7620">
            <a:solidFill>
              <a:srgbClr val="B9D1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96672" y="3967639"/>
            <a:ext cx="207883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2311360" y="3882983"/>
            <a:ext cx="5313066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ea typeface="Inter Bold" pitchFamily="34" charset="-122"/>
                <a:cs typeface="Inter Bold" pitchFamily="34" charset="-120"/>
              </a:rPr>
              <a:t>Know</a:t>
            </a:r>
            <a:r>
              <a:rPr lang="en-US" sz="2400" b="1" dirty="0">
                <a:solidFill>
                  <a:srgbClr val="000000"/>
                </a:solidFill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ea typeface="Inter Bold" pitchFamily="34" charset="-122"/>
                <a:cs typeface="Inter Bold" pitchFamily="34" charset="-120"/>
              </a:rPr>
              <a:t>your costs, discuss costs frankly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2311360" y="4333399"/>
            <a:ext cx="11548586" cy="1056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750"/>
              </a:lnSpc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Speak up about medication expenses. You can ask for affordable options. For every test, ask: </a:t>
            </a: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Is this "need to know?" or "nice to know." </a:t>
            </a:r>
            <a:b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	– Know your insurance coverages</a:t>
            </a:r>
            <a:b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	– If necessary, get help understanding your policy, its benefits, and limitations.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317784" y="6310074"/>
            <a:ext cx="770453" cy="30480"/>
          </a:xfrm>
          <a:prstGeom prst="roundRect">
            <a:avLst>
              <a:gd name="adj" fmla="val 303342"/>
            </a:avLst>
          </a:prstGeom>
          <a:solidFill>
            <a:srgbClr val="B9D1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52964" y="6077664"/>
            <a:ext cx="495300" cy="495300"/>
          </a:xfrm>
          <a:prstGeom prst="roundRect">
            <a:avLst>
              <a:gd name="adj" fmla="val 18667"/>
            </a:avLst>
          </a:prstGeom>
          <a:solidFill>
            <a:srgbClr val="D3EBF8"/>
          </a:solidFill>
          <a:ln w="7620">
            <a:solidFill>
              <a:srgbClr val="B9D1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94053" y="6160175"/>
            <a:ext cx="213122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2311360" y="6077664"/>
            <a:ext cx="2751653" cy="31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ea typeface="Inter Bold" pitchFamily="34" charset="-122"/>
                <a:cs typeface="Inter Bold" pitchFamily="34" charset="-120"/>
              </a:rPr>
              <a:t>Trust, but verify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2311360" y="6525935"/>
            <a:ext cx="11548586" cy="70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Do your homework. Vet your doctors and hospitals. Know the integrity and quality you're getting. Use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HospitalSafetyGrade.org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and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HospitalCompare.gov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 to check out hospital track records. </a:t>
            </a:r>
            <a:br>
              <a:rPr lang="en-US" sz="2000" dirty="0">
                <a:solidFill>
                  <a:srgbClr val="000000"/>
                </a:solidFill>
                <a:ea typeface="Inter" pitchFamily="34" charset="-122"/>
                <a:cs typeface="Inter" pitchFamily="34" charset="-120"/>
              </a:rPr>
            </a:br>
            <a:r>
              <a:rPr lang="en-US" sz="2000" dirty="0">
                <a:solidFill>
                  <a:srgbClr val="000000"/>
                </a:solidFill>
                <a:ea typeface="Inter" pitchFamily="34" charset="-122"/>
                <a:cs typeface="Inter" pitchFamily="34" charset="-120"/>
              </a:rPr>
              <a:t> </a:t>
            </a:r>
            <a:endParaRPr lang="en-US" sz="20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87" y="6992471"/>
            <a:ext cx="1651867" cy="1197721"/>
          </a:xfrm>
          <a:prstGeom prst="rect">
            <a:avLst/>
          </a:prstGeom>
        </p:spPr>
      </p:pic>
      <p:pic>
        <p:nvPicPr>
          <p:cNvPr id="21" name="Picture 20" descr="A clipboard with check marks and a pen&#10;&#10;Description automatically generated">
            <a:extLst>
              <a:ext uri="{FF2B5EF4-FFF2-40B4-BE49-F238E27FC236}">
                <a16:creationId xmlns:a16="http://schemas.microsoft.com/office/drawing/2014/main" id="{9F29C14E-6418-91C5-F36B-BAD5CDFFB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74492">
            <a:off x="553310" y="165584"/>
            <a:ext cx="1589907" cy="15899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2520" y="796517"/>
            <a:ext cx="4973479" cy="559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35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Be Pro-Active</a:t>
            </a:r>
            <a:endParaRPr lang="en-US" sz="35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557" y="1829932"/>
            <a:ext cx="448032" cy="44803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47259" y="1993274"/>
            <a:ext cx="1953100" cy="204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Speak Up for Help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Text 2"/>
          <p:cNvSpPr/>
          <p:nvPr/>
        </p:nvSpPr>
        <p:spPr>
          <a:xfrm>
            <a:off x="6113621" y="2337316"/>
            <a:ext cx="7889558" cy="860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We get by with a little help from our friends!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</a:b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Numerous studies show: patients forget up to 80% of what doctors tell them… that's normal! Don't hesitate to ask for assistance when needed. A second pair of eyes and ears is valuable! 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</a:br>
            <a:b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Inter" pitchFamily="34" charset="-122"/>
                <a:cs typeface="Inter" pitchFamily="34" charset="-120"/>
              </a:rPr>
            </a:b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0794" y="4192420"/>
            <a:ext cx="448032" cy="44803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597377" y="4300852"/>
            <a:ext cx="4771787" cy="280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Ask Questions Until You Feel Crystal Clear!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Text 4"/>
          <p:cNvSpPr/>
          <p:nvPr/>
        </p:nvSpPr>
        <p:spPr>
          <a:xfrm>
            <a:off x="6111582" y="4825177"/>
            <a:ext cx="8030268" cy="573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Inter" pitchFamily="34" charset="-122"/>
                <a:cs typeface="Inter" pitchFamily="34" charset="-120"/>
              </a:rPr>
              <a:t>If you're worried, confused, or unsure about anything, speak up and ask for clarification. Remember, you can ask your doctors to slow down, speak in "everyday" words.  (Doctor doesn’t respect your questions? Get another doc!)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1582" y="6157495"/>
            <a:ext cx="448032" cy="44803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647259" y="6320462"/>
            <a:ext cx="2240280" cy="280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Track Details  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113620" y="6875502"/>
            <a:ext cx="8288179" cy="860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Inter" pitchFamily="34" charset="-122"/>
                <a:cs typeface="Inter" pitchFamily="34" charset="-120"/>
              </a:rPr>
              <a:t>Take good notes, list your questions. Stay on top of your patient portal. Correct errors. Be sure your doctors know all your diagnoses &amp;  medications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Inter" pitchFamily="34" charset="-122"/>
                <a:cs typeface="Inter" pitchFamily="34" charset="-120"/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Inter" pitchFamily="34" charset="-122"/>
                <a:cs typeface="Inter" pitchFamily="34" charset="-120"/>
              </a:rPr>
              <a:t> —the "whole you."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94364" y="7182679"/>
            <a:ext cx="1648415" cy="10469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questionnaire&#10;&#10;Description automatically generated">
            <a:extLst>
              <a:ext uri="{FF2B5EF4-FFF2-40B4-BE49-F238E27FC236}">
                <a16:creationId xmlns:a16="http://schemas.microsoft.com/office/drawing/2014/main" id="{89A6F824-3028-B49A-EC1F-67CDC4A34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30" y="1888664"/>
            <a:ext cx="4213392" cy="552576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98720" y="1888664"/>
            <a:ext cx="0" cy="4452272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medical information sheet with text&#10;&#10;Description automatically generated">
            <a:extLst>
              <a:ext uri="{FF2B5EF4-FFF2-40B4-BE49-F238E27FC236}">
                <a16:creationId xmlns:a16="http://schemas.microsoft.com/office/drawing/2014/main" id="{A589BB93-A712-1073-B194-3D046C7E8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065" y="2086701"/>
            <a:ext cx="4244814" cy="512968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95104" y="1888664"/>
            <a:ext cx="0" cy="4452272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medical record with a doctor&#10;&#10;Description automatically generated with medium confidence">
            <a:extLst>
              <a:ext uri="{FF2B5EF4-FFF2-40B4-BE49-F238E27FC236}">
                <a16:creationId xmlns:a16="http://schemas.microsoft.com/office/drawing/2014/main" id="{9FE42935-5669-F902-E5A5-3C3DC2E3E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4226" y="1963297"/>
            <a:ext cx="4220544" cy="5376491"/>
          </a:xfrm>
          <a:prstGeom prst="rect">
            <a:avLst/>
          </a:prstGeom>
        </p:spPr>
      </p:pic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F2F0C6B3-2702-647F-895B-16764B41FC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1587" y="6992471"/>
            <a:ext cx="1651867" cy="11977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ECBEE9-C401-C38A-5C9A-14D72B8C9BE8}"/>
              </a:ext>
            </a:extLst>
          </p:cNvPr>
          <p:cNvSpPr txBox="1"/>
          <p:nvPr/>
        </p:nvSpPr>
        <p:spPr>
          <a:xfrm>
            <a:off x="726631" y="460897"/>
            <a:ext cx="13371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</a:rPr>
              <a:t>Free Checklists for More Info </a:t>
            </a:r>
            <a:r>
              <a:rPr lang="en-US" sz="3600" b="1">
                <a:solidFill>
                  <a:schemeClr val="accent1"/>
                </a:solidFill>
              </a:rPr>
              <a:t>and to Help </a:t>
            </a:r>
            <a:r>
              <a:rPr lang="en-US" sz="3600" b="1" dirty="0">
                <a:solidFill>
                  <a:schemeClr val="accent1"/>
                </a:solidFill>
              </a:rPr>
              <a:t>You Remember!</a:t>
            </a:r>
          </a:p>
          <a:p>
            <a:r>
              <a:rPr lang="en-US" sz="2400" b="1" dirty="0" err="1">
                <a:solidFill>
                  <a:schemeClr val="tx2"/>
                </a:solidFill>
              </a:rPr>
              <a:t>www.TheCarePartnerProject.org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10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624D9-7726-8B61-653D-A3CF35299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20FE2AD-FB1B-AAE0-83F2-CE041C4C6B7C}"/>
              </a:ext>
            </a:extLst>
          </p:cNvPr>
          <p:cNvSpPr/>
          <p:nvPr/>
        </p:nvSpPr>
        <p:spPr>
          <a:xfrm>
            <a:off x="939522" y="1734026"/>
            <a:ext cx="7264956" cy="429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350"/>
              </a:lnSpc>
              <a:buNone/>
            </a:pPr>
            <a:endParaRPr lang="en-US" sz="2100" dirty="0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6F089175-3C85-F1A2-46A1-83D611816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3878" y="7409226"/>
            <a:ext cx="1391479" cy="820374"/>
          </a:xfrm>
          <a:prstGeom prst="rect">
            <a:avLst/>
          </a:prstGeom>
        </p:spPr>
      </p:pic>
      <p:pic>
        <p:nvPicPr>
          <p:cNvPr id="7" name="Picture 6" descr="A person and person smiling and hugging&#10;&#10;Description automatically generated">
            <a:extLst>
              <a:ext uri="{FF2B5EF4-FFF2-40B4-BE49-F238E27FC236}">
                <a16:creationId xmlns:a16="http://schemas.microsoft.com/office/drawing/2014/main" id="{48AA412E-C897-3B02-9107-BF37C2BDA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9654"/>
            <a:ext cx="14630400" cy="70799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6973E3-444A-B323-ACC6-4E44342FFEDE}"/>
              </a:ext>
            </a:extLst>
          </p:cNvPr>
          <p:cNvSpPr txBox="1"/>
          <p:nvPr/>
        </p:nvSpPr>
        <p:spPr>
          <a:xfrm>
            <a:off x="248194" y="287880"/>
            <a:ext cx="138335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3200" b="1" dirty="0">
                <a:solidFill>
                  <a:schemeClr val="accent1"/>
                </a:solidFill>
              </a:rPr>
              <a:t>Lots More Good Tips!   The Care Partner Project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 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www.TheCarePartnerProject.org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039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975598" y="792361"/>
            <a:ext cx="6535579" cy="816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400"/>
              </a:lnSpc>
              <a:buNone/>
            </a:pPr>
            <a:r>
              <a:rPr lang="en-US" sz="5100" b="1" dirty="0">
                <a:solidFill>
                  <a:srgbClr val="4F81BD"/>
                </a:solidFill>
                <a:latin typeface="+mj-lt"/>
                <a:ea typeface="Inter Bold" pitchFamily="34" charset="-122"/>
                <a:cs typeface="Inter Bold" pitchFamily="34" charset="-120"/>
              </a:rPr>
              <a:t>Let's </a:t>
            </a:r>
            <a:r>
              <a:rPr lang="en-US" sz="5400" b="1" dirty="0">
                <a:solidFill>
                  <a:srgbClr val="4F81BD"/>
                </a:solidFill>
                <a:latin typeface="+mj-lt"/>
                <a:ea typeface="Inter Bold" pitchFamily="34" charset="-122"/>
                <a:cs typeface="Inter Bold" pitchFamily="34" charset="-120"/>
              </a:rPr>
              <a:t>Talk</a:t>
            </a:r>
            <a:r>
              <a:rPr lang="en-US" sz="5100" b="1" dirty="0">
                <a:solidFill>
                  <a:srgbClr val="4F81BD"/>
                </a:solidFill>
                <a:latin typeface="+mj-lt"/>
                <a:ea typeface="Inter Bold" pitchFamily="34" charset="-122"/>
                <a:cs typeface="Inter Bold" pitchFamily="34" charset="-120"/>
              </a:rPr>
              <a:t>!</a:t>
            </a:r>
            <a:endParaRPr lang="en-US" sz="5100" dirty="0">
              <a:latin typeface="+mj-lt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333" y="2897982"/>
            <a:ext cx="653534" cy="5437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43206" y="3809555"/>
            <a:ext cx="3855788" cy="408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1" dirty="0">
                <a:solidFill>
                  <a:schemeClr val="accent1"/>
                </a:solidFill>
                <a:latin typeface="+mj-lt"/>
                <a:ea typeface="Inter Bold" pitchFamily="34" charset="-122"/>
              </a:rPr>
              <a:t>What’s on Your Mind</a:t>
            </a:r>
            <a:endParaRPr lang="en-US" sz="3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Text 2"/>
          <p:cNvSpPr/>
          <p:nvPr/>
        </p:nvSpPr>
        <p:spPr>
          <a:xfrm>
            <a:off x="843206" y="4515932"/>
            <a:ext cx="4105311" cy="836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800" dirty="0">
                <a:solidFill>
                  <a:srgbClr val="000000"/>
                </a:solidFill>
                <a:ea typeface="Inter" pitchFamily="34" charset="-122"/>
                <a:cs typeface="Inter" pitchFamily="34" charset="-120"/>
              </a:rPr>
              <a:t>Topics today or any other </a:t>
            </a:r>
            <a:br>
              <a:rPr lang="en-US" sz="2800" dirty="0">
                <a:solidFill>
                  <a:srgbClr val="000000"/>
                </a:solidFill>
                <a:ea typeface="Inter" pitchFamily="34" charset="-122"/>
                <a:cs typeface="Inter" pitchFamily="34" charset="-120"/>
              </a:rPr>
            </a:br>
            <a:r>
              <a:rPr lang="en-US" sz="2800" dirty="0">
                <a:solidFill>
                  <a:srgbClr val="000000"/>
                </a:solidFill>
                <a:ea typeface="Inter" pitchFamily="34" charset="-122"/>
                <a:cs typeface="Inter" pitchFamily="34" charset="-120"/>
              </a:rPr>
              <a:t>health care concerns!</a:t>
            </a:r>
            <a:endParaRPr lang="en-US" sz="2800" dirty="0"/>
          </a:p>
        </p:txBody>
      </p:sp>
      <p:pic>
        <p:nvPicPr>
          <p:cNvPr id="11" name="Picture 10" descr="A group of colorful speech bubbles&#10;&#10;Description automatically generated">
            <a:extLst>
              <a:ext uri="{FF2B5EF4-FFF2-40B4-BE49-F238E27FC236}">
                <a16:creationId xmlns:a16="http://schemas.microsoft.com/office/drawing/2014/main" id="{5F68DF7A-562F-1DED-4EEA-205D67736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7216" y="1609249"/>
            <a:ext cx="8629337" cy="5380645"/>
          </a:xfrm>
          <a:prstGeom prst="rect">
            <a:avLst/>
          </a:prstGeom>
        </p:spPr>
      </p:pic>
      <p:pic>
        <p:nvPicPr>
          <p:cNvPr id="2" name="Image 4" descr="preencoded.png">
            <a:extLst>
              <a:ext uri="{FF2B5EF4-FFF2-40B4-BE49-F238E27FC236}">
                <a16:creationId xmlns:a16="http://schemas.microsoft.com/office/drawing/2014/main" id="{E59BCF64-E1DA-9947-A405-7881147E5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94364" y="7182679"/>
            <a:ext cx="1648415" cy="10469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30134" y="469269"/>
            <a:ext cx="5933003" cy="741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00"/>
              </a:lnSpc>
              <a:buNone/>
            </a:pPr>
            <a:r>
              <a:rPr lang="en-US" sz="4650" b="1" dirty="0">
                <a:solidFill>
                  <a:srgbClr val="4F81BD"/>
                </a:solidFill>
                <a:latin typeface="+mj-lt"/>
                <a:ea typeface="Inter Bold" pitchFamily="34" charset="-122"/>
                <a:cs typeface="Inter Bold" pitchFamily="34" charset="-120"/>
              </a:rPr>
              <a:t>Thank You!</a:t>
            </a:r>
            <a:endParaRPr lang="en-US" sz="4650" dirty="0">
              <a:latin typeface="+mj-lt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816" y="4407495"/>
            <a:ext cx="961627" cy="96162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390174" y="5547003"/>
            <a:ext cx="2966442" cy="370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More Topics! </a:t>
            </a:r>
            <a:endParaRPr lang="en-US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Text 2"/>
          <p:cNvSpPr/>
          <p:nvPr/>
        </p:nvSpPr>
        <p:spPr>
          <a:xfrm>
            <a:off x="830580" y="6060162"/>
            <a:ext cx="4085749" cy="759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000" dirty="0">
                <a:solidFill>
                  <a:srgbClr val="000000"/>
                </a:solidFill>
                <a:ea typeface="Inter" pitchFamily="34" charset="-122"/>
                <a:cs typeface="Inter" pitchFamily="34" charset="-120"/>
              </a:rPr>
              <a:t>In person, or ZOOM. Just call or drop me a note to learn more.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496" y="4466907"/>
            <a:ext cx="842804" cy="84280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831919" y="5547003"/>
            <a:ext cx="2966442" cy="370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Call/Write Me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Text 4"/>
          <p:cNvSpPr/>
          <p:nvPr/>
        </p:nvSpPr>
        <p:spPr>
          <a:xfrm>
            <a:off x="5272207" y="6060162"/>
            <a:ext cx="4085868" cy="1518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000" dirty="0">
                <a:solidFill>
                  <a:srgbClr val="000000"/>
                </a:solidFill>
                <a:ea typeface="Inter" pitchFamily="34" charset="-122"/>
                <a:cs typeface="Inter" pitchFamily="34" charset="-120"/>
              </a:rPr>
              <a:t>[Your Name] [Credentials]
[Company Name]
[Phone Number]
[Email]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1418" y="4360545"/>
            <a:ext cx="949166" cy="94916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273546" y="5547003"/>
            <a:ext cx="2966442" cy="370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j-lt"/>
                <a:ea typeface="Inter Bold" pitchFamily="34" charset="-122"/>
                <a:cs typeface="Inter Bold" pitchFamily="34" charset="-120"/>
              </a:rPr>
              <a:t>Spread the Word</a:t>
            </a:r>
            <a:endParaRPr lang="en-US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 6"/>
          <p:cNvSpPr/>
          <p:nvPr/>
        </p:nvSpPr>
        <p:spPr>
          <a:xfrm>
            <a:off x="9713952" y="6060162"/>
            <a:ext cx="4085749" cy="759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Inter" pitchFamily="34" charset="-122"/>
                <a:cs typeface="Inter" pitchFamily="34" charset="-120"/>
              </a:rPr>
              <a:t>Kindly share this presentation with your friends, family, and groups!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0E1B11-D024-AFAC-C7C1-E040EF943147}"/>
              </a:ext>
            </a:extLst>
          </p:cNvPr>
          <p:cNvSpPr txBox="1"/>
          <p:nvPr/>
        </p:nvSpPr>
        <p:spPr>
          <a:xfrm>
            <a:off x="431800" y="1379577"/>
            <a:ext cx="1419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INSERT YOUR COMPANY LOGO, YOUR PHOTO, A SCREENSHOT OF YOUR COMPANY HOME PAGE OR ANY OTHER IMAGE THAT REPRESENTS YOU.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33B6ABE7-9415-8F86-5537-D1D1F2E857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61587" y="6992471"/>
            <a:ext cx="1651867" cy="11977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2193</TotalTime>
  <Words>764</Words>
  <Application>Microsoft Macintosh PowerPoint</Application>
  <PresentationFormat>Custom</PresentationFormat>
  <Paragraphs>113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Inter Bold</vt:lpstr>
      <vt:lpstr>Arial</vt:lpstr>
      <vt:lpstr>Inter</vt:lpstr>
      <vt:lpstr>Office Theme</vt:lpstr>
      <vt:lpstr>PowerPoint Presentation</vt:lpstr>
      <vt:lpstr>PowerPoint Presentation</vt:lpstr>
      <vt:lpstr>Today’s Plan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Karen Curtiss</cp:lastModifiedBy>
  <cp:revision>14</cp:revision>
  <dcterms:created xsi:type="dcterms:W3CDTF">2024-11-10T14:11:22Z</dcterms:created>
  <dcterms:modified xsi:type="dcterms:W3CDTF">2024-11-22T00:29:59Z</dcterms:modified>
</cp:coreProperties>
</file>