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50" r:id="rId2"/>
  </p:sldMasterIdLst>
  <p:notesMasterIdLst>
    <p:notesMasterId r:id="rId17"/>
  </p:notesMasterIdLst>
  <p:sldIdLst>
    <p:sldId id="256" r:id="rId3"/>
    <p:sldId id="275" r:id="rId4"/>
    <p:sldId id="258" r:id="rId5"/>
    <p:sldId id="271" r:id="rId6"/>
    <p:sldId id="260" r:id="rId7"/>
    <p:sldId id="274" r:id="rId8"/>
    <p:sldId id="272" r:id="rId9"/>
    <p:sldId id="262" r:id="rId10"/>
    <p:sldId id="268" r:id="rId11"/>
    <p:sldId id="270" r:id="rId12"/>
    <p:sldId id="264" r:id="rId13"/>
    <p:sldId id="266" r:id="rId14"/>
    <p:sldId id="276" r:id="rId15"/>
    <p:sldId id="277" r:id="rId16"/>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81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11"/>
    <p:restoredTop sz="94681"/>
  </p:normalViewPr>
  <p:slideViewPr>
    <p:cSldViewPr snapToGrid="0" snapToObjects="1">
      <p:cViewPr varScale="1">
        <p:scale>
          <a:sx n="81" d="100"/>
          <a:sy n="81" d="100"/>
        </p:scale>
        <p:origin x="0" y="9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229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MODIFY THIS DECK ANY WAY YOU WISH. A LOT OF INFO IS REPEATED IN DIFFERENT FORMATS. CHOOSE SLIDES YOU LIKE BEST, OR CREATE YOUR OWN. </a:t>
            </a:r>
          </a:p>
          <a:p>
            <a:endParaRPr lang="en-US" dirty="0"/>
          </a:p>
          <a:p>
            <a:r>
              <a:rPr lang="en-US" dirty="0"/>
              <a:t>THE CARLITO FONT WAS USED THROUGOUT. IF YOU DON’T HAVE IT, YOU WILL SEE A NOTE ABOUT THIS. </a:t>
            </a:r>
            <a:r>
              <a:rPr lang="en-US"/>
              <a:t>SAVE ANYWAY – YOUR DECK WILL BE FINE.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4636B-4439-DBE6-044E-684152339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FBEC3-1065-2BA5-C57D-4EDFE2C22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CD7B8-9CE9-2118-0C3D-C6A525BCA9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2E7755-0749-B58D-BCB3-0491CD98BDAC}"/>
              </a:ext>
            </a:extLst>
          </p:cNvPr>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683850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568C6-4B2C-CA55-2003-0E5FD1978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F7F24-B1D1-809A-82EA-6329A81B1D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F16988-1B44-1486-5E29-D460357305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Navigate the healthcare system: Advocates </a:t>
            </a:r>
            <a:r>
              <a:rPr lang="en-US" sz="1200" dirty="0">
                <a:solidFill>
                  <a:srgbClr val="1F497D"/>
                </a:solidFill>
                <a:latin typeface="Carlito" pitchFamily="34" charset="0"/>
                <a:ea typeface="Carlito" pitchFamily="34" charset="-122"/>
                <a:cs typeface="Carlito" pitchFamily="34" charset="-120"/>
              </a:rPr>
              <a:t>help patients understand their rights, options, and access the appropriate resources and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497D"/>
              </a:solidFill>
              <a:latin typeface="Carlito" pitchFamily="34" charset="0"/>
              <a:ea typeface="Carlito" pitchFamily="34" charset="-122"/>
              <a:cs typeface="Carlito"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F497D"/>
                </a:solidFill>
                <a:latin typeface="Carlito" pitchFamily="34" charset="0"/>
                <a:ea typeface="Carlito" pitchFamily="34" charset="-122"/>
                <a:cs typeface="Carlito" pitchFamily="34" charset="-120"/>
              </a:rPr>
              <a:t>Help demystify complex medical information: explains medical terminology, treatment options, and potential side effects in a way that is easy for the patient to understand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497D"/>
              </a:solidFill>
              <a:latin typeface="Carlito" pitchFamily="34" charset="0"/>
              <a:ea typeface="Carlito"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F497D"/>
                </a:solidFill>
                <a:latin typeface="Carlito" pitchFamily="34" charset="0"/>
                <a:ea typeface="Carlito" pitchFamily="34" charset="-122"/>
              </a:rPr>
              <a:t>Speaks up for </a:t>
            </a:r>
            <a:r>
              <a:rPr lang="en-US" sz="1200" dirty="0" err="1">
                <a:solidFill>
                  <a:srgbClr val="1F497D"/>
                </a:solidFill>
                <a:latin typeface="Carlito" pitchFamily="34" charset="0"/>
                <a:ea typeface="Carlito" pitchFamily="34" charset="-122"/>
              </a:rPr>
              <a:t>patients’s</a:t>
            </a:r>
            <a:r>
              <a:rPr lang="en-US" sz="1200" dirty="0">
                <a:solidFill>
                  <a:srgbClr val="1F497D"/>
                </a:solidFill>
                <a:latin typeface="Carlito" pitchFamily="34" charset="0"/>
                <a:ea typeface="Carlito" pitchFamily="34" charset="-122"/>
              </a:rPr>
              <a:t> needs: </a:t>
            </a:r>
            <a:r>
              <a:rPr lang="en-US" sz="1200" dirty="0">
                <a:solidFill>
                  <a:srgbClr val="1F497D"/>
                </a:solidFill>
                <a:latin typeface="Carlito" pitchFamily="34" charset="0"/>
                <a:ea typeface="Carlito" pitchFamily="34" charset="-122"/>
                <a:cs typeface="Carlito" pitchFamily="34" charset="-120"/>
              </a:rPr>
              <a:t>Communicates with healthcare providers, insurance companies, and other stakeholders to ensure the patient's best interests are represented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497D"/>
              </a:solidFill>
              <a:latin typeface="Carlito" pitchFamily="34" charset="0"/>
              <a:ea typeface="Carlito"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F497D"/>
                </a:solidFill>
                <a:latin typeface="Carlito" pitchFamily="34" charset="0"/>
                <a:ea typeface="Carlito" pitchFamily="34" charset="-122"/>
              </a:rPr>
              <a:t>Offers emotional support and coaching: </a:t>
            </a:r>
            <a:r>
              <a:rPr lang="en-US" sz="1200" dirty="0">
                <a:solidFill>
                  <a:srgbClr val="1F497D"/>
                </a:solidFill>
                <a:latin typeface="Carlito" pitchFamily="34" charset="0"/>
                <a:ea typeface="Carlito" pitchFamily="34" charset="-122"/>
                <a:cs typeface="Carlito" pitchFamily="34" charset="-120"/>
              </a:rPr>
              <a:t>Offers guidance, information, and a listening ear to help patients and their families during challenging healthcare situations.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78615A68-7104-9FD6-A491-545A0FB241FD}"/>
              </a:ext>
            </a:extLst>
          </p:cNvPr>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3901807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conflicting “agendas”: payers/insurance companies, health care systems, provider incentives, pharma influence.</a:t>
            </a:r>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06585-425D-CF1F-5653-0BA104D69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673F1-9767-F546-516A-C7185918E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7C919-0DF0-4F31-F92C-A2FB7A5F61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Communication: </a:t>
            </a:r>
            <a:r>
              <a:rPr lang="en-US" sz="1200" dirty="0">
                <a:solidFill>
                  <a:srgbClr val="1F497D"/>
                </a:solidFill>
                <a:latin typeface="Carlito" pitchFamily="34" charset="0"/>
                <a:ea typeface="Carlito" pitchFamily="34" charset="-122"/>
                <a:cs typeface="Carlito" pitchFamily="34" charset="-120"/>
              </a:rPr>
              <a:t>A patient advocate can help you effectively communicate your concerns, questions, and preferences to your healthcare team, ensuring your voice is heard.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497D"/>
              </a:solidFill>
              <a:latin typeface="Carlito" pitchFamily="34" charset="0"/>
              <a:ea typeface="Carlito"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F497D"/>
                </a:solidFill>
                <a:latin typeface="Carlito" pitchFamily="34" charset="0"/>
                <a:ea typeface="Carlito" pitchFamily="34" charset="-122"/>
              </a:rPr>
              <a:t>Better understand diagnosis, medical condition treatment options, costs (insurance and billing, too.): </a:t>
            </a:r>
            <a:r>
              <a:rPr lang="en-US" sz="1200" dirty="0">
                <a:solidFill>
                  <a:srgbClr val="1F497D"/>
                </a:solidFill>
                <a:latin typeface="Carlito" pitchFamily="34" charset="0"/>
                <a:ea typeface="Carlito" pitchFamily="34" charset="-122"/>
                <a:cs typeface="Carlito" pitchFamily="34" charset="-120"/>
              </a:rPr>
              <a:t>Patient advocates can help you understand complex medical terminology, test results, and treatment options, so you to make fully informed decisions about your care</a:t>
            </a:r>
            <a:endParaRPr lang="en-US" dirty="0"/>
          </a:p>
          <a:p>
            <a:endParaRPr lang="en-US" dirty="0"/>
          </a:p>
          <a:p>
            <a:r>
              <a:rPr lang="en-US" dirty="0"/>
              <a:t>Reduce </a:t>
            </a:r>
            <a:r>
              <a:rPr lang="en-US" dirty="0" err="1"/>
              <a:t>stess</a:t>
            </a:r>
            <a:r>
              <a:rPr lang="en-US" dirty="0"/>
              <a:t>, anxiety, on patients, and often, their families, too: </a:t>
            </a:r>
            <a:r>
              <a:rPr lang="en-US" sz="1200" dirty="0">
                <a:solidFill>
                  <a:srgbClr val="1F497D"/>
                </a:solidFill>
                <a:latin typeface="Carlito" pitchFamily="34" charset="0"/>
                <a:ea typeface="Carlito" pitchFamily="34" charset="-122"/>
                <a:cs typeface="Carlito" pitchFamily="34" charset="-120"/>
              </a:rPr>
              <a:t>Having a patient advocate by your side can alleviate the stress and anxiety that often come with managing the healthcare system on your own, allowing you to focus on your self-care</a:t>
            </a:r>
            <a:endParaRPr lang="en-US" dirty="0"/>
          </a:p>
        </p:txBody>
      </p:sp>
      <p:sp>
        <p:nvSpPr>
          <p:cNvPr id="4" name="Slide Number Placeholder 3">
            <a:extLst>
              <a:ext uri="{FF2B5EF4-FFF2-40B4-BE49-F238E27FC236}">
                <a16:creationId xmlns:a16="http://schemas.microsoft.com/office/drawing/2014/main" id="{AD08F2C1-EA35-37DC-5401-7AB361F3354F}"/>
              </a:ext>
            </a:extLst>
          </p:cNvPr>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733956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B728B-E991-DFBF-55F2-4BC68192C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305CDB-D338-E533-53B0-5A5535462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20155-3ECE-656D-2147-83BC0AA5D3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530895-7EBC-4524-A6BA-F126D3F60161}"/>
              </a:ext>
            </a:extLst>
          </p:cNvPr>
          <p:cNvSpPr>
            <a:spLocks noGrp="1"/>
          </p:cNvSpPr>
          <p:nvPr>
            <p:ph type="sldNum" sz="quarter" idx="10"/>
          </p:nvPr>
        </p:nvSpPr>
        <p:spPr/>
        <p:txBody>
          <a:bodyPr/>
          <a:lstStyle/>
          <a:p>
            <a:fld id="{F7021451-1387-4CA6-816F-3879F97B5CBC}" type="slidenum">
              <a:rPr lang="en-US" smtClean="0"/>
              <a:t>9</a:t>
            </a:fld>
            <a:endParaRPr lang="en-US"/>
          </a:p>
        </p:txBody>
      </p:sp>
    </p:spTree>
    <p:extLst>
      <p:ext uri="{BB962C8B-B14F-4D97-AF65-F5344CB8AC3E}">
        <p14:creationId xmlns:p14="http://schemas.microsoft.com/office/powerpoint/2010/main" val="1905572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8A135-3D45-69DD-2BE8-931C32175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7E683D-0055-3062-EAF4-8B9260B34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81439-426C-F7A5-A3B5-6634E1398A10}"/>
              </a:ext>
            </a:extLst>
          </p:cNvPr>
          <p:cNvSpPr>
            <a:spLocks noGrp="1"/>
          </p:cNvSpPr>
          <p:nvPr>
            <p:ph type="body" idx="1"/>
          </p:nvPr>
        </p:nvSpPr>
        <p:spPr/>
        <p:txBody>
          <a:bodyPr/>
          <a:lstStyle/>
          <a:p>
            <a:r>
              <a:rPr lang="en-US" dirty="0"/>
              <a:t>INSERT YOUR OWN PHOTO, COMPANY LOGO OR ANY OTHER IMAGE IN THE WHITE BLOCK.</a:t>
            </a:r>
          </a:p>
        </p:txBody>
      </p:sp>
      <p:sp>
        <p:nvSpPr>
          <p:cNvPr id="4" name="Slide Number Placeholder 3">
            <a:extLst>
              <a:ext uri="{FF2B5EF4-FFF2-40B4-BE49-F238E27FC236}">
                <a16:creationId xmlns:a16="http://schemas.microsoft.com/office/drawing/2014/main" id="{0D64F67C-7704-7EC7-9999-67038D457DCA}"/>
              </a:ext>
            </a:extLst>
          </p:cNvPr>
          <p:cNvSpPr>
            <a:spLocks noGrp="1"/>
          </p:cNvSpPr>
          <p:nvPr>
            <p:ph type="sldNum" sz="quarter" idx="10"/>
          </p:nvPr>
        </p:nvSpPr>
        <p:spPr/>
        <p:txBody>
          <a:bodyPr/>
          <a:lstStyle/>
          <a:p>
            <a:fld id="{F7021451-1387-4CA6-816F-3879F97B5CBC}" type="slidenum">
              <a:rPr lang="en-US" smtClean="0"/>
              <a:t>14</a:t>
            </a:fld>
            <a:endParaRPr lang="en-US"/>
          </a:p>
        </p:txBody>
      </p:sp>
    </p:spTree>
    <p:extLst>
      <p:ext uri="{BB962C8B-B14F-4D97-AF65-F5344CB8AC3E}">
        <p14:creationId xmlns:p14="http://schemas.microsoft.com/office/powerpoint/2010/main" val="4164248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66D39-ADF4-9544-A5F0-932BFD9513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8B8357-2D22-D9DB-6547-B50D53FDE6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806EF-CE42-9D47-2C06-C5BD27CDA4C4}"/>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5" name="Footer Placeholder 4">
            <a:extLst>
              <a:ext uri="{FF2B5EF4-FFF2-40B4-BE49-F238E27FC236}">
                <a16:creationId xmlns:a16="http://schemas.microsoft.com/office/drawing/2014/main" id="{450D2735-58BE-58E2-1BA5-B9C7700DB2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35FC78-CC55-2D6A-C827-E438E571353F}"/>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4274609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9DF6-ADE7-2CCA-8EB5-6B0831A6FB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0C658F-5DBB-5B89-3BD6-C78FF81720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40FAD-3C46-4513-397B-E3E4F69C4911}"/>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5" name="Footer Placeholder 4">
            <a:extLst>
              <a:ext uri="{FF2B5EF4-FFF2-40B4-BE49-F238E27FC236}">
                <a16:creationId xmlns:a16="http://schemas.microsoft.com/office/drawing/2014/main" id="{78970F71-8E35-56B9-BF71-5D9E08A1F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913BBE-ED23-DEBB-B4CF-5BB8F8BFF5F4}"/>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3378427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3189-113B-DFDB-DC5B-5A151F1A4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7389D0-ABB9-BDA4-DF30-2B27A13A0D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20CC3C-4237-8F34-B4E8-B43A0C4CEE14}"/>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5" name="Footer Placeholder 4">
            <a:extLst>
              <a:ext uri="{FF2B5EF4-FFF2-40B4-BE49-F238E27FC236}">
                <a16:creationId xmlns:a16="http://schemas.microsoft.com/office/drawing/2014/main" id="{F0FAA2E0-3AA8-93C3-CCDD-621B8739CC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63536-B872-80F9-7DB2-30FEB9BED622}"/>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3059198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CFAD0-5EF9-3A84-E533-F5D7461DD5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D3FCE-A476-321B-8744-80D0E483AB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2F410F9-64E8-7B0D-6F25-527C1B59B9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C11D2A-7561-9160-1FD0-7164B06C93C7}"/>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6" name="Footer Placeholder 5">
            <a:extLst>
              <a:ext uri="{FF2B5EF4-FFF2-40B4-BE49-F238E27FC236}">
                <a16:creationId xmlns:a16="http://schemas.microsoft.com/office/drawing/2014/main" id="{1D0D530E-1C3F-F70D-72F1-D00C33D29B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D9EB7D-669A-6C97-1424-F1BE26A1CF62}"/>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309452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F5170-29D9-8CB4-5F04-766C8073B6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83EC97-6304-B6C5-B1AD-1660D569F8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CE6D9C-84C2-0CCB-B8DD-F9814A757F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2433C7-5F01-B07F-B05A-9BF5E99DF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458A67-A7F3-A4DB-E957-C4E623E7B1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65466E-20CB-2937-63EF-8AA5828D6CE6}"/>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8" name="Footer Placeholder 7">
            <a:extLst>
              <a:ext uri="{FF2B5EF4-FFF2-40B4-BE49-F238E27FC236}">
                <a16:creationId xmlns:a16="http://schemas.microsoft.com/office/drawing/2014/main" id="{734D0884-4EEF-774A-2CF0-A60B0A0697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F60795-A213-32FC-809E-84D62616955D}"/>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3333007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B900-521E-6C58-60CC-9EB9D47662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4B4AE0-03AC-B87D-5795-B5DC5D737C2E}"/>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4" name="Footer Placeholder 3">
            <a:extLst>
              <a:ext uri="{FF2B5EF4-FFF2-40B4-BE49-F238E27FC236}">
                <a16:creationId xmlns:a16="http://schemas.microsoft.com/office/drawing/2014/main" id="{014DF918-709B-7279-7221-1A9AC75FA9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84F160-3AEC-3F62-D4DC-4109A30F67EA}"/>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204646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40EB4C-C218-E1E3-923D-0C7A337512D3}"/>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3" name="Footer Placeholder 2">
            <a:extLst>
              <a:ext uri="{FF2B5EF4-FFF2-40B4-BE49-F238E27FC236}">
                <a16:creationId xmlns:a16="http://schemas.microsoft.com/office/drawing/2014/main" id="{A4874146-C1D1-3314-9391-0A98BC09CA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C13784-CD98-CA00-180E-D709D53BBF24}"/>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881087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BDB1-96C9-367C-CE23-771009002E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73166A-F7BF-B201-A467-EF0B400138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7D24FD-5774-F862-ACBD-9B592D9A2A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906655-635D-A6CB-13F9-98FE51CBE5BC}"/>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6" name="Footer Placeholder 5">
            <a:extLst>
              <a:ext uri="{FF2B5EF4-FFF2-40B4-BE49-F238E27FC236}">
                <a16:creationId xmlns:a16="http://schemas.microsoft.com/office/drawing/2014/main" id="{E04AAF8C-A323-66B4-AE8B-16EFD77F68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831234-C184-29FA-E3E1-277D756242E3}"/>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485200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F824A-47E5-734F-06F4-76321EE66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D65767-9BD1-633B-A26F-74EEBE5EB7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D8BCEF-908E-8017-5C61-3EC92B9C9C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52A922-F7E1-7B87-252A-57D8E036CA16}"/>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6" name="Footer Placeholder 5">
            <a:extLst>
              <a:ext uri="{FF2B5EF4-FFF2-40B4-BE49-F238E27FC236}">
                <a16:creationId xmlns:a16="http://schemas.microsoft.com/office/drawing/2014/main" id="{4CB56367-4380-36BA-4504-92CCE24386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32975A-2B29-C6CF-F3DE-2E2EF358DAD8}"/>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416327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5F2DA-F233-CE6B-7AC7-CCBA616B5F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21C79E-A760-6C71-767F-16784CACAD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8160E-3945-E95E-41FE-B2F475C0C9D2}"/>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5" name="Footer Placeholder 4">
            <a:extLst>
              <a:ext uri="{FF2B5EF4-FFF2-40B4-BE49-F238E27FC236}">
                <a16:creationId xmlns:a16="http://schemas.microsoft.com/office/drawing/2014/main" id="{182B83DD-CB35-033F-3812-636B6399F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DC3D25-2D9B-DE0F-3B74-77F7F550D52F}"/>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3593548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921B0-2DD3-CFB9-EA65-CA57D7FABD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8CA290-9849-47B4-3EB8-3A19C2B106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370FA7-3BCD-FACD-EA79-84CAA2DD95D8}"/>
              </a:ext>
            </a:extLst>
          </p:cNvPr>
          <p:cNvSpPr>
            <a:spLocks noGrp="1"/>
          </p:cNvSpPr>
          <p:nvPr>
            <p:ph type="dt" sz="half" idx="10"/>
          </p:nvPr>
        </p:nvSpPr>
        <p:spPr/>
        <p:txBody>
          <a:bodyPr/>
          <a:lstStyle/>
          <a:p>
            <a:fld id="{26F30711-7EA7-4E4A-BCD3-CC9EE8A60DD0}" type="datetimeFigureOut">
              <a:rPr lang="en-US" smtClean="0"/>
              <a:t>9/6/25</a:t>
            </a:fld>
            <a:endParaRPr lang="en-US"/>
          </a:p>
        </p:txBody>
      </p:sp>
      <p:sp>
        <p:nvSpPr>
          <p:cNvPr id="5" name="Footer Placeholder 4">
            <a:extLst>
              <a:ext uri="{FF2B5EF4-FFF2-40B4-BE49-F238E27FC236}">
                <a16:creationId xmlns:a16="http://schemas.microsoft.com/office/drawing/2014/main" id="{CEA30F6A-E752-2AC4-A0C5-B5ABFAA9D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7B66C8-EE7D-080A-E7DF-A1F5D6A90B4B}"/>
              </a:ext>
            </a:extLst>
          </p:cNvPr>
          <p:cNvSpPr>
            <a:spLocks noGrp="1"/>
          </p:cNvSpPr>
          <p:nvPr>
            <p:ph type="sldNum" sz="quarter" idx="12"/>
          </p:nvPr>
        </p:nvSpPr>
        <p:spPr/>
        <p:txBody>
          <a:bodyPr/>
          <a:lstStyle/>
          <a:p>
            <a:fld id="{AAED7AEB-8BB1-534E-91E1-1F021C095E76}" type="slidenum">
              <a:rPr lang="en-US" smtClean="0"/>
              <a:t>‹#›</a:t>
            </a:fld>
            <a:endParaRPr lang="en-US"/>
          </a:p>
        </p:txBody>
      </p:sp>
    </p:spTree>
    <p:extLst>
      <p:ext uri="{BB962C8B-B14F-4D97-AF65-F5344CB8AC3E}">
        <p14:creationId xmlns:p14="http://schemas.microsoft.com/office/powerpoint/2010/main" val="198011005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AEF4E3-D2F3-30E1-AA15-9275EF924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A4D0D7-AABF-4D57-BBA4-ED069FEB2C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929DF-3BB0-4526-AF3E-357BB04631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F30711-7EA7-4E4A-BCD3-CC9EE8A60DD0}" type="datetimeFigureOut">
              <a:rPr lang="en-US" smtClean="0"/>
              <a:t>9/6/25</a:t>
            </a:fld>
            <a:endParaRPr lang="en-US"/>
          </a:p>
        </p:txBody>
      </p:sp>
      <p:sp>
        <p:nvSpPr>
          <p:cNvPr id="5" name="Footer Placeholder 4">
            <a:extLst>
              <a:ext uri="{FF2B5EF4-FFF2-40B4-BE49-F238E27FC236}">
                <a16:creationId xmlns:a16="http://schemas.microsoft.com/office/drawing/2014/main" id="{70D769A8-293E-8DB2-A063-27BE5E0E13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22730F-8AE0-EEE9-6D03-B212A65E53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ED7AEB-8BB1-534E-91E1-1F021C095E76}" type="slidenum">
              <a:rPr lang="en-US" smtClean="0"/>
              <a:t>‹#›</a:t>
            </a:fld>
            <a:endParaRPr lang="en-US"/>
          </a:p>
        </p:txBody>
      </p:sp>
    </p:spTree>
    <p:extLst>
      <p:ext uri="{BB962C8B-B14F-4D97-AF65-F5344CB8AC3E}">
        <p14:creationId xmlns:p14="http://schemas.microsoft.com/office/powerpoint/2010/main" val="1541358474"/>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14.sv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image" Target="../media/image51.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50.png"/><Relationship Id="rId5" Type="http://schemas.openxmlformats.org/officeDocument/2006/relationships/image" Target="../media/image8.png"/><Relationship Id="rId10" Type="http://schemas.openxmlformats.org/officeDocument/2006/relationships/image" Target="../media/image49.svg"/><Relationship Id="rId4" Type="http://schemas.openxmlformats.org/officeDocument/2006/relationships/image" Target="../media/image5.sv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EECE1"/>
        </a:solidFill>
        <a:effectLst/>
      </p:bgPr>
    </p:bg>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3718582"/>
            <a:ext cx="12188952" cy="2856786"/>
          </a:xfrm>
          <a:prstGeom prst="rect">
            <a:avLst/>
          </a:prstGeom>
        </p:spPr>
      </p:pic>
      <p:sp>
        <p:nvSpPr>
          <p:cNvPr id="3" name="Object 2"/>
          <p:cNvSpPr/>
          <p:nvPr/>
        </p:nvSpPr>
        <p:spPr>
          <a:xfrm>
            <a:off x="4096010" y="4013412"/>
            <a:ext cx="7590773" cy="2375373"/>
          </a:xfrm>
          <a:prstGeom prst="rect">
            <a:avLst/>
          </a:prstGeom>
          <a:noFill/>
        </p:spPr>
        <p:txBody>
          <a:bodyPr wrap="square" lIns="0" tIns="0" rIns="0" bIns="0" rtlCol="0" anchor="t"/>
          <a:lstStyle/>
          <a:p>
            <a:pPr algn="ctr">
              <a:lnSpc>
                <a:spcPts val="6236"/>
              </a:lnSpc>
              <a:buNone/>
            </a:pPr>
            <a:r>
              <a:rPr lang="en-US" sz="3600" dirty="0">
                <a:solidFill>
                  <a:srgbClr val="FFFFFF"/>
                </a:solidFill>
                <a:latin typeface="Carlito" pitchFamily="34" charset="0"/>
                <a:ea typeface="Carlito" pitchFamily="34" charset="-122"/>
                <a:cs typeface="Carlito" pitchFamily="34" charset="-120"/>
              </a:rPr>
              <a:t>How Professional Patient Advocates Help Patients Get Better Health Care – And Peace of Mind</a:t>
            </a:r>
            <a:endParaRPr lang="en-US" sz="3600" dirty="0"/>
          </a:p>
        </p:txBody>
      </p:sp>
      <p:pic>
        <p:nvPicPr>
          <p:cNvPr id="4" name="Object 3" descr="preencoded.png"/>
          <p:cNvPicPr>
            <a:picLocks noChangeAspect="1"/>
          </p:cNvPicPr>
          <p:nvPr/>
        </p:nvPicPr>
        <p:blipFill>
          <a:blip r:embed="rId5"/>
          <a:srcRect t="28906" b="28906"/>
          <a:stretch/>
        </p:blipFill>
        <p:spPr>
          <a:xfrm>
            <a:off x="0" y="0"/>
            <a:ext cx="12188952" cy="34281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574C6-E931-EC27-96DB-DC3CCB4C1555}"/>
            </a:ext>
          </a:extLst>
        </p:cNvPr>
        <p:cNvGrpSpPr/>
        <p:nvPr/>
      </p:nvGrpSpPr>
      <p:grpSpPr>
        <a:xfrm>
          <a:off x="0" y="0"/>
          <a:ext cx="0" cy="0"/>
          <a:chOff x="0" y="0"/>
          <a:chExt cx="0" cy="0"/>
        </a:xfrm>
      </p:grpSpPr>
      <p:sp>
        <p:nvSpPr>
          <p:cNvPr id="3" name="Object 2">
            <a:extLst>
              <a:ext uri="{FF2B5EF4-FFF2-40B4-BE49-F238E27FC236}">
                <a16:creationId xmlns:a16="http://schemas.microsoft.com/office/drawing/2014/main" id="{2B7703FB-3B68-ACDE-2D1A-9D8488C1A16C}"/>
              </a:ext>
            </a:extLst>
          </p:cNvPr>
          <p:cNvSpPr/>
          <p:nvPr/>
        </p:nvSpPr>
        <p:spPr>
          <a:xfrm>
            <a:off x="6665833" y="904711"/>
            <a:ext cx="5446938" cy="684289"/>
          </a:xfrm>
          <a:prstGeom prst="rect">
            <a:avLst/>
          </a:prstGeom>
          <a:noFill/>
        </p:spPr>
        <p:txBody>
          <a:bodyPr wrap="square" lIns="0" tIns="0" rIns="0" bIns="0" rtlCol="0" anchor="t"/>
          <a:lstStyle/>
          <a:p>
            <a:pPr algn="l">
              <a:lnSpc>
                <a:spcPts val="5390"/>
              </a:lnSpc>
              <a:buNone/>
            </a:pPr>
            <a:r>
              <a:rPr lang="en-US" sz="5250" b="1" dirty="0">
                <a:solidFill>
                  <a:srgbClr val="4F81BD"/>
                </a:solidFill>
                <a:latin typeface="Carlito" pitchFamily="34" charset="0"/>
                <a:ea typeface="Carlito" pitchFamily="34" charset="-122"/>
                <a:cs typeface="Carlito" pitchFamily="34" charset="-120"/>
              </a:rPr>
              <a:t>Presented by:</a:t>
            </a:r>
          </a:p>
          <a:p>
            <a:pPr algn="l">
              <a:lnSpc>
                <a:spcPts val="5390"/>
              </a:lnSpc>
              <a:buNone/>
            </a:pPr>
            <a:r>
              <a:rPr lang="en-US" sz="3600" dirty="0">
                <a:solidFill>
                  <a:srgbClr val="4F81BD"/>
                </a:solidFill>
                <a:latin typeface="Carlito" pitchFamily="34" charset="0"/>
                <a:ea typeface="Carlito" pitchFamily="34" charset="-122"/>
              </a:rPr>
              <a:t>(Your name and credentials)</a:t>
            </a:r>
            <a:endParaRPr lang="en-US" sz="3600" dirty="0"/>
          </a:p>
        </p:txBody>
      </p:sp>
      <p:sp>
        <p:nvSpPr>
          <p:cNvPr id="4" name="Object 3">
            <a:extLst>
              <a:ext uri="{FF2B5EF4-FFF2-40B4-BE49-F238E27FC236}">
                <a16:creationId xmlns:a16="http://schemas.microsoft.com/office/drawing/2014/main" id="{D73DB775-631F-4DAA-FF17-9B86F24F9765}"/>
              </a:ext>
            </a:extLst>
          </p:cNvPr>
          <p:cNvSpPr/>
          <p:nvPr/>
        </p:nvSpPr>
        <p:spPr>
          <a:xfrm>
            <a:off x="6665832" y="4250896"/>
            <a:ext cx="342814" cy="342814"/>
          </a:xfrm>
          <a:prstGeom prst="rect">
            <a:avLst/>
          </a:prstGeom>
          <a:noFill/>
          <a:ln w="50800">
            <a:solidFill>
              <a:srgbClr val="4F81BD"/>
            </a:solidFill>
            <a:prstDash val="solid"/>
            <a:miter lim="800000"/>
          </a:ln>
        </p:spPr>
        <p:txBody>
          <a:bodyPr/>
          <a:lstStyle/>
          <a:p>
            <a:endParaRPr lang="en-US"/>
          </a:p>
        </p:txBody>
      </p:sp>
      <p:pic>
        <p:nvPicPr>
          <p:cNvPr id="5" name="Object 4" descr="preencoded.png">
            <a:extLst>
              <a:ext uri="{FF2B5EF4-FFF2-40B4-BE49-F238E27FC236}">
                <a16:creationId xmlns:a16="http://schemas.microsoft.com/office/drawing/2014/main" id="{97142EE2-CD89-D4D2-C363-66B2259E9C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74971" y="4350883"/>
            <a:ext cx="152362" cy="142839"/>
          </a:xfrm>
          <a:prstGeom prst="rect">
            <a:avLst/>
          </a:prstGeom>
        </p:spPr>
      </p:pic>
      <p:sp>
        <p:nvSpPr>
          <p:cNvPr id="6" name="Object 5">
            <a:extLst>
              <a:ext uri="{FF2B5EF4-FFF2-40B4-BE49-F238E27FC236}">
                <a16:creationId xmlns:a16="http://schemas.microsoft.com/office/drawing/2014/main" id="{DBDCED51-51AA-DDA3-513E-8C26D67B922C}"/>
              </a:ext>
            </a:extLst>
          </p:cNvPr>
          <p:cNvSpPr/>
          <p:nvPr/>
        </p:nvSpPr>
        <p:spPr>
          <a:xfrm>
            <a:off x="7151487" y="4327525"/>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Website</a:t>
            </a:r>
            <a:endParaRPr lang="en-US" dirty="0"/>
          </a:p>
        </p:txBody>
      </p:sp>
      <p:sp>
        <p:nvSpPr>
          <p:cNvPr id="7" name="Object 6">
            <a:extLst>
              <a:ext uri="{FF2B5EF4-FFF2-40B4-BE49-F238E27FC236}">
                <a16:creationId xmlns:a16="http://schemas.microsoft.com/office/drawing/2014/main" id="{AAF55EFC-EA0C-39D3-A751-D57FC0F9E501}"/>
              </a:ext>
            </a:extLst>
          </p:cNvPr>
          <p:cNvSpPr/>
          <p:nvPr/>
        </p:nvSpPr>
        <p:spPr>
          <a:xfrm>
            <a:off x="6665833" y="3184364"/>
            <a:ext cx="342814" cy="342814"/>
          </a:xfrm>
          <a:prstGeom prst="rect">
            <a:avLst/>
          </a:prstGeom>
          <a:noFill/>
          <a:ln w="50800">
            <a:solidFill>
              <a:srgbClr val="4F81BD"/>
            </a:solidFill>
            <a:prstDash val="solid"/>
            <a:miter lim="800000"/>
          </a:ln>
        </p:spPr>
        <p:txBody>
          <a:bodyPr/>
          <a:lstStyle/>
          <a:p>
            <a:endParaRPr lang="en-US"/>
          </a:p>
        </p:txBody>
      </p:sp>
      <p:pic>
        <p:nvPicPr>
          <p:cNvPr id="8" name="Object 7" descr="preencoded.png">
            <a:extLst>
              <a:ext uri="{FF2B5EF4-FFF2-40B4-BE49-F238E27FC236}">
                <a16:creationId xmlns:a16="http://schemas.microsoft.com/office/drawing/2014/main" id="{CFC4A641-7DA2-4846-F1F3-C174E0E85B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64928" y="3283443"/>
            <a:ext cx="152362" cy="152362"/>
          </a:xfrm>
          <a:prstGeom prst="rect">
            <a:avLst/>
          </a:prstGeom>
        </p:spPr>
      </p:pic>
      <p:sp>
        <p:nvSpPr>
          <p:cNvPr id="9" name="Object 8">
            <a:extLst>
              <a:ext uri="{FF2B5EF4-FFF2-40B4-BE49-F238E27FC236}">
                <a16:creationId xmlns:a16="http://schemas.microsoft.com/office/drawing/2014/main" id="{A484828E-C026-E39E-34BB-A2A47D4ADE9A}"/>
              </a:ext>
            </a:extLst>
          </p:cNvPr>
          <p:cNvSpPr/>
          <p:nvPr/>
        </p:nvSpPr>
        <p:spPr>
          <a:xfrm>
            <a:off x="7151487" y="3260991"/>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Email</a:t>
            </a:r>
            <a:endParaRPr lang="en-US" dirty="0"/>
          </a:p>
        </p:txBody>
      </p:sp>
      <p:sp>
        <p:nvSpPr>
          <p:cNvPr id="10" name="Object 9">
            <a:extLst>
              <a:ext uri="{FF2B5EF4-FFF2-40B4-BE49-F238E27FC236}">
                <a16:creationId xmlns:a16="http://schemas.microsoft.com/office/drawing/2014/main" id="{0CAA7307-AE3F-0903-3D54-5D3488CF0BEE}"/>
              </a:ext>
            </a:extLst>
          </p:cNvPr>
          <p:cNvSpPr/>
          <p:nvPr/>
        </p:nvSpPr>
        <p:spPr>
          <a:xfrm>
            <a:off x="6665833" y="3717630"/>
            <a:ext cx="342814" cy="342814"/>
          </a:xfrm>
          <a:prstGeom prst="rect">
            <a:avLst/>
          </a:prstGeom>
          <a:noFill/>
          <a:ln w="50800">
            <a:solidFill>
              <a:srgbClr val="4F81BD"/>
            </a:solidFill>
            <a:prstDash val="solid"/>
            <a:miter lim="800000"/>
          </a:ln>
        </p:spPr>
        <p:txBody>
          <a:bodyPr/>
          <a:lstStyle/>
          <a:p>
            <a:endParaRPr lang="en-US"/>
          </a:p>
        </p:txBody>
      </p:sp>
      <p:pic>
        <p:nvPicPr>
          <p:cNvPr id="11" name="Object 10" descr="preencoded.png">
            <a:extLst>
              <a:ext uri="{FF2B5EF4-FFF2-40B4-BE49-F238E27FC236}">
                <a16:creationId xmlns:a16="http://schemas.microsoft.com/office/drawing/2014/main" id="{28A9605B-9D30-2E9E-7C2E-BF297DB160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74971" y="3820727"/>
            <a:ext cx="133317" cy="142839"/>
          </a:xfrm>
          <a:prstGeom prst="rect">
            <a:avLst/>
          </a:prstGeom>
        </p:spPr>
      </p:pic>
      <p:sp>
        <p:nvSpPr>
          <p:cNvPr id="12" name="Object 11">
            <a:extLst>
              <a:ext uri="{FF2B5EF4-FFF2-40B4-BE49-F238E27FC236}">
                <a16:creationId xmlns:a16="http://schemas.microsoft.com/office/drawing/2014/main" id="{6D970DCD-479A-32BF-F525-B4293836A959}"/>
              </a:ext>
            </a:extLst>
          </p:cNvPr>
          <p:cNvSpPr/>
          <p:nvPr/>
        </p:nvSpPr>
        <p:spPr>
          <a:xfrm>
            <a:off x="7151487" y="3794258"/>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Phone Number</a:t>
            </a:r>
            <a:endParaRPr lang="en-US" dirty="0"/>
          </a:p>
        </p:txBody>
      </p:sp>
      <p:pic>
        <p:nvPicPr>
          <p:cNvPr id="16" name="Picture 15" descr="A yellow circle with stars and blue text&#10;&#10;Description automatically generated">
            <a:extLst>
              <a:ext uri="{FF2B5EF4-FFF2-40B4-BE49-F238E27FC236}">
                <a16:creationId xmlns:a16="http://schemas.microsoft.com/office/drawing/2014/main" id="{DF152DB3-6A89-544B-7546-76C7B5703E84}"/>
              </a:ext>
            </a:extLst>
          </p:cNvPr>
          <p:cNvPicPr>
            <a:picLocks noChangeAspect="1"/>
          </p:cNvPicPr>
          <p:nvPr/>
        </p:nvPicPr>
        <p:blipFill>
          <a:blip r:embed="rId9"/>
          <a:stretch>
            <a:fillRect/>
          </a:stretch>
        </p:blipFill>
        <p:spPr>
          <a:xfrm>
            <a:off x="268061" y="904710"/>
            <a:ext cx="6254931" cy="5740455"/>
          </a:xfrm>
          <a:prstGeom prst="rect">
            <a:avLst/>
          </a:prstGeom>
        </p:spPr>
      </p:pic>
    </p:spTree>
    <p:extLst>
      <p:ext uri="{BB962C8B-B14F-4D97-AF65-F5344CB8AC3E}">
        <p14:creationId xmlns:p14="http://schemas.microsoft.com/office/powerpoint/2010/main" val="3329903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chemeClr val="bg1"/>
        </a:solidFill>
        <a:effectLst/>
      </p:bgPr>
    </p:bg>
    <p:spTree>
      <p:nvGrpSpPr>
        <p:cNvPr id="1" name=""/>
        <p:cNvGrpSpPr/>
        <p:nvPr/>
      </p:nvGrpSpPr>
      <p:grpSpPr>
        <a:xfrm>
          <a:off x="0" y="0"/>
          <a:ext cx="0" cy="0"/>
          <a:chOff x="0" y="0"/>
          <a:chExt cx="0" cy="0"/>
        </a:xfrm>
      </p:grpSpPr>
      <p:sp>
        <p:nvSpPr>
          <p:cNvPr id="2" name="Object 1"/>
          <p:cNvSpPr/>
          <p:nvPr/>
        </p:nvSpPr>
        <p:spPr>
          <a:xfrm>
            <a:off x="4761309" y="680384"/>
            <a:ext cx="7751412" cy="488778"/>
          </a:xfrm>
          <a:prstGeom prst="rect">
            <a:avLst/>
          </a:prstGeom>
          <a:noFill/>
        </p:spPr>
        <p:txBody>
          <a:bodyPr wrap="square" lIns="0" tIns="0" rIns="0" bIns="0" rtlCol="0" anchor="t"/>
          <a:lstStyle/>
          <a:p>
            <a:pPr algn="l">
              <a:lnSpc>
                <a:spcPts val="3850"/>
              </a:lnSpc>
              <a:buNone/>
            </a:pPr>
            <a:r>
              <a:rPr lang="en-US" sz="3750" dirty="0">
                <a:solidFill>
                  <a:schemeClr val="accent1"/>
                </a:solidFill>
                <a:latin typeface="Carlito" pitchFamily="34" charset="0"/>
                <a:ea typeface="Carlito" pitchFamily="34" charset="-122"/>
                <a:cs typeface="Carlito" pitchFamily="34" charset="-120"/>
              </a:rPr>
              <a:t>Coming up...</a:t>
            </a:r>
            <a:endParaRPr lang="en-US" dirty="0">
              <a:solidFill>
                <a:schemeClr val="accent1"/>
              </a:solidFill>
            </a:endParaRPr>
          </a:p>
        </p:txBody>
      </p:sp>
      <p:pic>
        <p:nvPicPr>
          <p:cNvPr id="3" name="Object 2" descr="preencoded.png"/>
          <p:cNvPicPr>
            <a:picLocks noChangeAspect="1"/>
          </p:cNvPicPr>
          <p:nvPr/>
        </p:nvPicPr>
        <p:blipFill>
          <a:blip r:embed="rId3"/>
          <a:srcRect l="30001" r="30001"/>
          <a:stretch/>
        </p:blipFill>
        <p:spPr>
          <a:xfrm>
            <a:off x="0" y="0"/>
            <a:ext cx="4614863" cy="6865808"/>
          </a:xfrm>
          <a:prstGeom prst="rect">
            <a:avLst/>
          </a:prstGeom>
        </p:spPr>
      </p:pic>
      <p:sp>
        <p:nvSpPr>
          <p:cNvPr id="4" name="Object 3"/>
          <p:cNvSpPr/>
          <p:nvPr/>
        </p:nvSpPr>
        <p:spPr>
          <a:xfrm>
            <a:off x="4761309" y="1523470"/>
            <a:ext cx="3618596" cy="4551365"/>
          </a:xfrm>
          <a:prstGeom prst="rect">
            <a:avLst/>
          </a:prstGeom>
          <a:noFill/>
        </p:spPr>
        <p:txBody>
          <a:bodyPr wrap="square" lIns="0" tIns="0" rIns="0" bIns="0" rtlCol="0" anchor="t"/>
          <a:lstStyle/>
          <a:p>
            <a:pPr marL="457200" indent="-457200" algn="l">
              <a:lnSpc>
                <a:spcPts val="2772"/>
              </a:lnSpc>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What is a Patient Advocate?</a:t>
            </a:r>
          </a:p>
          <a:p>
            <a:pPr marL="457200" indent="-457200" algn="l">
              <a:lnSpc>
                <a:spcPts val="2772"/>
              </a:lnSpc>
              <a:spcBef>
                <a:spcPts val="2656"/>
              </a:spcBef>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Role of a Patient Advocate</a:t>
            </a:r>
          </a:p>
          <a:p>
            <a:pPr marL="457200" indent="-457200" algn="l">
              <a:lnSpc>
                <a:spcPts val="2772"/>
              </a:lnSpc>
              <a:spcBef>
                <a:spcPts val="2656"/>
              </a:spcBef>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Why have an Advocate on Your Care Team?</a:t>
            </a:r>
          </a:p>
          <a:p>
            <a:pPr marL="457200" indent="-457200" algn="l">
              <a:lnSpc>
                <a:spcPts val="2772"/>
              </a:lnSpc>
              <a:spcBef>
                <a:spcPts val="2656"/>
              </a:spcBef>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Qualities of an Effective Patient Advocate</a:t>
            </a:r>
            <a:endParaRPr lang="en-US" dirty="0"/>
          </a:p>
        </p:txBody>
      </p:sp>
      <p:sp>
        <p:nvSpPr>
          <p:cNvPr id="5" name="Object 4"/>
          <p:cNvSpPr/>
          <p:nvPr/>
        </p:nvSpPr>
        <p:spPr>
          <a:xfrm>
            <a:off x="8379905" y="1523470"/>
            <a:ext cx="3561459" cy="3847584"/>
          </a:xfrm>
          <a:prstGeom prst="rect">
            <a:avLst/>
          </a:prstGeom>
          <a:noFill/>
        </p:spPr>
        <p:txBody>
          <a:bodyPr wrap="square" lIns="0" tIns="0" rIns="0" bIns="0" rtlCol="0" anchor="t"/>
          <a:lstStyle/>
          <a:p>
            <a:pPr marL="457200" indent="-457200" algn="l">
              <a:lnSpc>
                <a:spcPts val="2772"/>
              </a:lnSpc>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How to Find a Patient Advocate</a:t>
            </a:r>
          </a:p>
          <a:p>
            <a:pPr marL="457200" indent="-457200" algn="l">
              <a:lnSpc>
                <a:spcPts val="2772"/>
              </a:lnSpc>
              <a:spcBef>
                <a:spcPts val="2656"/>
              </a:spcBef>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Patient Advocacy in Action</a:t>
            </a:r>
          </a:p>
          <a:p>
            <a:pPr marL="457200" indent="-457200" algn="l">
              <a:lnSpc>
                <a:spcPts val="2772"/>
              </a:lnSpc>
              <a:spcBef>
                <a:spcPts val="2656"/>
              </a:spcBef>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Typical costs  </a:t>
            </a:r>
          </a:p>
          <a:p>
            <a:pPr marL="457200" indent="-457200" algn="l">
              <a:lnSpc>
                <a:spcPts val="2772"/>
              </a:lnSpc>
              <a:spcBef>
                <a:spcPts val="2656"/>
              </a:spcBef>
              <a:buSzPct val="100000"/>
              <a:buFont typeface="Courier New" panose="02070309020205020404" pitchFamily="49" charset="0"/>
              <a:buChar char="o"/>
            </a:pPr>
            <a:r>
              <a:rPr lang="en-US" sz="2700" dirty="0">
                <a:solidFill>
                  <a:srgbClr val="000000"/>
                </a:solidFill>
                <a:latin typeface="Carlito" pitchFamily="34" charset="0"/>
                <a:ea typeface="Carlito" pitchFamily="34" charset="-122"/>
                <a:cs typeface="Carlito" pitchFamily="34" charset="-120"/>
              </a:rPr>
              <a:t>Quick Sum Up!</a:t>
            </a:r>
            <a:endParaRPr lang="en-US" dirty="0"/>
          </a:p>
        </p:txBody>
      </p:sp>
      <p:sp>
        <p:nvSpPr>
          <p:cNvPr id="6" name="Object 5"/>
          <p:cNvSpPr/>
          <p:nvPr/>
        </p:nvSpPr>
        <p:spPr>
          <a:xfrm>
            <a:off x="961784" y="6568449"/>
            <a:ext cx="10265383" cy="107501"/>
          </a:xfrm>
          <a:prstGeom prst="rect">
            <a:avLst/>
          </a:prstGeom>
          <a:noFill/>
        </p:spPr>
        <p:txBody>
          <a:bodyPr wrap="square" lIns="0" tIns="0" rIns="0" bIns="0" rtlCol="0" anchor="ctr"/>
          <a:lstStyle/>
          <a:p>
            <a:pPr algn="ctr">
              <a:lnSpc>
                <a:spcPts val="847"/>
              </a:lnSpc>
              <a:buNone/>
            </a:pPr>
            <a:r>
              <a:rPr lang="en-US" sz="825" dirty="0">
                <a:solidFill>
                  <a:srgbClr val="1F497D"/>
                </a:solidFill>
                <a:latin typeface="Carlito" pitchFamily="34" charset="0"/>
                <a:ea typeface="Carlito" pitchFamily="34" charset="-122"/>
                <a:cs typeface="Carlito" pitchFamily="34" charset="-120"/>
              </a:rPr>
              <a:t>©2024 Proprietary and Confidential. All Rights Reserved.</a:t>
            </a:r>
            <a:endParaRPr lang="en-US" dirty="0"/>
          </a:p>
        </p:txBody>
      </p:sp>
      <p:sp>
        <p:nvSpPr>
          <p:cNvPr id="7" name="Object 6"/>
          <p:cNvSpPr/>
          <p:nvPr/>
        </p:nvSpPr>
        <p:spPr>
          <a:xfrm>
            <a:off x="11874706" y="6541965"/>
            <a:ext cx="123794" cy="175945"/>
          </a:xfrm>
          <a:prstGeom prst="rect">
            <a:avLst/>
          </a:prstGeom>
          <a:noFill/>
        </p:spPr>
        <p:txBody>
          <a:bodyPr/>
          <a:lstStyle/>
          <a:p>
            <a:endParaRPr lang="en-US"/>
          </a:p>
        </p:txBody>
      </p:sp>
      <p:sp>
        <p:nvSpPr>
          <p:cNvPr id="25" name="Slide Number Placeholder 24"/>
          <p:cNvSpPr>
            <a:spLocks noGrp="1"/>
          </p:cNvSpPr>
          <p:nvPr>
            <p:ph type="sldNum" sz="quarter" idx="4294967295"/>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a:lstStyle>
            <a:lvl1pPr>
              <a:defRPr sz="1100"/>
            </a:lvl1pPr>
          </a:lstStyle>
          <a:p>
            <a:fld id="{F7021451-1387-4CA6-816F-3879F97B5CBC}" type="slidenum">
              <a:rPr lang="en-US" smtClean="0"/>
              <a:t>3</a:t>
            </a:fld>
            <a:endParaRPr lang="en-US"/>
          </a:p>
        </p:txBody>
      </p:sp>
      <p:pic>
        <p:nvPicPr>
          <p:cNvPr id="9" name="Picture 8" descr="A group of people holding hands&#10;&#10;Description automatically generated">
            <a:extLst>
              <a:ext uri="{FF2B5EF4-FFF2-40B4-BE49-F238E27FC236}">
                <a16:creationId xmlns:a16="http://schemas.microsoft.com/office/drawing/2014/main" id="{9E006A7F-B0F2-BBC4-5B57-0433F861CEF7}"/>
              </a:ext>
            </a:extLst>
          </p:cNvPr>
          <p:cNvPicPr>
            <a:picLocks noChangeAspect="1"/>
          </p:cNvPicPr>
          <p:nvPr/>
        </p:nvPicPr>
        <p:blipFill>
          <a:blip r:embed="rId4">
            <a:extLst>
              <a:ext uri="{BEBA8EAE-BF5A-486C-A8C5-ECC9F3942E4B}">
                <a14:imgProps xmlns:a14="http://schemas.microsoft.com/office/drawing/2010/main">
                  <a14:imgLayer r:embed="rId5">
                    <a14:imgEffect>
                      <a14:artisticLineDrawing/>
                    </a14:imgEffect>
                  </a14:imgLayer>
                </a14:imgProps>
              </a:ext>
            </a:extLst>
          </a:blip>
          <a:stretch>
            <a:fillRect/>
          </a:stretch>
        </p:blipFill>
        <p:spPr>
          <a:xfrm>
            <a:off x="250636" y="357188"/>
            <a:ext cx="4039358" cy="6021403"/>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ADEE8E7-0F3A-F494-330C-F948BB25440B}"/>
            </a:ext>
          </a:extLst>
        </p:cNvPr>
        <p:cNvGrpSpPr/>
        <p:nvPr/>
      </p:nvGrpSpPr>
      <p:grpSpPr>
        <a:xfrm>
          <a:off x="0" y="0"/>
          <a:ext cx="0" cy="0"/>
          <a:chOff x="0" y="0"/>
          <a:chExt cx="0" cy="0"/>
        </a:xfrm>
      </p:grpSpPr>
      <p:pic>
        <p:nvPicPr>
          <p:cNvPr id="2" name="Object 1" descr="preencoded.png">
            <a:extLst>
              <a:ext uri="{FF2B5EF4-FFF2-40B4-BE49-F238E27FC236}">
                <a16:creationId xmlns:a16="http://schemas.microsoft.com/office/drawing/2014/main" id="{FEBE7B2E-D118-7C1C-2A87-261318A91A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5226" cy="1266508"/>
          </a:xfrm>
          <a:prstGeom prst="rect">
            <a:avLst/>
          </a:prstGeom>
        </p:spPr>
      </p:pic>
      <p:sp>
        <p:nvSpPr>
          <p:cNvPr id="3" name="Object 2">
            <a:extLst>
              <a:ext uri="{FF2B5EF4-FFF2-40B4-BE49-F238E27FC236}">
                <a16:creationId xmlns:a16="http://schemas.microsoft.com/office/drawing/2014/main" id="{63CCCFC2-CDDA-2B90-4DE2-F563F19ECE94}"/>
              </a:ext>
            </a:extLst>
          </p:cNvPr>
          <p:cNvSpPr/>
          <p:nvPr/>
        </p:nvSpPr>
        <p:spPr>
          <a:xfrm>
            <a:off x="476131" y="736851"/>
            <a:ext cx="12188952" cy="488778"/>
          </a:xfrm>
          <a:prstGeom prst="rect">
            <a:avLst/>
          </a:prstGeom>
          <a:noFill/>
        </p:spPr>
        <p:txBody>
          <a:bodyPr wrap="square" lIns="0" tIns="0" rIns="0" bIns="0" rtlCol="0" anchor="t"/>
          <a:lstStyle/>
          <a:p>
            <a:pPr algn="l">
              <a:lnSpc>
                <a:spcPts val="3850"/>
              </a:lnSpc>
              <a:buNone/>
            </a:pPr>
            <a:r>
              <a:rPr lang="en-US" sz="3750" dirty="0">
                <a:solidFill>
                  <a:srgbClr val="0070C0"/>
                </a:solidFill>
                <a:latin typeface="Carlito" pitchFamily="34" charset="0"/>
                <a:ea typeface="Carlito" pitchFamily="34" charset="-122"/>
                <a:cs typeface="Carlito" pitchFamily="34" charset="-120"/>
              </a:rPr>
              <a:t>What Does a Patient Advocate Do?</a:t>
            </a:r>
            <a:endParaRPr lang="en-US" dirty="0">
              <a:solidFill>
                <a:srgbClr val="0070C0"/>
              </a:solidFill>
            </a:endParaRPr>
          </a:p>
        </p:txBody>
      </p:sp>
      <p:pic>
        <p:nvPicPr>
          <p:cNvPr id="5" name="Object 4" descr="preencoded.png">
            <a:extLst>
              <a:ext uri="{FF2B5EF4-FFF2-40B4-BE49-F238E27FC236}">
                <a16:creationId xmlns:a16="http://schemas.microsoft.com/office/drawing/2014/main" id="{955161F7-3C42-DE36-7C66-000A3AE21A8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0977" y="1741561"/>
            <a:ext cx="590402" cy="647538"/>
          </a:xfrm>
          <a:prstGeom prst="rect">
            <a:avLst/>
          </a:prstGeom>
        </p:spPr>
      </p:pic>
      <p:sp>
        <p:nvSpPr>
          <p:cNvPr id="6" name="Object 5">
            <a:extLst>
              <a:ext uri="{FF2B5EF4-FFF2-40B4-BE49-F238E27FC236}">
                <a16:creationId xmlns:a16="http://schemas.microsoft.com/office/drawing/2014/main" id="{ACC52EFD-D9F4-FF32-BC44-9DBAD414539F}"/>
              </a:ext>
            </a:extLst>
          </p:cNvPr>
          <p:cNvSpPr/>
          <p:nvPr/>
        </p:nvSpPr>
        <p:spPr>
          <a:xfrm>
            <a:off x="476131" y="2631628"/>
            <a:ext cx="2692044" cy="469138"/>
          </a:xfrm>
          <a:prstGeom prst="rect">
            <a:avLst/>
          </a:prstGeom>
          <a:noFill/>
        </p:spPr>
        <p:txBody>
          <a:bodyPr wrap="square" lIns="0" tIns="0" rIns="0" bIns="0" rtlCol="0" anchor="t"/>
          <a:lstStyle/>
          <a:p>
            <a:pPr algn="ctr">
              <a:lnSpc>
                <a:spcPts val="1848"/>
              </a:lnSpc>
              <a:buNone/>
            </a:pPr>
            <a:r>
              <a:rPr lang="en-US" sz="1800" dirty="0">
                <a:solidFill>
                  <a:srgbClr val="000000"/>
                </a:solidFill>
                <a:latin typeface="Carlito" pitchFamily="34" charset="0"/>
                <a:ea typeface="Carlito" pitchFamily="34" charset="-122"/>
                <a:cs typeface="Carlito" pitchFamily="34" charset="-120"/>
              </a:rPr>
              <a:t>Navigates and </a:t>
            </a:r>
            <a:r>
              <a:rPr lang="en-US" dirty="0">
                <a:solidFill>
                  <a:srgbClr val="000000"/>
                </a:solidFill>
                <a:latin typeface="Carlito" pitchFamily="34" charset="0"/>
                <a:ea typeface="Carlito" pitchFamily="34" charset="-122"/>
                <a:cs typeface="Carlito" pitchFamily="34" charset="-120"/>
              </a:rPr>
              <a:t>demystifies the healthcare system</a:t>
            </a:r>
            <a:br>
              <a:rPr lang="en-US" sz="1800" dirty="0">
                <a:solidFill>
                  <a:srgbClr val="000000"/>
                </a:solidFill>
                <a:latin typeface="Carlito" pitchFamily="34" charset="0"/>
                <a:ea typeface="Carlito" pitchFamily="34" charset="-122"/>
                <a:cs typeface="Carlito" pitchFamily="34" charset="-120"/>
              </a:rPr>
            </a:br>
            <a:r>
              <a:rPr lang="en-US" sz="1800" dirty="0">
                <a:solidFill>
                  <a:srgbClr val="000000"/>
                </a:solidFill>
                <a:latin typeface="Carlito" pitchFamily="34" charset="0"/>
                <a:ea typeface="Carlito" pitchFamily="34" charset="-122"/>
                <a:cs typeface="Carlito" pitchFamily="34" charset="-120"/>
              </a:rPr>
              <a:t> </a:t>
            </a:r>
            <a:endParaRPr lang="en-US" dirty="0"/>
          </a:p>
        </p:txBody>
      </p:sp>
      <p:pic>
        <p:nvPicPr>
          <p:cNvPr id="9" name="Object 8" descr="preencoded.png">
            <a:extLst>
              <a:ext uri="{FF2B5EF4-FFF2-40B4-BE49-F238E27FC236}">
                <a16:creationId xmlns:a16="http://schemas.microsoft.com/office/drawing/2014/main" id="{4644A4A7-541C-039C-0215-40D6232291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93310" y="1783031"/>
            <a:ext cx="638015" cy="685629"/>
          </a:xfrm>
          <a:prstGeom prst="rect">
            <a:avLst/>
          </a:prstGeom>
        </p:spPr>
      </p:pic>
      <p:sp>
        <p:nvSpPr>
          <p:cNvPr id="10" name="Object 9">
            <a:extLst>
              <a:ext uri="{FF2B5EF4-FFF2-40B4-BE49-F238E27FC236}">
                <a16:creationId xmlns:a16="http://schemas.microsoft.com/office/drawing/2014/main" id="{41937CC0-C7CB-CA6C-1893-3B5C895657E5}"/>
              </a:ext>
            </a:extLst>
          </p:cNvPr>
          <p:cNvSpPr/>
          <p:nvPr/>
        </p:nvSpPr>
        <p:spPr>
          <a:xfrm>
            <a:off x="3106333" y="2666250"/>
            <a:ext cx="2650145" cy="469138"/>
          </a:xfrm>
          <a:prstGeom prst="rect">
            <a:avLst/>
          </a:prstGeom>
          <a:noFill/>
        </p:spPr>
        <p:txBody>
          <a:bodyPr wrap="square" lIns="0" tIns="0" rIns="0" bIns="0" rtlCol="0" anchor="t"/>
          <a:lstStyle/>
          <a:p>
            <a:pPr algn="ctr">
              <a:lnSpc>
                <a:spcPts val="1848"/>
              </a:lnSpc>
              <a:buNone/>
            </a:pPr>
            <a:r>
              <a:rPr lang="en-US" sz="1800" dirty="0">
                <a:solidFill>
                  <a:srgbClr val="000000"/>
                </a:solidFill>
                <a:latin typeface="Carlito" pitchFamily="34" charset="0"/>
                <a:ea typeface="Carlito" pitchFamily="34" charset="-122"/>
                <a:cs typeface="Carlito" pitchFamily="34" charset="-120"/>
              </a:rPr>
              <a:t>Speaks up for</a:t>
            </a:r>
            <a:br>
              <a:rPr lang="en-US" sz="1800" dirty="0">
                <a:solidFill>
                  <a:srgbClr val="000000"/>
                </a:solidFill>
                <a:latin typeface="Carlito" pitchFamily="34" charset="0"/>
                <a:ea typeface="Carlito" pitchFamily="34" charset="-122"/>
                <a:cs typeface="Carlito" pitchFamily="34" charset="-120"/>
              </a:rPr>
            </a:br>
            <a:r>
              <a:rPr lang="en-US" sz="1800" dirty="0">
                <a:solidFill>
                  <a:srgbClr val="000000"/>
                </a:solidFill>
                <a:latin typeface="Carlito" pitchFamily="34" charset="0"/>
                <a:ea typeface="Carlito" pitchFamily="34" charset="-122"/>
                <a:cs typeface="Carlito" pitchFamily="34" charset="-120"/>
              </a:rPr>
              <a:t> patient</a:t>
            </a:r>
            <a:r>
              <a:rPr lang="en-US" dirty="0">
                <a:solidFill>
                  <a:srgbClr val="000000"/>
                </a:solidFill>
                <a:latin typeface="Carlito" pitchFamily="34" charset="0"/>
                <a:ea typeface="Carlito" pitchFamily="34" charset="-122"/>
                <a:cs typeface="Carlito" pitchFamily="34" charset="-120"/>
              </a:rPr>
              <a:t>s’ </a:t>
            </a:r>
            <a:r>
              <a:rPr lang="en-US" sz="1800" dirty="0">
                <a:solidFill>
                  <a:srgbClr val="000000"/>
                </a:solidFill>
                <a:latin typeface="Carlito" pitchFamily="34" charset="0"/>
                <a:ea typeface="Carlito" pitchFamily="34" charset="-122"/>
                <a:cs typeface="Carlito" pitchFamily="34" charset="-120"/>
              </a:rPr>
              <a:t>needs</a:t>
            </a:r>
            <a:endParaRPr lang="en-US" dirty="0"/>
          </a:p>
        </p:txBody>
      </p:sp>
      <p:pic>
        <p:nvPicPr>
          <p:cNvPr id="13" name="Object 12" descr="preencoded.png">
            <a:extLst>
              <a:ext uri="{FF2B5EF4-FFF2-40B4-BE49-F238E27FC236}">
                <a16:creationId xmlns:a16="http://schemas.microsoft.com/office/drawing/2014/main" id="{C6A3DD45-5D6F-E81F-75F2-F424CE5B4EC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05489" y="3669644"/>
            <a:ext cx="590402" cy="590402"/>
          </a:xfrm>
          <a:prstGeom prst="rect">
            <a:avLst/>
          </a:prstGeom>
        </p:spPr>
      </p:pic>
      <p:sp>
        <p:nvSpPr>
          <p:cNvPr id="14" name="Object 13">
            <a:extLst>
              <a:ext uri="{FF2B5EF4-FFF2-40B4-BE49-F238E27FC236}">
                <a16:creationId xmlns:a16="http://schemas.microsoft.com/office/drawing/2014/main" id="{8CC00647-CC11-6B0F-0389-1C345A95AB67}"/>
              </a:ext>
            </a:extLst>
          </p:cNvPr>
          <p:cNvSpPr/>
          <p:nvPr/>
        </p:nvSpPr>
        <p:spPr>
          <a:xfrm>
            <a:off x="302901" y="4582282"/>
            <a:ext cx="2576821" cy="469138"/>
          </a:xfrm>
          <a:prstGeom prst="rect">
            <a:avLst/>
          </a:prstGeom>
          <a:noFill/>
        </p:spPr>
        <p:txBody>
          <a:bodyPr wrap="square" lIns="0" tIns="0" rIns="0" bIns="0" rtlCol="0" anchor="t"/>
          <a:lstStyle/>
          <a:p>
            <a:pPr algn="ctr">
              <a:lnSpc>
                <a:spcPts val="1848"/>
              </a:lnSpc>
              <a:buNone/>
            </a:pPr>
            <a:r>
              <a:rPr lang="en-US" sz="1800" dirty="0">
                <a:solidFill>
                  <a:srgbClr val="000000"/>
                </a:solidFill>
                <a:latin typeface="Carlito" pitchFamily="34" charset="0"/>
                <a:ea typeface="Carlito" pitchFamily="34" charset="-122"/>
                <a:cs typeface="Carlito" pitchFamily="34" charset="-120"/>
              </a:rPr>
              <a:t>Offers emotional</a:t>
            </a:r>
            <a:br>
              <a:rPr lang="en-US" sz="1800" dirty="0">
                <a:solidFill>
                  <a:srgbClr val="000000"/>
                </a:solidFill>
                <a:latin typeface="Carlito" pitchFamily="34" charset="0"/>
                <a:ea typeface="Carlito" pitchFamily="34" charset="-122"/>
                <a:cs typeface="Carlito" pitchFamily="34" charset="-120"/>
              </a:rPr>
            </a:br>
            <a:r>
              <a:rPr lang="en-US" sz="1800" dirty="0">
                <a:solidFill>
                  <a:srgbClr val="000000"/>
                </a:solidFill>
                <a:latin typeface="Carlito" pitchFamily="34" charset="0"/>
                <a:ea typeface="Carlito" pitchFamily="34" charset="-122"/>
                <a:cs typeface="Carlito" pitchFamily="34" charset="-120"/>
              </a:rPr>
              <a:t> support and coaching</a:t>
            </a:r>
            <a:endParaRPr lang="en-US" dirty="0"/>
          </a:p>
        </p:txBody>
      </p:sp>
      <p:pic>
        <p:nvPicPr>
          <p:cNvPr id="17" name="Object 16" descr="preencoded.png">
            <a:extLst>
              <a:ext uri="{FF2B5EF4-FFF2-40B4-BE49-F238E27FC236}">
                <a16:creationId xmlns:a16="http://schemas.microsoft.com/office/drawing/2014/main" id="{8651F17B-0A96-4FA3-7620-981591B9137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915742" y="3692790"/>
            <a:ext cx="571357" cy="590402"/>
          </a:xfrm>
          <a:prstGeom prst="rect">
            <a:avLst/>
          </a:prstGeom>
        </p:spPr>
      </p:pic>
      <p:sp>
        <p:nvSpPr>
          <p:cNvPr id="18" name="Object 17">
            <a:extLst>
              <a:ext uri="{FF2B5EF4-FFF2-40B4-BE49-F238E27FC236}">
                <a16:creationId xmlns:a16="http://schemas.microsoft.com/office/drawing/2014/main" id="{D47E4B7D-B582-5A39-3173-46CF60D42524}"/>
              </a:ext>
            </a:extLst>
          </p:cNvPr>
          <p:cNvSpPr/>
          <p:nvPr/>
        </p:nvSpPr>
        <p:spPr>
          <a:xfrm>
            <a:off x="3106333" y="4616990"/>
            <a:ext cx="2534921" cy="469138"/>
          </a:xfrm>
          <a:prstGeom prst="rect">
            <a:avLst/>
          </a:prstGeom>
          <a:noFill/>
        </p:spPr>
        <p:txBody>
          <a:bodyPr wrap="square" lIns="0" tIns="0" rIns="0" bIns="0" rtlCol="0" anchor="t"/>
          <a:lstStyle/>
          <a:p>
            <a:pPr algn="ctr">
              <a:lnSpc>
                <a:spcPts val="1848"/>
              </a:lnSpc>
              <a:buNone/>
            </a:pPr>
            <a:r>
              <a:rPr lang="en-US" sz="1800" dirty="0">
                <a:solidFill>
                  <a:srgbClr val="000000"/>
                </a:solidFill>
                <a:latin typeface="Carlito" pitchFamily="34" charset="0"/>
                <a:ea typeface="Carlito" pitchFamily="34" charset="-122"/>
                <a:cs typeface="Carlito" pitchFamily="34" charset="-120"/>
              </a:rPr>
              <a:t>Helps demystify complex medical information</a:t>
            </a:r>
            <a:endParaRPr lang="en-US" dirty="0"/>
          </a:p>
        </p:txBody>
      </p:sp>
      <p:sp>
        <p:nvSpPr>
          <p:cNvPr id="20" name="Object 19">
            <a:extLst>
              <a:ext uri="{FF2B5EF4-FFF2-40B4-BE49-F238E27FC236}">
                <a16:creationId xmlns:a16="http://schemas.microsoft.com/office/drawing/2014/main" id="{B2ABA42B-914F-3ADD-BF9F-411E0B95026C}"/>
              </a:ext>
            </a:extLst>
          </p:cNvPr>
          <p:cNvSpPr/>
          <p:nvPr/>
        </p:nvSpPr>
        <p:spPr>
          <a:xfrm>
            <a:off x="0" y="5608822"/>
            <a:ext cx="12188952" cy="1247463"/>
          </a:xfrm>
          <a:prstGeom prst="rect">
            <a:avLst/>
          </a:prstGeom>
          <a:solidFill>
            <a:srgbClr val="EEECE1"/>
          </a:solidFill>
        </p:spPr>
        <p:txBody>
          <a:bodyPr/>
          <a:lstStyle/>
          <a:p>
            <a:endParaRPr lang="en-US"/>
          </a:p>
        </p:txBody>
      </p:sp>
      <p:sp>
        <p:nvSpPr>
          <p:cNvPr id="21" name="Object 20">
            <a:extLst>
              <a:ext uri="{FF2B5EF4-FFF2-40B4-BE49-F238E27FC236}">
                <a16:creationId xmlns:a16="http://schemas.microsoft.com/office/drawing/2014/main" id="{5049186C-11DF-6DBF-3441-03BE9BE443EE}"/>
              </a:ext>
            </a:extLst>
          </p:cNvPr>
          <p:cNvSpPr/>
          <p:nvPr/>
        </p:nvSpPr>
        <p:spPr>
          <a:xfrm>
            <a:off x="1410977" y="5957886"/>
            <a:ext cx="9366998" cy="586534"/>
          </a:xfrm>
          <a:prstGeom prst="rect">
            <a:avLst/>
          </a:prstGeom>
          <a:noFill/>
        </p:spPr>
        <p:txBody>
          <a:bodyPr wrap="square" lIns="0" tIns="0" rIns="0" bIns="0" rtlCol="0" anchor="t"/>
          <a:lstStyle/>
          <a:p>
            <a:pPr algn="ctr">
              <a:lnSpc>
                <a:spcPts val="2310"/>
              </a:lnSpc>
              <a:buNone/>
            </a:pPr>
            <a:r>
              <a:rPr lang="en-US" sz="2250" dirty="0">
                <a:solidFill>
                  <a:srgbClr val="000000"/>
                </a:solidFill>
                <a:latin typeface="Carlito" pitchFamily="34" charset="0"/>
                <a:ea typeface="Carlito" pitchFamily="34" charset="-122"/>
                <a:cs typeface="Carlito" pitchFamily="34" charset="-120"/>
              </a:rPr>
              <a:t>Patient advocates play a crucial role in empowering patients and ensuring they receive the best possible care throughout their healthcare journey.</a:t>
            </a:r>
            <a:endParaRPr lang="en-US" dirty="0"/>
          </a:p>
        </p:txBody>
      </p:sp>
      <p:pic>
        <p:nvPicPr>
          <p:cNvPr id="22" name="Picture 21">
            <a:extLst>
              <a:ext uri="{FF2B5EF4-FFF2-40B4-BE49-F238E27FC236}">
                <a16:creationId xmlns:a16="http://schemas.microsoft.com/office/drawing/2014/main" id="{069B97A8-603D-0F94-F7B1-D8FF9FDCE730}"/>
              </a:ext>
            </a:extLst>
          </p:cNvPr>
          <p:cNvPicPr>
            <a:picLocks noChangeAspect="1"/>
          </p:cNvPicPr>
          <p:nvPr/>
        </p:nvPicPr>
        <p:blipFill>
          <a:blip r:embed="rId13"/>
          <a:stretch>
            <a:fillRect/>
          </a:stretch>
        </p:blipFill>
        <p:spPr>
          <a:xfrm>
            <a:off x="6094476" y="1542103"/>
            <a:ext cx="6094476" cy="4066719"/>
          </a:xfrm>
          <a:prstGeom prst="rect">
            <a:avLst/>
          </a:prstGeom>
        </p:spPr>
      </p:pic>
    </p:spTree>
    <p:extLst>
      <p:ext uri="{BB962C8B-B14F-4D97-AF65-F5344CB8AC3E}">
        <p14:creationId xmlns:p14="http://schemas.microsoft.com/office/powerpoint/2010/main" val="4003227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Object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5226" cy="1266508"/>
          </a:xfrm>
          <a:prstGeom prst="rect">
            <a:avLst/>
          </a:prstGeom>
        </p:spPr>
      </p:pic>
      <p:sp>
        <p:nvSpPr>
          <p:cNvPr id="3" name="Object 2"/>
          <p:cNvSpPr/>
          <p:nvPr/>
        </p:nvSpPr>
        <p:spPr>
          <a:xfrm>
            <a:off x="571357" y="777730"/>
            <a:ext cx="7751412" cy="488778"/>
          </a:xfrm>
          <a:prstGeom prst="rect">
            <a:avLst/>
          </a:prstGeom>
          <a:noFill/>
        </p:spPr>
        <p:txBody>
          <a:bodyPr wrap="square" lIns="0" tIns="0" rIns="0" bIns="0" rtlCol="0" anchor="t"/>
          <a:lstStyle/>
          <a:p>
            <a:pPr algn="l">
              <a:lnSpc>
                <a:spcPts val="3850"/>
              </a:lnSpc>
              <a:buNone/>
            </a:pPr>
            <a:r>
              <a:rPr lang="en-US" sz="3750" dirty="0">
                <a:solidFill>
                  <a:srgbClr val="0070C0"/>
                </a:solidFill>
                <a:latin typeface="Carlito" pitchFamily="34" charset="0"/>
                <a:ea typeface="Carlito" pitchFamily="34" charset="-122"/>
                <a:cs typeface="Carlito" pitchFamily="34" charset="-120"/>
              </a:rPr>
              <a:t>The Role of a Patient Advocate</a:t>
            </a:r>
            <a:endParaRPr lang="en-US" dirty="0">
              <a:solidFill>
                <a:srgbClr val="0070C0"/>
              </a:solidFill>
            </a:endParaRPr>
          </a:p>
        </p:txBody>
      </p:sp>
      <p:sp>
        <p:nvSpPr>
          <p:cNvPr id="4" name="Object 3"/>
          <p:cNvSpPr/>
          <p:nvPr/>
        </p:nvSpPr>
        <p:spPr>
          <a:xfrm>
            <a:off x="7999000" y="0"/>
            <a:ext cx="4199475" cy="6865808"/>
          </a:xfrm>
          <a:prstGeom prst="rect">
            <a:avLst/>
          </a:prstGeom>
          <a:solidFill>
            <a:srgbClr val="EEECE1"/>
          </a:solidFill>
        </p:spPr>
        <p:txBody>
          <a:bodyPr/>
          <a:lstStyle/>
          <a:p>
            <a:endParaRPr lang="en-US"/>
          </a:p>
        </p:txBody>
      </p:sp>
      <p:pic>
        <p:nvPicPr>
          <p:cNvPr id="5" name="Object 4" descr="preencoded.png"/>
          <p:cNvPicPr>
            <a:picLocks noChangeAspect="1"/>
          </p:cNvPicPr>
          <p:nvPr/>
        </p:nvPicPr>
        <p:blipFill>
          <a:blip r:embed="rId5"/>
          <a:srcRect l="28090" r="28090"/>
          <a:stretch/>
        </p:blipFill>
        <p:spPr>
          <a:xfrm>
            <a:off x="7999000" y="0"/>
            <a:ext cx="4199475" cy="6865808"/>
          </a:xfrm>
          <a:prstGeom prst="rect">
            <a:avLst/>
          </a:prstGeom>
        </p:spPr>
      </p:pic>
      <p:sp>
        <p:nvSpPr>
          <p:cNvPr id="6" name="Object 5"/>
          <p:cNvSpPr/>
          <p:nvPr/>
        </p:nvSpPr>
        <p:spPr>
          <a:xfrm>
            <a:off x="571357" y="2147202"/>
            <a:ext cx="3561459" cy="2731504"/>
          </a:xfrm>
          <a:prstGeom prst="rect">
            <a:avLst/>
          </a:prstGeom>
          <a:noFill/>
        </p:spPr>
        <p:txBody>
          <a:bodyPr wrap="square" lIns="0" tIns="0" rIns="0" bIns="0" rtlCol="0" anchor="t"/>
          <a:lstStyle/>
          <a:p>
            <a:pPr marL="242900" indent="-242900" algn="l">
              <a:lnSpc>
                <a:spcPts val="2772"/>
              </a:lnSpc>
              <a:buSzPct val="100000"/>
              <a:buChar char="•"/>
            </a:pPr>
            <a:r>
              <a:rPr lang="en-US" sz="2700" dirty="0">
                <a:solidFill>
                  <a:srgbClr val="000000"/>
                </a:solidFill>
                <a:latin typeface="Carlito" pitchFamily="34" charset="0"/>
                <a:ea typeface="Carlito" pitchFamily="34" charset="-122"/>
                <a:cs typeface="Carlito" pitchFamily="34" charset="-120"/>
              </a:rPr>
              <a:t>Communicate  with healthcare providers</a:t>
            </a:r>
          </a:p>
          <a:p>
            <a:pPr marL="242900" indent="-242900" algn="l">
              <a:lnSpc>
                <a:spcPts val="2772"/>
              </a:lnSpc>
              <a:spcBef>
                <a:spcPts val="2918"/>
              </a:spcBef>
              <a:buSzPct val="100000"/>
              <a:buChar char="•"/>
            </a:pPr>
            <a:r>
              <a:rPr lang="en-US" sz="2700" dirty="0">
                <a:solidFill>
                  <a:srgbClr val="000000"/>
                </a:solidFill>
                <a:latin typeface="Carlito" pitchFamily="34" charset="0"/>
                <a:ea typeface="Carlito" pitchFamily="34" charset="-122"/>
                <a:cs typeface="Carlito" pitchFamily="34" charset="-120"/>
              </a:rPr>
              <a:t>Explain medical information</a:t>
            </a:r>
            <a:endParaRPr lang="en-US" dirty="0"/>
          </a:p>
        </p:txBody>
      </p:sp>
      <p:sp>
        <p:nvSpPr>
          <p:cNvPr id="7" name="Object 6"/>
          <p:cNvSpPr/>
          <p:nvPr/>
        </p:nvSpPr>
        <p:spPr>
          <a:xfrm>
            <a:off x="4189952" y="2147202"/>
            <a:ext cx="3561459" cy="2731504"/>
          </a:xfrm>
          <a:prstGeom prst="rect">
            <a:avLst/>
          </a:prstGeom>
          <a:noFill/>
        </p:spPr>
        <p:txBody>
          <a:bodyPr wrap="square" lIns="0" tIns="0" rIns="0" bIns="0" rtlCol="0" anchor="t"/>
          <a:lstStyle/>
          <a:p>
            <a:pPr marL="242900" indent="-242900" algn="l">
              <a:lnSpc>
                <a:spcPts val="2772"/>
              </a:lnSpc>
              <a:buSzPct val="100000"/>
              <a:buChar char="•"/>
            </a:pPr>
            <a:r>
              <a:rPr lang="en-US" sz="2700" dirty="0">
                <a:solidFill>
                  <a:srgbClr val="000000"/>
                </a:solidFill>
                <a:latin typeface="Carlito" pitchFamily="34" charset="0"/>
                <a:ea typeface="Carlito" pitchFamily="34" charset="-122"/>
                <a:cs typeface="Carlito" pitchFamily="34" charset="-120"/>
              </a:rPr>
              <a:t>Coordinate care among providers</a:t>
            </a:r>
          </a:p>
          <a:p>
            <a:pPr marL="242900" indent="-242900" algn="l">
              <a:lnSpc>
                <a:spcPts val="2772"/>
              </a:lnSpc>
              <a:spcBef>
                <a:spcPts val="2918"/>
              </a:spcBef>
              <a:buSzPct val="100000"/>
              <a:buChar char="•"/>
            </a:pPr>
            <a:r>
              <a:rPr lang="en-US" sz="2700" dirty="0">
                <a:solidFill>
                  <a:srgbClr val="000000"/>
                </a:solidFill>
                <a:latin typeface="Carlito" pitchFamily="34" charset="0"/>
                <a:ea typeface="Carlito" pitchFamily="34" charset="-122"/>
                <a:cs typeface="Carlito" pitchFamily="34" charset="-120"/>
              </a:rPr>
              <a:t>Advocate for the patient's rights and needs</a:t>
            </a:r>
            <a:endParaRPr lang="en-US" dirty="0"/>
          </a:p>
        </p:txBody>
      </p:sp>
      <p:sp>
        <p:nvSpPr>
          <p:cNvPr id="8" name="Object 7"/>
          <p:cNvSpPr/>
          <p:nvPr/>
        </p:nvSpPr>
        <p:spPr>
          <a:xfrm>
            <a:off x="0" y="5942114"/>
            <a:ext cx="7999000" cy="914171"/>
          </a:xfrm>
          <a:prstGeom prst="rect">
            <a:avLst/>
          </a:prstGeom>
          <a:solidFill>
            <a:srgbClr val="EEECE1"/>
          </a:solidFill>
        </p:spPr>
        <p:txBody>
          <a:bodyPr/>
          <a:lstStyle/>
          <a:p>
            <a:endParaRPr lang="en-US"/>
          </a:p>
        </p:txBody>
      </p:sp>
      <p:sp>
        <p:nvSpPr>
          <p:cNvPr id="9" name="Object 8"/>
          <p:cNvSpPr/>
          <p:nvPr/>
        </p:nvSpPr>
        <p:spPr>
          <a:xfrm>
            <a:off x="19045" y="5942114"/>
            <a:ext cx="7960909" cy="914171"/>
          </a:xfrm>
          <a:prstGeom prst="rect">
            <a:avLst/>
          </a:prstGeom>
          <a:noFill/>
        </p:spPr>
        <p:txBody>
          <a:bodyPr wrap="square" lIns="0" tIns="0" rIns="0" bIns="0" rtlCol="0" anchor="t"/>
          <a:lstStyle/>
          <a:p>
            <a:pPr algn="ctr">
              <a:buNone/>
            </a:pPr>
            <a:r>
              <a:rPr lang="en-US" sz="2800" dirty="0">
                <a:solidFill>
                  <a:srgbClr val="1F497D"/>
                </a:solidFill>
                <a:latin typeface="Carlito" pitchFamily="34" charset="0"/>
                <a:ea typeface="Carlito" pitchFamily="34" charset="-122"/>
                <a:cs typeface="Carlito" pitchFamily="34" charset="-120"/>
              </a:rPr>
              <a:t>Advocates put all the pieces of health care together…</a:t>
            </a:r>
          </a:p>
          <a:p>
            <a:pPr algn="ctr">
              <a:buNone/>
            </a:pPr>
            <a:r>
              <a:rPr lang="en-US" sz="2800" dirty="0">
                <a:solidFill>
                  <a:srgbClr val="1F497D"/>
                </a:solidFill>
                <a:latin typeface="Carlito" pitchFamily="34" charset="0"/>
                <a:ea typeface="Carlito" pitchFamily="34" charset="-122"/>
                <a:cs typeface="Carlito" pitchFamily="34" charset="-120"/>
              </a:rPr>
              <a:t>to work best for patients. </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8821577-CEA4-CA28-DA40-2ACAFF3927F7}"/>
            </a:ext>
          </a:extLst>
        </p:cNvPr>
        <p:cNvGrpSpPr/>
        <p:nvPr/>
      </p:nvGrpSpPr>
      <p:grpSpPr>
        <a:xfrm>
          <a:off x="0" y="0"/>
          <a:ext cx="0" cy="0"/>
          <a:chOff x="0" y="0"/>
          <a:chExt cx="0" cy="0"/>
        </a:xfrm>
      </p:grpSpPr>
      <p:pic>
        <p:nvPicPr>
          <p:cNvPr id="2" name="Object 1" descr="preencoded.png">
            <a:extLst>
              <a:ext uri="{FF2B5EF4-FFF2-40B4-BE49-F238E27FC236}">
                <a16:creationId xmlns:a16="http://schemas.microsoft.com/office/drawing/2014/main" id="{CB7DAD01-53A2-1AA8-FB3D-564341268C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5226" cy="1266508"/>
          </a:xfrm>
          <a:prstGeom prst="rect">
            <a:avLst/>
          </a:prstGeom>
        </p:spPr>
      </p:pic>
      <p:sp>
        <p:nvSpPr>
          <p:cNvPr id="3" name="Object 2">
            <a:extLst>
              <a:ext uri="{FF2B5EF4-FFF2-40B4-BE49-F238E27FC236}">
                <a16:creationId xmlns:a16="http://schemas.microsoft.com/office/drawing/2014/main" id="{FBA3A1AC-3694-B8B3-2DEB-6F2EE726DA5D}"/>
              </a:ext>
            </a:extLst>
          </p:cNvPr>
          <p:cNvSpPr/>
          <p:nvPr/>
        </p:nvSpPr>
        <p:spPr>
          <a:xfrm>
            <a:off x="437288" y="777730"/>
            <a:ext cx="12188952" cy="488778"/>
          </a:xfrm>
          <a:prstGeom prst="rect">
            <a:avLst/>
          </a:prstGeom>
          <a:noFill/>
        </p:spPr>
        <p:txBody>
          <a:bodyPr wrap="square" lIns="0" tIns="0" rIns="0" bIns="0" rtlCol="0" anchor="t"/>
          <a:lstStyle/>
          <a:p>
            <a:pPr algn="l">
              <a:lnSpc>
                <a:spcPts val="3850"/>
              </a:lnSpc>
              <a:buNone/>
            </a:pPr>
            <a:r>
              <a:rPr lang="en-US" sz="3750" dirty="0">
                <a:solidFill>
                  <a:srgbClr val="0070C0"/>
                </a:solidFill>
                <a:latin typeface="Carlito" pitchFamily="34" charset="0"/>
                <a:ea typeface="Carlito" pitchFamily="34" charset="-122"/>
                <a:cs typeface="Carlito" pitchFamily="34" charset="-120"/>
              </a:rPr>
              <a:t>Why have a Patient Advocate On Your Care Team?</a:t>
            </a:r>
            <a:endParaRPr lang="en-US" dirty="0">
              <a:solidFill>
                <a:srgbClr val="0070C0"/>
              </a:solidFill>
            </a:endParaRPr>
          </a:p>
        </p:txBody>
      </p:sp>
      <p:pic>
        <p:nvPicPr>
          <p:cNvPr id="5" name="Object 4" descr="preencoded.png">
            <a:extLst>
              <a:ext uri="{FF2B5EF4-FFF2-40B4-BE49-F238E27FC236}">
                <a16:creationId xmlns:a16="http://schemas.microsoft.com/office/drawing/2014/main" id="{AFFFEBC3-65F5-F7C8-E9AA-AA2E77E3D44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33625" y="1745036"/>
            <a:ext cx="714196" cy="760277"/>
          </a:xfrm>
          <a:prstGeom prst="rect">
            <a:avLst/>
          </a:prstGeom>
        </p:spPr>
      </p:pic>
      <p:sp>
        <p:nvSpPr>
          <p:cNvPr id="6" name="Object 5">
            <a:extLst>
              <a:ext uri="{FF2B5EF4-FFF2-40B4-BE49-F238E27FC236}">
                <a16:creationId xmlns:a16="http://schemas.microsoft.com/office/drawing/2014/main" id="{54B0520D-B9B3-BE12-ED63-D63E219688AE}"/>
              </a:ext>
            </a:extLst>
          </p:cNvPr>
          <p:cNvSpPr/>
          <p:nvPr/>
        </p:nvSpPr>
        <p:spPr>
          <a:xfrm>
            <a:off x="7986672" y="2648564"/>
            <a:ext cx="4103036" cy="780436"/>
          </a:xfrm>
          <a:prstGeom prst="rect">
            <a:avLst/>
          </a:prstGeom>
          <a:noFill/>
        </p:spPr>
        <p:txBody>
          <a:bodyPr wrap="square" lIns="0" tIns="0" rIns="0" bIns="0" rtlCol="0" anchor="t"/>
          <a:lstStyle/>
          <a:p>
            <a:pPr>
              <a:buNone/>
            </a:pPr>
            <a:r>
              <a:rPr lang="en-US" sz="1600" b="1" dirty="0">
                <a:solidFill>
                  <a:srgbClr val="000000"/>
                </a:solidFill>
                <a:latin typeface="Carlito" pitchFamily="34" charset="0"/>
                <a:ea typeface="Carlito" pitchFamily="34" charset="-122"/>
                <a:cs typeface="Carlito" pitchFamily="34" charset="-120"/>
              </a:rPr>
              <a:t>To improve communication and coordinate your care among all doctors: </a:t>
            </a:r>
            <a:r>
              <a:rPr lang="en-US" sz="1600" dirty="0">
                <a:solidFill>
                  <a:srgbClr val="000000"/>
                </a:solidFill>
                <a:latin typeface="Carlito" pitchFamily="34" charset="0"/>
                <a:ea typeface="Carlito" pitchFamily="34" charset="-122"/>
                <a:cs typeface="Carlito" pitchFamily="34" charset="-120"/>
              </a:rPr>
              <a:t> doctor appointments, hospital stays, treatment centers, assisted living, more, anywhere care is discussed, delivered.</a:t>
            </a:r>
            <a:endParaRPr lang="en-US" sz="1600" dirty="0"/>
          </a:p>
        </p:txBody>
      </p:sp>
      <p:pic>
        <p:nvPicPr>
          <p:cNvPr id="9" name="Object 8" descr="preencoded.png">
            <a:extLst>
              <a:ext uri="{FF2B5EF4-FFF2-40B4-BE49-F238E27FC236}">
                <a16:creationId xmlns:a16="http://schemas.microsoft.com/office/drawing/2014/main" id="{4E4F3A8E-B511-C86D-F5DD-4A57CC729E4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38876" y="4318815"/>
            <a:ext cx="571357" cy="495176"/>
          </a:xfrm>
          <a:prstGeom prst="rect">
            <a:avLst/>
          </a:prstGeom>
        </p:spPr>
      </p:pic>
      <p:sp>
        <p:nvSpPr>
          <p:cNvPr id="10" name="Object 9">
            <a:extLst>
              <a:ext uri="{FF2B5EF4-FFF2-40B4-BE49-F238E27FC236}">
                <a16:creationId xmlns:a16="http://schemas.microsoft.com/office/drawing/2014/main" id="{EE319146-F163-0E98-94B9-01D326488174}"/>
              </a:ext>
            </a:extLst>
          </p:cNvPr>
          <p:cNvSpPr/>
          <p:nvPr/>
        </p:nvSpPr>
        <p:spPr>
          <a:xfrm>
            <a:off x="7986672" y="4996693"/>
            <a:ext cx="3704283" cy="668228"/>
          </a:xfrm>
          <a:prstGeom prst="rect">
            <a:avLst/>
          </a:prstGeom>
          <a:noFill/>
        </p:spPr>
        <p:txBody>
          <a:bodyPr wrap="square" lIns="0" tIns="0" rIns="0" bIns="0" rtlCol="0" anchor="t"/>
          <a:lstStyle/>
          <a:p>
            <a:pPr>
              <a:buNone/>
            </a:pPr>
            <a:r>
              <a:rPr lang="en-US" sz="1600" b="1" dirty="0">
                <a:solidFill>
                  <a:srgbClr val="000000"/>
                </a:solidFill>
                <a:latin typeface="Carlito" pitchFamily="34" charset="0"/>
                <a:ea typeface="Carlito" pitchFamily="34" charset="-122"/>
                <a:cs typeface="Carlito" pitchFamily="34" charset="-120"/>
              </a:rPr>
              <a:t>To better understand your medical information, diagnosis, treatment options</a:t>
            </a:r>
            <a:r>
              <a:rPr lang="en-US" sz="1600" dirty="0">
                <a:solidFill>
                  <a:srgbClr val="000000"/>
                </a:solidFill>
                <a:latin typeface="Carlito" pitchFamily="34" charset="0"/>
                <a:ea typeface="Carlito" pitchFamily="34" charset="-122"/>
                <a:cs typeface="Carlito" pitchFamily="34" charset="-120"/>
              </a:rPr>
              <a:t>, find best doctors for you, ensure medications are right for you, track test results, insurance, costs and bills, more</a:t>
            </a:r>
            <a:endParaRPr lang="en-US" sz="1600" dirty="0"/>
          </a:p>
        </p:txBody>
      </p:sp>
      <p:sp>
        <p:nvSpPr>
          <p:cNvPr id="16" name="Object 15">
            <a:extLst>
              <a:ext uri="{FF2B5EF4-FFF2-40B4-BE49-F238E27FC236}">
                <a16:creationId xmlns:a16="http://schemas.microsoft.com/office/drawing/2014/main" id="{930CA3C4-3BB6-5C7C-B043-C767CAA5CDE9}"/>
              </a:ext>
            </a:extLst>
          </p:cNvPr>
          <p:cNvSpPr/>
          <p:nvPr/>
        </p:nvSpPr>
        <p:spPr>
          <a:xfrm>
            <a:off x="961784" y="6568449"/>
            <a:ext cx="10265383" cy="107501"/>
          </a:xfrm>
          <a:prstGeom prst="rect">
            <a:avLst/>
          </a:prstGeom>
          <a:noFill/>
        </p:spPr>
        <p:txBody>
          <a:bodyPr wrap="square" lIns="0" tIns="0" rIns="0" bIns="0" rtlCol="0" anchor="ctr"/>
          <a:lstStyle/>
          <a:p>
            <a:pPr algn="ctr">
              <a:lnSpc>
                <a:spcPts val="847"/>
              </a:lnSpc>
              <a:buNone/>
            </a:pPr>
            <a:r>
              <a:rPr lang="en-US" sz="825" dirty="0">
                <a:solidFill>
                  <a:srgbClr val="1F497D"/>
                </a:solidFill>
                <a:latin typeface="Carlito" pitchFamily="34" charset="0"/>
                <a:ea typeface="Carlito" pitchFamily="34" charset="-122"/>
                <a:cs typeface="Carlito" pitchFamily="34" charset="-120"/>
              </a:rPr>
              <a:t>©2024 Proprietary and Confidential. All Rights Reserved.</a:t>
            </a:r>
            <a:endParaRPr lang="en-US" dirty="0"/>
          </a:p>
        </p:txBody>
      </p:sp>
      <p:sp>
        <p:nvSpPr>
          <p:cNvPr id="17" name="Object 16">
            <a:extLst>
              <a:ext uri="{FF2B5EF4-FFF2-40B4-BE49-F238E27FC236}">
                <a16:creationId xmlns:a16="http://schemas.microsoft.com/office/drawing/2014/main" id="{FE4404C7-2CDC-A9D9-F199-8F553109DC2B}"/>
              </a:ext>
            </a:extLst>
          </p:cNvPr>
          <p:cNvSpPr/>
          <p:nvPr/>
        </p:nvSpPr>
        <p:spPr>
          <a:xfrm>
            <a:off x="11874706" y="6541965"/>
            <a:ext cx="123794" cy="175945"/>
          </a:xfrm>
          <a:prstGeom prst="rect">
            <a:avLst/>
          </a:prstGeom>
          <a:noFill/>
        </p:spPr>
        <p:txBody>
          <a:bodyPr/>
          <a:lstStyle/>
          <a:p>
            <a:endParaRPr lang="en-US"/>
          </a:p>
        </p:txBody>
      </p:sp>
      <p:sp>
        <p:nvSpPr>
          <p:cNvPr id="25" name="Slide Number Placeholder 24">
            <a:extLst>
              <a:ext uri="{FF2B5EF4-FFF2-40B4-BE49-F238E27FC236}">
                <a16:creationId xmlns:a16="http://schemas.microsoft.com/office/drawing/2014/main" id="{00A9E62D-E4AD-A033-04FB-76CCD98B75C6}"/>
              </a:ext>
            </a:extLst>
          </p:cNvPr>
          <p:cNvSpPr>
            <a:spLocks noGrp="1"/>
          </p:cNvSpPr>
          <p:nvPr>
            <p:ph type="sldNum" sz="quarter" idx="4294967295"/>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a:lstStyle>
            <a:lvl1pPr>
              <a:defRPr sz="1100"/>
            </a:lvl1pPr>
          </a:lstStyle>
          <a:p>
            <a:fld id="{F7021451-1387-4CA6-816F-3879F97B5CBC}" type="slidenum">
              <a:rPr lang="en-US" smtClean="0"/>
              <a:t>6</a:t>
            </a:fld>
            <a:endParaRPr lang="en-US"/>
          </a:p>
        </p:txBody>
      </p:sp>
      <p:pic>
        <p:nvPicPr>
          <p:cNvPr id="18" name="Picture 17">
            <a:extLst>
              <a:ext uri="{FF2B5EF4-FFF2-40B4-BE49-F238E27FC236}">
                <a16:creationId xmlns:a16="http://schemas.microsoft.com/office/drawing/2014/main" id="{6BB81680-16A1-73C4-9CAA-DDC6772259A5}"/>
              </a:ext>
            </a:extLst>
          </p:cNvPr>
          <p:cNvPicPr>
            <a:picLocks noChangeAspect="1"/>
          </p:cNvPicPr>
          <p:nvPr/>
        </p:nvPicPr>
        <p:blipFill>
          <a:blip r:embed="rId9"/>
          <a:stretch>
            <a:fillRect/>
          </a:stretch>
        </p:blipFill>
        <p:spPr>
          <a:xfrm>
            <a:off x="425377" y="1402630"/>
            <a:ext cx="7504758" cy="4998169"/>
          </a:xfrm>
          <a:prstGeom prst="rect">
            <a:avLst/>
          </a:prstGeom>
        </p:spPr>
      </p:pic>
    </p:spTree>
    <p:extLst>
      <p:ext uri="{BB962C8B-B14F-4D97-AF65-F5344CB8AC3E}">
        <p14:creationId xmlns:p14="http://schemas.microsoft.com/office/powerpoint/2010/main" val="390164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ody of water with mountains in the distance&#10;&#10;AI-generated content may be incorrect.">
            <a:extLst>
              <a:ext uri="{FF2B5EF4-FFF2-40B4-BE49-F238E27FC236}">
                <a16:creationId xmlns:a16="http://schemas.microsoft.com/office/drawing/2014/main" id="{9716A514-D407-AAD8-646C-F1ED817C4985}"/>
              </a:ext>
            </a:extLst>
          </p:cNvPr>
          <p:cNvPicPr>
            <a:picLocks noChangeAspect="1"/>
          </p:cNvPicPr>
          <p:nvPr/>
        </p:nvPicPr>
        <p:blipFill>
          <a:blip r:embed="rId2"/>
          <a:srcRect t="20" r="10937" b="-1"/>
          <a:stretch>
            <a:fillRect/>
          </a:stretch>
        </p:blipFill>
        <p:spPr>
          <a:xfrm>
            <a:off x="19" y="0"/>
            <a:ext cx="12188951" cy="6856718"/>
          </a:xfrm>
          <a:prstGeom prst="rect">
            <a:avLst/>
          </a:prstGeom>
        </p:spPr>
      </p:pic>
      <p:sp>
        <p:nvSpPr>
          <p:cNvPr id="4" name="TextBox 3">
            <a:extLst>
              <a:ext uri="{FF2B5EF4-FFF2-40B4-BE49-F238E27FC236}">
                <a16:creationId xmlns:a16="http://schemas.microsoft.com/office/drawing/2014/main" id="{2CC6EC8A-E15E-42BA-728A-9204F34AD05B}"/>
              </a:ext>
            </a:extLst>
          </p:cNvPr>
          <p:cNvSpPr txBox="1"/>
          <p:nvPr/>
        </p:nvSpPr>
        <p:spPr>
          <a:xfrm>
            <a:off x="3588544" y="3114676"/>
            <a:ext cx="6443662" cy="830997"/>
          </a:xfrm>
          <a:prstGeom prst="rect">
            <a:avLst/>
          </a:prstGeom>
          <a:noFill/>
        </p:spPr>
        <p:txBody>
          <a:bodyPr wrap="square" rtlCol="0">
            <a:spAutoFit/>
          </a:bodyPr>
          <a:lstStyle/>
          <a:p>
            <a:r>
              <a:rPr lang="en-US" sz="4800" dirty="0">
                <a:solidFill>
                  <a:schemeClr val="bg1"/>
                </a:solidFill>
              </a:rPr>
              <a:t>For peace of mind.</a:t>
            </a:r>
          </a:p>
        </p:txBody>
      </p:sp>
    </p:spTree>
    <p:extLst>
      <p:ext uri="{BB962C8B-B14F-4D97-AF65-F5344CB8AC3E}">
        <p14:creationId xmlns:p14="http://schemas.microsoft.com/office/powerpoint/2010/main" val="1346161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Object 1"/>
          <p:cNvSpPr/>
          <p:nvPr/>
        </p:nvSpPr>
        <p:spPr>
          <a:xfrm>
            <a:off x="7442879" y="476131"/>
            <a:ext cx="4279465" cy="5904024"/>
          </a:xfrm>
          <a:prstGeom prst="rect">
            <a:avLst/>
          </a:prstGeom>
          <a:solidFill>
            <a:srgbClr val="4F81BD"/>
          </a:solidFill>
        </p:spPr>
        <p:txBody>
          <a:bodyPr/>
          <a:lstStyle/>
          <a:p>
            <a:endParaRPr lang="en-US"/>
          </a:p>
        </p:txBody>
      </p:sp>
      <p:pic>
        <p:nvPicPr>
          <p:cNvPr id="3" name="Object 2" descr="preencoded.png"/>
          <p:cNvPicPr>
            <a:picLocks noChangeAspect="1"/>
          </p:cNvPicPr>
          <p:nvPr/>
        </p:nvPicPr>
        <p:blipFill>
          <a:blip r:embed="rId3"/>
          <a:srcRect l="25827" r="25827"/>
          <a:stretch/>
        </p:blipFill>
        <p:spPr>
          <a:xfrm>
            <a:off x="7096518" y="0"/>
            <a:ext cx="5095481" cy="6858000"/>
          </a:xfrm>
          <a:prstGeom prst="rect">
            <a:avLst/>
          </a:prstGeom>
          <a:solidFill>
            <a:schemeClr val="bg1"/>
          </a:solidFill>
        </p:spPr>
      </p:pic>
      <p:sp>
        <p:nvSpPr>
          <p:cNvPr id="4" name="Object 3"/>
          <p:cNvSpPr/>
          <p:nvPr/>
        </p:nvSpPr>
        <p:spPr>
          <a:xfrm>
            <a:off x="469656" y="1127984"/>
            <a:ext cx="6356813" cy="977556"/>
          </a:xfrm>
          <a:prstGeom prst="rect">
            <a:avLst/>
          </a:prstGeom>
          <a:noFill/>
        </p:spPr>
        <p:txBody>
          <a:bodyPr wrap="square" lIns="0" tIns="0" rIns="0" bIns="0" rtlCol="0" anchor="t"/>
          <a:lstStyle/>
          <a:p>
            <a:pPr>
              <a:lnSpc>
                <a:spcPts val="3850"/>
              </a:lnSpc>
              <a:buNone/>
            </a:pPr>
            <a:r>
              <a:rPr lang="en-US" sz="3750" dirty="0">
                <a:solidFill>
                  <a:schemeClr val="accent1"/>
                </a:solidFill>
                <a:latin typeface="Carlito" pitchFamily="34" charset="0"/>
                <a:ea typeface="Carlito" pitchFamily="34" charset="-122"/>
                <a:cs typeface="Carlito" pitchFamily="34" charset="-120"/>
              </a:rPr>
              <a:t>Qualities of an Effective</a:t>
            </a:r>
            <a:br>
              <a:rPr lang="en-US" sz="3750" dirty="0">
                <a:solidFill>
                  <a:schemeClr val="accent1"/>
                </a:solidFill>
                <a:latin typeface="Carlito" pitchFamily="34" charset="0"/>
                <a:ea typeface="Carlito" pitchFamily="34" charset="-122"/>
                <a:cs typeface="Carlito" pitchFamily="34" charset="-120"/>
              </a:rPr>
            </a:br>
            <a:r>
              <a:rPr lang="en-US" sz="3750" dirty="0">
                <a:solidFill>
                  <a:schemeClr val="accent1"/>
                </a:solidFill>
                <a:latin typeface="Carlito" pitchFamily="34" charset="0"/>
                <a:ea typeface="Carlito" pitchFamily="34" charset="-122"/>
                <a:cs typeface="Carlito" pitchFamily="34" charset="-120"/>
              </a:rPr>
              <a:t>Patient Advocate</a:t>
            </a:r>
            <a:endParaRPr lang="en-US" dirty="0">
              <a:solidFill>
                <a:schemeClr val="accent1"/>
              </a:solidFill>
            </a:endParaRPr>
          </a:p>
        </p:txBody>
      </p:sp>
      <p:sp>
        <p:nvSpPr>
          <p:cNvPr id="5" name="Object 4"/>
          <p:cNvSpPr/>
          <p:nvPr/>
        </p:nvSpPr>
        <p:spPr>
          <a:xfrm>
            <a:off x="598020" y="2757393"/>
            <a:ext cx="6871522" cy="2549830"/>
          </a:xfrm>
          <a:prstGeom prst="rect">
            <a:avLst/>
          </a:prstGeom>
          <a:noFill/>
        </p:spPr>
        <p:txBody>
          <a:bodyPr wrap="square" lIns="0" tIns="0" rIns="0" bIns="0" rtlCol="0" anchor="t"/>
          <a:lstStyle/>
          <a:p>
            <a:pPr marL="242900" indent="-242900" algn="l">
              <a:lnSpc>
                <a:spcPts val="2310"/>
              </a:lnSpc>
              <a:spcBef>
                <a:spcPts val="1689"/>
              </a:spcBef>
              <a:buSzPct val="100000"/>
              <a:buChar char="•"/>
            </a:pPr>
            <a:r>
              <a:rPr lang="en-US" sz="2250" dirty="0">
                <a:solidFill>
                  <a:srgbClr val="000000"/>
                </a:solidFill>
                <a:latin typeface="Carlito" pitchFamily="34" charset="0"/>
                <a:ea typeface="Carlito" pitchFamily="34" charset="-122"/>
                <a:cs typeface="Carlito" pitchFamily="34" charset="-120"/>
              </a:rPr>
              <a:t>A thorough understanding of the healthcare system</a:t>
            </a:r>
          </a:p>
          <a:p>
            <a:pPr marL="242900" indent="-242900" algn="l">
              <a:lnSpc>
                <a:spcPts val="2310"/>
              </a:lnSpc>
              <a:spcBef>
                <a:spcPts val="2091"/>
              </a:spcBef>
              <a:buSzPct val="100000"/>
              <a:buChar char="•"/>
            </a:pPr>
            <a:r>
              <a:rPr lang="en-US" sz="2250" dirty="0">
                <a:solidFill>
                  <a:srgbClr val="000000"/>
                </a:solidFill>
                <a:latin typeface="Carlito" pitchFamily="34" charset="0"/>
                <a:ea typeface="Carlito" pitchFamily="34" charset="-122"/>
                <a:cs typeface="Carlito" pitchFamily="34" charset="-120"/>
              </a:rPr>
              <a:t>Excellent communication skills</a:t>
            </a:r>
          </a:p>
          <a:p>
            <a:pPr marL="242900" indent="-242900" algn="l">
              <a:lnSpc>
                <a:spcPts val="2310"/>
              </a:lnSpc>
              <a:spcBef>
                <a:spcPts val="2091"/>
              </a:spcBef>
              <a:buSzPct val="100000"/>
              <a:buChar char="•"/>
            </a:pPr>
            <a:r>
              <a:rPr lang="en-US" sz="2250" dirty="0">
                <a:solidFill>
                  <a:srgbClr val="000000"/>
                </a:solidFill>
                <a:latin typeface="Carlito" pitchFamily="34" charset="0"/>
                <a:ea typeface="Carlito" pitchFamily="34" charset="-122"/>
                <a:cs typeface="Carlito" pitchFamily="34" charset="-120"/>
              </a:rPr>
              <a:t>Empathy and compassion</a:t>
            </a:r>
          </a:p>
          <a:p>
            <a:pPr marL="242900" indent="-242900" algn="l">
              <a:lnSpc>
                <a:spcPts val="2310"/>
              </a:lnSpc>
              <a:spcBef>
                <a:spcPts val="2091"/>
              </a:spcBef>
              <a:buSzPct val="100000"/>
              <a:buChar char="•"/>
            </a:pPr>
            <a:r>
              <a:rPr lang="en-US" sz="2250" dirty="0">
                <a:solidFill>
                  <a:srgbClr val="000000"/>
                </a:solidFill>
                <a:latin typeface="Carlito" pitchFamily="34" charset="0"/>
                <a:ea typeface="Carlito" pitchFamily="34" charset="-122"/>
                <a:cs typeface="Carlito" pitchFamily="34" charset="-120"/>
              </a:rPr>
              <a:t>The ability to problem-solve and think critically </a:t>
            </a:r>
          </a:p>
          <a:p>
            <a:pPr marL="242900" indent="-242900" algn="l">
              <a:lnSpc>
                <a:spcPts val="2310"/>
              </a:lnSpc>
              <a:spcBef>
                <a:spcPts val="2091"/>
              </a:spcBef>
              <a:buSzPct val="100000"/>
              <a:buChar char="•"/>
            </a:pPr>
            <a:r>
              <a:rPr lang="en-US" sz="2250" dirty="0">
                <a:solidFill>
                  <a:srgbClr val="000000"/>
                </a:solidFill>
                <a:latin typeface="Carlito" pitchFamily="34" charset="0"/>
                <a:ea typeface="Carlito" pitchFamily="34" charset="-122"/>
                <a:cs typeface="Carlito" pitchFamily="34" charset="-120"/>
              </a:rPr>
              <a:t>Committed to sharing their knowledge and skills</a:t>
            </a:r>
            <a:endParaRPr lang="en-US" dirty="0"/>
          </a:p>
        </p:txBody>
      </p:sp>
      <p:sp>
        <p:nvSpPr>
          <p:cNvPr id="6" name="Object 5"/>
          <p:cNvSpPr/>
          <p:nvPr/>
        </p:nvSpPr>
        <p:spPr>
          <a:xfrm>
            <a:off x="598020" y="6576210"/>
            <a:ext cx="10265383" cy="107501"/>
          </a:xfrm>
          <a:prstGeom prst="rect">
            <a:avLst/>
          </a:prstGeom>
          <a:noFill/>
        </p:spPr>
        <p:txBody>
          <a:bodyPr wrap="square" lIns="0" tIns="0" rIns="0" bIns="0" rtlCol="0" anchor="ctr"/>
          <a:lstStyle/>
          <a:p>
            <a:pPr algn="ctr">
              <a:lnSpc>
                <a:spcPts val="847"/>
              </a:lnSpc>
              <a:buNone/>
            </a:pPr>
            <a:r>
              <a:rPr lang="en-US" sz="825" dirty="0">
                <a:solidFill>
                  <a:srgbClr val="1F497D"/>
                </a:solidFill>
                <a:latin typeface="Carlito" pitchFamily="34" charset="0"/>
                <a:ea typeface="Carlito" pitchFamily="34" charset="-122"/>
                <a:cs typeface="Carlito" pitchFamily="34" charset="-120"/>
              </a:rPr>
              <a:t>©2024 Proprietary and Confidential. All Rights Reserved.</a:t>
            </a:r>
            <a:endParaRPr lang="en-US" dirty="0"/>
          </a:p>
        </p:txBody>
      </p:sp>
      <p:sp>
        <p:nvSpPr>
          <p:cNvPr id="7" name="Object 6"/>
          <p:cNvSpPr/>
          <p:nvPr/>
        </p:nvSpPr>
        <p:spPr>
          <a:xfrm>
            <a:off x="11874706" y="6541965"/>
            <a:ext cx="123794" cy="175945"/>
          </a:xfrm>
          <a:prstGeom prst="rect">
            <a:avLst/>
          </a:prstGeom>
          <a:noFill/>
        </p:spPr>
        <p:txBody>
          <a:bodyPr/>
          <a:lstStyle/>
          <a:p>
            <a:endParaRPr lang="en-US"/>
          </a:p>
        </p:txBody>
      </p:sp>
      <p:sp>
        <p:nvSpPr>
          <p:cNvPr id="25" name="Slide Number Placeholder 24"/>
          <p:cNvSpPr>
            <a:spLocks noGrp="1"/>
          </p:cNvSpPr>
          <p:nvPr>
            <p:ph type="sldNum" sz="quarter" idx="4294967295"/>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a:lstStyle>
            <a:lvl1pPr>
              <a:defRPr sz="1100"/>
            </a:lvl1pPr>
          </a:lstStyle>
          <a:p>
            <a:fld id="{F7021451-1387-4CA6-816F-3879F97B5CBC}"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67A1F7A-08F9-C181-CB39-5958B31B6488}"/>
            </a:ext>
          </a:extLst>
        </p:cNvPr>
        <p:cNvGrpSpPr/>
        <p:nvPr/>
      </p:nvGrpSpPr>
      <p:grpSpPr>
        <a:xfrm>
          <a:off x="0" y="0"/>
          <a:ext cx="0" cy="0"/>
          <a:chOff x="0" y="0"/>
          <a:chExt cx="0" cy="0"/>
        </a:xfrm>
      </p:grpSpPr>
      <p:pic>
        <p:nvPicPr>
          <p:cNvPr id="2" name="Object 1" descr="preencoded.png">
            <a:extLst>
              <a:ext uri="{FF2B5EF4-FFF2-40B4-BE49-F238E27FC236}">
                <a16:creationId xmlns:a16="http://schemas.microsoft.com/office/drawing/2014/main" id="{2660D2A7-1287-7C00-97DD-D41313B6A9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04749" cy="1428393"/>
          </a:xfrm>
          <a:prstGeom prst="rect">
            <a:avLst/>
          </a:prstGeom>
        </p:spPr>
      </p:pic>
      <p:sp>
        <p:nvSpPr>
          <p:cNvPr id="3" name="Object 2">
            <a:extLst>
              <a:ext uri="{FF2B5EF4-FFF2-40B4-BE49-F238E27FC236}">
                <a16:creationId xmlns:a16="http://schemas.microsoft.com/office/drawing/2014/main" id="{E35A0CFE-52E3-8490-BF46-9E52A883A54B}"/>
              </a:ext>
            </a:extLst>
          </p:cNvPr>
          <p:cNvSpPr/>
          <p:nvPr/>
        </p:nvSpPr>
        <p:spPr>
          <a:xfrm>
            <a:off x="476131" y="423013"/>
            <a:ext cx="12188952" cy="488778"/>
          </a:xfrm>
          <a:prstGeom prst="rect">
            <a:avLst/>
          </a:prstGeom>
          <a:noFill/>
        </p:spPr>
        <p:txBody>
          <a:bodyPr wrap="square" lIns="0" tIns="0" rIns="0" bIns="0" rtlCol="0" anchor="t"/>
          <a:lstStyle/>
          <a:p>
            <a:pPr algn="l">
              <a:lnSpc>
                <a:spcPts val="3850"/>
              </a:lnSpc>
              <a:buNone/>
            </a:pPr>
            <a:r>
              <a:rPr lang="en-US" sz="3750" dirty="0">
                <a:solidFill>
                  <a:schemeClr val="accent1"/>
                </a:solidFill>
                <a:latin typeface="Carlito" pitchFamily="34" charset="0"/>
                <a:ea typeface="Carlito" pitchFamily="34" charset="-122"/>
                <a:cs typeface="Carlito" pitchFamily="34" charset="-120"/>
              </a:rPr>
              <a:t>EXAMPLE: Patient Advocacy in Action</a:t>
            </a:r>
            <a:endParaRPr lang="en-US" dirty="0">
              <a:solidFill>
                <a:schemeClr val="accent1"/>
              </a:solidFill>
            </a:endParaRPr>
          </a:p>
        </p:txBody>
      </p:sp>
      <p:sp>
        <p:nvSpPr>
          <p:cNvPr id="4" name="Object 3">
            <a:extLst>
              <a:ext uri="{FF2B5EF4-FFF2-40B4-BE49-F238E27FC236}">
                <a16:creationId xmlns:a16="http://schemas.microsoft.com/office/drawing/2014/main" id="{40EBB262-AA8E-B485-D9AB-F5AB6587E395}"/>
              </a:ext>
            </a:extLst>
          </p:cNvPr>
          <p:cNvSpPr/>
          <p:nvPr/>
        </p:nvSpPr>
        <p:spPr>
          <a:xfrm>
            <a:off x="476131" y="1040718"/>
            <a:ext cx="12188952" cy="244389"/>
          </a:xfrm>
          <a:prstGeom prst="rect">
            <a:avLst/>
          </a:prstGeom>
          <a:noFill/>
        </p:spPr>
        <p:txBody>
          <a:bodyPr wrap="square" lIns="0" tIns="0" rIns="0" bIns="0" rtlCol="0" anchor="t"/>
          <a:lstStyle/>
          <a:p>
            <a:pPr algn="l">
              <a:lnSpc>
                <a:spcPts val="1925"/>
              </a:lnSpc>
              <a:spcBef>
                <a:spcPts val="995"/>
              </a:spcBef>
              <a:buNone/>
            </a:pPr>
            <a:r>
              <a:rPr lang="en-US" sz="1875" dirty="0">
                <a:solidFill>
                  <a:srgbClr val="1F497D"/>
                </a:solidFill>
                <a:latin typeface="Carlito" pitchFamily="34" charset="0"/>
                <a:ea typeface="Carlito" pitchFamily="34" charset="-122"/>
                <a:cs typeface="Carlito" pitchFamily="34" charset="-120"/>
              </a:rPr>
              <a:t>Everyone is different and has different needs. </a:t>
            </a:r>
            <a:br>
              <a:rPr lang="en-US" sz="1875" dirty="0">
                <a:solidFill>
                  <a:srgbClr val="1F497D"/>
                </a:solidFill>
                <a:latin typeface="Carlito" pitchFamily="34" charset="0"/>
                <a:ea typeface="Carlito" pitchFamily="34" charset="-122"/>
                <a:cs typeface="Carlito" pitchFamily="34" charset="-120"/>
              </a:rPr>
            </a:br>
            <a:r>
              <a:rPr lang="en-US" sz="1875" dirty="0">
                <a:solidFill>
                  <a:srgbClr val="1F497D"/>
                </a:solidFill>
                <a:latin typeface="Carlito" pitchFamily="34" charset="0"/>
                <a:ea typeface="Carlito" pitchFamily="34" charset="-122"/>
                <a:cs typeface="Carlito" pitchFamily="34" charset="-120"/>
              </a:rPr>
              <a:t>This is a common scenario. </a:t>
            </a:r>
            <a:endParaRPr lang="en-US" dirty="0"/>
          </a:p>
        </p:txBody>
      </p:sp>
      <p:pic>
        <p:nvPicPr>
          <p:cNvPr id="5" name="Object 4" descr="preencoded.png">
            <a:extLst>
              <a:ext uri="{FF2B5EF4-FFF2-40B4-BE49-F238E27FC236}">
                <a16:creationId xmlns:a16="http://schemas.microsoft.com/office/drawing/2014/main" id="{7F9FB8FD-ABE7-0CBE-C1BC-E400FA378E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7081" y="2280369"/>
            <a:ext cx="2990102" cy="1228418"/>
          </a:xfrm>
          <a:prstGeom prst="rect">
            <a:avLst/>
          </a:prstGeom>
        </p:spPr>
      </p:pic>
      <p:sp>
        <p:nvSpPr>
          <p:cNvPr id="6" name="Object 5">
            <a:extLst>
              <a:ext uri="{FF2B5EF4-FFF2-40B4-BE49-F238E27FC236}">
                <a16:creationId xmlns:a16="http://schemas.microsoft.com/office/drawing/2014/main" id="{2BE26A19-F26C-C874-5CCD-89DF7C92AF75}"/>
              </a:ext>
            </a:extLst>
          </p:cNvPr>
          <p:cNvSpPr/>
          <p:nvPr/>
        </p:nvSpPr>
        <p:spPr>
          <a:xfrm>
            <a:off x="541371" y="2452610"/>
            <a:ext cx="2513971" cy="668443"/>
          </a:xfrm>
          <a:prstGeom prst="rect">
            <a:avLst/>
          </a:prstGeom>
          <a:noFill/>
        </p:spPr>
        <p:txBody>
          <a:bodyPr wrap="square" lIns="0" tIns="0" rIns="0" bIns="0" rtlCol="0" anchor="t"/>
          <a:lstStyle/>
          <a:p>
            <a:pPr algn="ctr">
              <a:lnSpc>
                <a:spcPts val="1756"/>
              </a:lnSpc>
              <a:buNone/>
            </a:pPr>
            <a:r>
              <a:rPr lang="en-US" sz="1710" dirty="0">
                <a:solidFill>
                  <a:srgbClr val="000000"/>
                </a:solidFill>
                <a:latin typeface="Carlito" pitchFamily="34" charset="0"/>
                <a:ea typeface="Carlito" pitchFamily="34" charset="-122"/>
                <a:cs typeface="Carlito" pitchFamily="34" charset="-120"/>
              </a:rPr>
              <a:t>Patient has complex diagnosis or medical needs, and/or complex insurance or medical billing issues  </a:t>
            </a:r>
            <a:endParaRPr lang="en-US" dirty="0"/>
          </a:p>
        </p:txBody>
      </p:sp>
      <p:sp>
        <p:nvSpPr>
          <p:cNvPr id="7" name="Object 6">
            <a:extLst>
              <a:ext uri="{FF2B5EF4-FFF2-40B4-BE49-F238E27FC236}">
                <a16:creationId xmlns:a16="http://schemas.microsoft.com/office/drawing/2014/main" id="{C0C37156-F1A9-8F4B-8024-6C71994DCA28}"/>
              </a:ext>
            </a:extLst>
          </p:cNvPr>
          <p:cNvSpPr/>
          <p:nvPr/>
        </p:nvSpPr>
        <p:spPr>
          <a:xfrm>
            <a:off x="631541" y="3624248"/>
            <a:ext cx="2513971" cy="1759601"/>
          </a:xfrm>
          <a:prstGeom prst="rect">
            <a:avLst/>
          </a:prstGeom>
          <a:noFill/>
        </p:spPr>
        <p:txBody>
          <a:bodyPr wrap="square" lIns="0" tIns="0" rIns="0" bIns="0" rtlCol="0" anchor="t"/>
          <a:lstStyle/>
          <a:p>
            <a:pPr>
              <a:lnSpc>
                <a:spcPct val="150000"/>
              </a:lnSpc>
            </a:pPr>
            <a:r>
              <a:rPr lang="en-US" sz="1500" b="1" dirty="0">
                <a:solidFill>
                  <a:schemeClr val="accent1"/>
                </a:solidFill>
                <a:latin typeface="Carlito" pitchFamily="34" charset="0"/>
                <a:ea typeface="Carlito" pitchFamily="34" charset="-122"/>
                <a:cs typeface="Carlito" pitchFamily="34" charset="-120"/>
              </a:rPr>
              <a:t>The patient is managing a medical condition that requires specialized care and understanding, or is managing one or more health care conditions, and feels overwhelmed and frustrated by the health care system</a:t>
            </a:r>
            <a:r>
              <a:rPr lang="en-US" sz="1500" dirty="0">
                <a:solidFill>
                  <a:srgbClr val="1F497D"/>
                </a:solidFill>
                <a:latin typeface="Carlito" pitchFamily="34" charset="0"/>
                <a:ea typeface="Carlito" pitchFamily="34" charset="-122"/>
                <a:cs typeface="Carlito" pitchFamily="34" charset="-120"/>
              </a:rPr>
              <a:t>.</a:t>
            </a:r>
            <a:endParaRPr lang="en-US" dirty="0"/>
          </a:p>
        </p:txBody>
      </p:sp>
      <p:pic>
        <p:nvPicPr>
          <p:cNvPr id="8" name="Object 7" descr="preencoded.png">
            <a:extLst>
              <a:ext uri="{FF2B5EF4-FFF2-40B4-BE49-F238E27FC236}">
                <a16:creationId xmlns:a16="http://schemas.microsoft.com/office/drawing/2014/main" id="{4DE483CC-A9A7-9E70-CB4C-219B208DD82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18644" y="2280369"/>
            <a:ext cx="2990102" cy="1228418"/>
          </a:xfrm>
          <a:prstGeom prst="rect">
            <a:avLst/>
          </a:prstGeom>
        </p:spPr>
      </p:pic>
      <p:sp>
        <p:nvSpPr>
          <p:cNvPr id="9" name="Object 8">
            <a:extLst>
              <a:ext uri="{FF2B5EF4-FFF2-40B4-BE49-F238E27FC236}">
                <a16:creationId xmlns:a16="http://schemas.microsoft.com/office/drawing/2014/main" id="{BEF05D00-2EAD-E54F-7E2B-8F51362EE471}"/>
              </a:ext>
            </a:extLst>
          </p:cNvPr>
          <p:cNvSpPr/>
          <p:nvPr/>
        </p:nvSpPr>
        <p:spPr>
          <a:xfrm>
            <a:off x="3613834" y="2684768"/>
            <a:ext cx="2199725" cy="445629"/>
          </a:xfrm>
          <a:prstGeom prst="rect">
            <a:avLst/>
          </a:prstGeom>
          <a:noFill/>
        </p:spPr>
        <p:txBody>
          <a:bodyPr wrap="square" lIns="0" tIns="0" rIns="0" bIns="0" rtlCol="0" anchor="t"/>
          <a:lstStyle/>
          <a:p>
            <a:pPr algn="ctr">
              <a:lnSpc>
                <a:spcPts val="1756"/>
              </a:lnSpc>
              <a:buNone/>
            </a:pPr>
            <a:r>
              <a:rPr lang="en-US" sz="1710" dirty="0">
                <a:solidFill>
                  <a:srgbClr val="000000"/>
                </a:solidFill>
                <a:latin typeface="Carlito" pitchFamily="34" charset="0"/>
                <a:ea typeface="Carlito" pitchFamily="34" charset="-122"/>
                <a:cs typeface="Carlito" pitchFamily="34" charset="-120"/>
              </a:rPr>
              <a:t>Advocate Helps Patient Understand</a:t>
            </a:r>
            <a:endParaRPr lang="en-US" dirty="0"/>
          </a:p>
        </p:txBody>
      </p:sp>
      <p:sp>
        <p:nvSpPr>
          <p:cNvPr id="10" name="Object 9">
            <a:extLst>
              <a:ext uri="{FF2B5EF4-FFF2-40B4-BE49-F238E27FC236}">
                <a16:creationId xmlns:a16="http://schemas.microsoft.com/office/drawing/2014/main" id="{0EDC71F3-7EFF-8330-79A6-C5952E344DCD}"/>
              </a:ext>
            </a:extLst>
          </p:cNvPr>
          <p:cNvSpPr/>
          <p:nvPr/>
        </p:nvSpPr>
        <p:spPr>
          <a:xfrm>
            <a:off x="3523369" y="3659051"/>
            <a:ext cx="2513971" cy="1368579"/>
          </a:xfrm>
          <a:prstGeom prst="rect">
            <a:avLst/>
          </a:prstGeom>
          <a:noFill/>
        </p:spPr>
        <p:txBody>
          <a:bodyPr wrap="square" lIns="0" tIns="0" rIns="0" bIns="0" rtlCol="0" anchor="t"/>
          <a:lstStyle/>
          <a:p>
            <a:pPr>
              <a:lnSpc>
                <a:spcPts val="1540"/>
              </a:lnSpc>
            </a:pPr>
            <a:r>
              <a:rPr lang="en-US" sz="1500" dirty="0">
                <a:solidFill>
                  <a:srgbClr val="1F497D"/>
                </a:solidFill>
                <a:latin typeface="Carlito" pitchFamily="34" charset="0"/>
                <a:ea typeface="Carlito" pitchFamily="34" charset="-122"/>
                <a:cs typeface="Carlito" pitchFamily="34" charset="-120"/>
              </a:rPr>
              <a:t>The patient advocate helps ensure the patient is fully informed about their diagnosis, medical condition, and treatment options so they can make fully informed decisions about their care.</a:t>
            </a:r>
            <a:endParaRPr lang="en-US" dirty="0"/>
          </a:p>
        </p:txBody>
      </p:sp>
      <p:pic>
        <p:nvPicPr>
          <p:cNvPr id="11" name="Object 10" descr="preencoded.png">
            <a:extLst>
              <a:ext uri="{FF2B5EF4-FFF2-40B4-BE49-F238E27FC236}">
                <a16:creationId xmlns:a16="http://schemas.microsoft.com/office/drawing/2014/main" id="{0E5A5A70-32B9-0676-B3F4-B6C6B77403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80206" y="2280369"/>
            <a:ext cx="2990102" cy="1228418"/>
          </a:xfrm>
          <a:prstGeom prst="rect">
            <a:avLst/>
          </a:prstGeom>
        </p:spPr>
      </p:pic>
      <p:sp>
        <p:nvSpPr>
          <p:cNvPr id="12" name="Object 11">
            <a:extLst>
              <a:ext uri="{FF2B5EF4-FFF2-40B4-BE49-F238E27FC236}">
                <a16:creationId xmlns:a16="http://schemas.microsoft.com/office/drawing/2014/main" id="{F7C938F2-73B4-B474-1CC9-C8AD2148D067}"/>
              </a:ext>
            </a:extLst>
          </p:cNvPr>
          <p:cNvSpPr/>
          <p:nvPr/>
        </p:nvSpPr>
        <p:spPr>
          <a:xfrm>
            <a:off x="6375393" y="2575258"/>
            <a:ext cx="2199725" cy="668443"/>
          </a:xfrm>
          <a:prstGeom prst="rect">
            <a:avLst/>
          </a:prstGeom>
          <a:noFill/>
        </p:spPr>
        <p:txBody>
          <a:bodyPr wrap="square" lIns="0" tIns="0" rIns="0" bIns="0" rtlCol="0" anchor="t"/>
          <a:lstStyle/>
          <a:p>
            <a:pPr algn="ctr">
              <a:lnSpc>
                <a:spcPts val="1756"/>
              </a:lnSpc>
              <a:buNone/>
            </a:pPr>
            <a:r>
              <a:rPr lang="en-US" sz="1710" dirty="0">
                <a:solidFill>
                  <a:srgbClr val="000000"/>
                </a:solidFill>
                <a:latin typeface="Carlito" pitchFamily="34" charset="0"/>
                <a:ea typeface="Carlito" pitchFamily="34" charset="-122"/>
                <a:cs typeface="Carlito" pitchFamily="34" charset="-120"/>
              </a:rPr>
              <a:t>Advocate Coordinates and  Communicates with Healthcare Team</a:t>
            </a:r>
            <a:endParaRPr lang="en-US" dirty="0"/>
          </a:p>
        </p:txBody>
      </p:sp>
      <p:sp>
        <p:nvSpPr>
          <p:cNvPr id="13" name="Object 12">
            <a:extLst>
              <a:ext uri="{FF2B5EF4-FFF2-40B4-BE49-F238E27FC236}">
                <a16:creationId xmlns:a16="http://schemas.microsoft.com/office/drawing/2014/main" id="{E3A7A0C4-E2A5-92BF-DB32-D0C35F8B0DA0}"/>
              </a:ext>
            </a:extLst>
          </p:cNvPr>
          <p:cNvSpPr/>
          <p:nvPr/>
        </p:nvSpPr>
        <p:spPr>
          <a:xfrm>
            <a:off x="6284928" y="3659051"/>
            <a:ext cx="2513971" cy="1955113"/>
          </a:xfrm>
          <a:prstGeom prst="rect">
            <a:avLst/>
          </a:prstGeom>
          <a:noFill/>
        </p:spPr>
        <p:txBody>
          <a:bodyPr wrap="square" lIns="0" tIns="0" rIns="0" bIns="0" rtlCol="0" anchor="t"/>
          <a:lstStyle/>
          <a:p>
            <a:pPr>
              <a:lnSpc>
                <a:spcPts val="1540"/>
              </a:lnSpc>
            </a:pPr>
            <a:r>
              <a:rPr lang="en-US" sz="1500" dirty="0">
                <a:solidFill>
                  <a:srgbClr val="1F497D"/>
                </a:solidFill>
                <a:latin typeface="Carlito" pitchFamily="34" charset="0"/>
                <a:ea typeface="Carlito" pitchFamily="34" charset="-122"/>
                <a:cs typeface="Carlito" pitchFamily="34" charset="-120"/>
              </a:rPr>
              <a:t>The patient advocate helps ensure the patient's needs are met, advocating on the patient's behalf and facilitating effective communication between the patient and all the medical professionals caring for the patient</a:t>
            </a:r>
            <a:endParaRPr lang="en-US" dirty="0"/>
          </a:p>
        </p:txBody>
      </p:sp>
      <p:pic>
        <p:nvPicPr>
          <p:cNvPr id="14" name="Object 13" descr="preencoded.png">
            <a:extLst>
              <a:ext uri="{FF2B5EF4-FFF2-40B4-BE49-F238E27FC236}">
                <a16:creationId xmlns:a16="http://schemas.microsoft.com/office/drawing/2014/main" id="{E9DFD4AA-8D6B-AEAA-2AAD-C7483FA8ECA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41769" y="2280369"/>
            <a:ext cx="2990102" cy="1228418"/>
          </a:xfrm>
          <a:prstGeom prst="rect">
            <a:avLst/>
          </a:prstGeom>
        </p:spPr>
      </p:pic>
      <p:sp>
        <p:nvSpPr>
          <p:cNvPr id="15" name="Object 14">
            <a:extLst>
              <a:ext uri="{FF2B5EF4-FFF2-40B4-BE49-F238E27FC236}">
                <a16:creationId xmlns:a16="http://schemas.microsoft.com/office/drawing/2014/main" id="{759251C2-1F37-85C1-C0AC-318E8F308B3C}"/>
              </a:ext>
            </a:extLst>
          </p:cNvPr>
          <p:cNvSpPr/>
          <p:nvPr/>
        </p:nvSpPr>
        <p:spPr>
          <a:xfrm>
            <a:off x="9136953" y="2684768"/>
            <a:ext cx="2199725" cy="445629"/>
          </a:xfrm>
          <a:prstGeom prst="rect">
            <a:avLst/>
          </a:prstGeom>
          <a:noFill/>
        </p:spPr>
        <p:txBody>
          <a:bodyPr wrap="square" lIns="0" tIns="0" rIns="0" bIns="0" rtlCol="0" anchor="t"/>
          <a:lstStyle/>
          <a:p>
            <a:pPr algn="ctr">
              <a:lnSpc>
                <a:spcPts val="1756"/>
              </a:lnSpc>
              <a:buNone/>
            </a:pPr>
            <a:r>
              <a:rPr lang="en-US" sz="1710" dirty="0">
                <a:solidFill>
                  <a:srgbClr val="FFFFFF"/>
                </a:solidFill>
                <a:latin typeface="Carlito" pitchFamily="34" charset="0"/>
                <a:ea typeface="Carlito" pitchFamily="34" charset="-122"/>
                <a:cs typeface="Carlito" pitchFamily="34" charset="-120"/>
              </a:rPr>
              <a:t>Advocate Navigates Healthcare System</a:t>
            </a:r>
            <a:endParaRPr lang="en-US" dirty="0"/>
          </a:p>
        </p:txBody>
      </p:sp>
      <p:sp>
        <p:nvSpPr>
          <p:cNvPr id="16" name="Object 15">
            <a:extLst>
              <a:ext uri="{FF2B5EF4-FFF2-40B4-BE49-F238E27FC236}">
                <a16:creationId xmlns:a16="http://schemas.microsoft.com/office/drawing/2014/main" id="{3BB0C2CB-6658-C3E7-8687-B3A9278702D4}"/>
              </a:ext>
            </a:extLst>
          </p:cNvPr>
          <p:cNvSpPr/>
          <p:nvPr/>
        </p:nvSpPr>
        <p:spPr>
          <a:xfrm>
            <a:off x="9046488" y="3659051"/>
            <a:ext cx="2513971" cy="1955113"/>
          </a:xfrm>
          <a:prstGeom prst="rect">
            <a:avLst/>
          </a:prstGeom>
          <a:noFill/>
        </p:spPr>
        <p:txBody>
          <a:bodyPr wrap="square" lIns="0" tIns="0" rIns="0" bIns="0" rtlCol="0" anchor="t"/>
          <a:lstStyle/>
          <a:p>
            <a:pPr>
              <a:lnSpc>
                <a:spcPts val="1540"/>
              </a:lnSpc>
            </a:pPr>
            <a:r>
              <a:rPr lang="en-US" sz="1500" dirty="0">
                <a:solidFill>
                  <a:srgbClr val="1F497D"/>
                </a:solidFill>
                <a:latin typeface="Carlito" pitchFamily="34" charset="0"/>
                <a:ea typeface="Carlito" pitchFamily="34" charset="-122"/>
                <a:cs typeface="Carlito" pitchFamily="34" charset="-120"/>
              </a:rPr>
              <a:t>The patient advocate provides guidance on accessing necessary resources, such as specialists, support services, and financial assistance, to ensure the patient receives the best possible care.</a:t>
            </a:r>
            <a:endParaRPr lang="en-US" dirty="0"/>
          </a:p>
        </p:txBody>
      </p:sp>
      <p:sp>
        <p:nvSpPr>
          <p:cNvPr id="17" name="Object 16">
            <a:extLst>
              <a:ext uri="{FF2B5EF4-FFF2-40B4-BE49-F238E27FC236}">
                <a16:creationId xmlns:a16="http://schemas.microsoft.com/office/drawing/2014/main" id="{2747AF2C-8E8F-4EF6-37C7-42AB40C0E2BD}"/>
              </a:ext>
            </a:extLst>
          </p:cNvPr>
          <p:cNvSpPr/>
          <p:nvPr/>
        </p:nvSpPr>
        <p:spPr>
          <a:xfrm>
            <a:off x="961784" y="6568449"/>
            <a:ext cx="10265383" cy="107501"/>
          </a:xfrm>
          <a:prstGeom prst="rect">
            <a:avLst/>
          </a:prstGeom>
          <a:noFill/>
        </p:spPr>
        <p:txBody>
          <a:bodyPr wrap="square" lIns="0" tIns="0" rIns="0" bIns="0" rtlCol="0" anchor="ctr"/>
          <a:lstStyle/>
          <a:p>
            <a:pPr algn="ctr">
              <a:lnSpc>
                <a:spcPts val="847"/>
              </a:lnSpc>
              <a:buNone/>
            </a:pPr>
            <a:r>
              <a:rPr lang="en-US" sz="825" dirty="0">
                <a:solidFill>
                  <a:srgbClr val="1F497D"/>
                </a:solidFill>
                <a:latin typeface="Carlito" pitchFamily="34" charset="0"/>
                <a:ea typeface="Carlito" pitchFamily="34" charset="-122"/>
                <a:cs typeface="Carlito" pitchFamily="34" charset="-120"/>
              </a:rPr>
              <a:t>©2024 Proprietary and Confidential. All Rights Reserved.</a:t>
            </a:r>
            <a:endParaRPr lang="en-US" dirty="0"/>
          </a:p>
        </p:txBody>
      </p:sp>
      <p:sp>
        <p:nvSpPr>
          <p:cNvPr id="18" name="Object 17">
            <a:extLst>
              <a:ext uri="{FF2B5EF4-FFF2-40B4-BE49-F238E27FC236}">
                <a16:creationId xmlns:a16="http://schemas.microsoft.com/office/drawing/2014/main" id="{1E668CA9-477C-7CB7-9DCC-80658F5E7D91}"/>
              </a:ext>
            </a:extLst>
          </p:cNvPr>
          <p:cNvSpPr/>
          <p:nvPr/>
        </p:nvSpPr>
        <p:spPr>
          <a:xfrm>
            <a:off x="11789002" y="6541965"/>
            <a:ext cx="209498" cy="175945"/>
          </a:xfrm>
          <a:prstGeom prst="rect">
            <a:avLst/>
          </a:prstGeom>
          <a:noFill/>
        </p:spPr>
        <p:txBody>
          <a:bodyPr/>
          <a:lstStyle/>
          <a:p>
            <a:endParaRPr lang="en-US"/>
          </a:p>
        </p:txBody>
      </p:sp>
      <p:sp>
        <p:nvSpPr>
          <p:cNvPr id="25" name="Slide Number Placeholder 24">
            <a:extLst>
              <a:ext uri="{FF2B5EF4-FFF2-40B4-BE49-F238E27FC236}">
                <a16:creationId xmlns:a16="http://schemas.microsoft.com/office/drawing/2014/main" id="{A82C60A0-CFDF-5406-E401-4074C31766BB}"/>
              </a:ext>
            </a:extLst>
          </p:cNvPr>
          <p:cNvSpPr>
            <a:spLocks noGrp="1"/>
          </p:cNvSpPr>
          <p:nvPr>
            <p:ph type="sldNum" sz="quarter" idx="4294967295"/>
          </p:nvPr>
        </p:nvSpPr>
        <p:spPr>
          <a:xfrm>
            <a:off x="11826240" y="6515100"/>
            <a:ext cx="800000" cy="300000"/>
          </a:xfrm>
          <a:prstGeom prst="rect">
            <a:avLst/>
          </a:prstGeom>
          <a:extLst>
            <a:ext uri="{C572A759-6A51-4108-AA02-DFA0A04FC94B}">
              <ma14:wrappingTextBoxFlag xmlns="" xmlns:ma14="http://schemas.microsoft.com/office/mac/drawingml/2011/main" val="0"/>
            </a:ext>
          </a:extLst>
        </p:spPr>
        <p:txBody>
          <a:bodyPr/>
          <a:lstStyle>
            <a:lvl1pPr>
              <a:defRPr sz="1100"/>
            </a:lvl1pPr>
          </a:lstStyle>
          <a:p>
            <a:fld id="{F7021451-1387-4CA6-816F-3879F97B5CBC}" type="slidenum">
              <a:rPr lang="en-US" smtClean="0"/>
              <a:t>9</a:t>
            </a:fld>
            <a:endParaRPr lang="en-US"/>
          </a:p>
        </p:txBody>
      </p:sp>
      <p:pic>
        <p:nvPicPr>
          <p:cNvPr id="19" name="Picture 18">
            <a:extLst>
              <a:ext uri="{FF2B5EF4-FFF2-40B4-BE49-F238E27FC236}">
                <a16:creationId xmlns:a16="http://schemas.microsoft.com/office/drawing/2014/main" id="{CA331FE8-1940-4B71-82D4-8CF383026FE3}"/>
              </a:ext>
            </a:extLst>
          </p:cNvPr>
          <p:cNvPicPr>
            <a:picLocks noChangeAspect="1"/>
          </p:cNvPicPr>
          <p:nvPr/>
        </p:nvPicPr>
        <p:blipFill>
          <a:blip r:embed="rId11"/>
          <a:stretch>
            <a:fillRect/>
          </a:stretch>
        </p:blipFill>
        <p:spPr>
          <a:xfrm>
            <a:off x="8970308" y="153366"/>
            <a:ext cx="1924803" cy="1924803"/>
          </a:xfrm>
          <a:prstGeom prst="rect">
            <a:avLst/>
          </a:prstGeom>
        </p:spPr>
      </p:pic>
    </p:spTree>
    <p:extLst>
      <p:ext uri="{BB962C8B-B14F-4D97-AF65-F5344CB8AC3E}">
        <p14:creationId xmlns:p14="http://schemas.microsoft.com/office/powerpoint/2010/main" val="413488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a:extLst>
              <a:ext uri="{FF2B5EF4-FFF2-40B4-BE49-F238E27FC236}">
                <a16:creationId xmlns:a16="http://schemas.microsoft.com/office/drawing/2014/main" id="{62D12C85-EED2-5266-8B2A-0C063CE2E2A3}"/>
              </a:ext>
            </a:extLst>
          </p:cNvPr>
          <p:cNvSpPr/>
          <p:nvPr/>
        </p:nvSpPr>
        <p:spPr>
          <a:xfrm>
            <a:off x="0" y="0"/>
            <a:ext cx="12192000" cy="1266508"/>
          </a:xfrm>
          <a:prstGeom prst="rect">
            <a:avLst/>
          </a:prstGeom>
          <a:solidFill>
            <a:schemeClr val="tx2">
              <a:lumMod val="50000"/>
              <a:lumOff val="50000"/>
            </a:schemeClr>
          </a:solidFill>
        </p:spPr>
        <p:txBody>
          <a:bodyPr vert="horz" lIns="91440" tIns="45720" rIns="91440" bIns="45720" rtlCol="0" anchor="t">
            <a:normAutofit/>
          </a:bodyPr>
          <a:lstStyle/>
          <a:p>
            <a:pPr algn="ctr">
              <a:lnSpc>
                <a:spcPct val="90000"/>
              </a:lnSpc>
              <a:spcBef>
                <a:spcPct val="0"/>
              </a:spcBef>
              <a:spcAft>
                <a:spcPts val="600"/>
              </a:spcAft>
            </a:pPr>
            <a:br>
              <a:rPr lang="en-US" sz="4000" kern="1200" dirty="0">
                <a:solidFill>
                  <a:schemeClr val="bg1"/>
                </a:solidFill>
                <a:latin typeface="+mj-lt"/>
                <a:ea typeface="+mj-ea"/>
                <a:cs typeface="+mj-cs"/>
              </a:rPr>
            </a:br>
            <a:r>
              <a:rPr lang="en-US" sz="4000" kern="1200" dirty="0">
                <a:solidFill>
                  <a:schemeClr val="bg1"/>
                </a:solidFill>
                <a:latin typeface="+mj-lt"/>
                <a:ea typeface="+mj-ea"/>
                <a:cs typeface="+mj-cs"/>
              </a:rPr>
              <a:t>Where to find</a:t>
            </a:r>
            <a:r>
              <a:rPr lang="en-US" sz="4000" dirty="0">
                <a:solidFill>
                  <a:schemeClr val="bg1"/>
                </a:solidFill>
                <a:latin typeface="+mj-lt"/>
                <a:ea typeface="+mj-ea"/>
                <a:cs typeface="+mj-cs"/>
              </a:rPr>
              <a:t> </a:t>
            </a:r>
            <a:r>
              <a:rPr lang="en-US" sz="4000" kern="1200" dirty="0">
                <a:solidFill>
                  <a:schemeClr val="bg1"/>
                </a:solidFill>
                <a:latin typeface="+mj-lt"/>
                <a:ea typeface="+mj-ea"/>
                <a:cs typeface="+mj-cs"/>
              </a:rPr>
              <a:t>a Patient Advocate?</a:t>
            </a:r>
            <a:r>
              <a:rPr lang="en-US" sz="4000" dirty="0">
                <a:solidFill>
                  <a:schemeClr val="bg1"/>
                </a:solidFill>
                <a:latin typeface="+mj-lt"/>
                <a:ea typeface="+mj-ea"/>
                <a:cs typeface="+mj-cs"/>
              </a:rPr>
              <a:t> </a:t>
            </a:r>
            <a:r>
              <a:rPr lang="en-US" sz="4000" b="1" kern="1200" dirty="0" err="1">
                <a:solidFill>
                  <a:schemeClr val="bg1"/>
                </a:solidFill>
                <a:latin typeface="+mj-lt"/>
                <a:ea typeface="+mj-ea"/>
                <a:cs typeface="+mj-cs"/>
              </a:rPr>
              <a:t>GNAnow.org</a:t>
            </a:r>
            <a:endParaRPr lang="en-US" sz="4000" b="1" kern="1200" dirty="0">
              <a:solidFill>
                <a:schemeClr val="bg1"/>
              </a:solidFill>
              <a:latin typeface="+mj-lt"/>
              <a:ea typeface="+mj-ea"/>
              <a:cs typeface="+mj-cs"/>
            </a:endParaRPr>
          </a:p>
          <a:p>
            <a:pPr>
              <a:lnSpc>
                <a:spcPct val="90000"/>
              </a:lnSpc>
              <a:spcBef>
                <a:spcPct val="0"/>
              </a:spcBef>
              <a:spcAft>
                <a:spcPts val="600"/>
              </a:spcAft>
            </a:pPr>
            <a:endParaRPr lang="en-US" sz="4000" kern="1200" dirty="0">
              <a:solidFill>
                <a:schemeClr val="tx1"/>
              </a:solidFill>
              <a:latin typeface="+mj-lt"/>
              <a:ea typeface="+mj-ea"/>
              <a:cs typeface="+mj-cs"/>
            </a:endParaRPr>
          </a:p>
        </p:txBody>
      </p:sp>
      <p:pic>
        <p:nvPicPr>
          <p:cNvPr id="3" name="Picture 2" descr="A person in a grey suit&#10;&#10;AI-generated content may be incorrect.">
            <a:extLst>
              <a:ext uri="{FF2B5EF4-FFF2-40B4-BE49-F238E27FC236}">
                <a16:creationId xmlns:a16="http://schemas.microsoft.com/office/drawing/2014/main" id="{0DEE964B-923B-341E-2986-F2B48562F313}"/>
              </a:ext>
            </a:extLst>
          </p:cNvPr>
          <p:cNvPicPr>
            <a:picLocks noChangeAspect="1"/>
          </p:cNvPicPr>
          <p:nvPr/>
        </p:nvPicPr>
        <p:blipFill>
          <a:blip r:embed="rId2"/>
          <a:stretch>
            <a:fillRect/>
          </a:stretch>
        </p:blipFill>
        <p:spPr>
          <a:xfrm>
            <a:off x="1402915" y="1266508"/>
            <a:ext cx="8757392" cy="5517154"/>
          </a:xfrm>
          <a:prstGeom prst="rect">
            <a:avLst/>
          </a:prstGeom>
        </p:spPr>
      </p:pic>
    </p:spTree>
    <p:extLst>
      <p:ext uri="{BB962C8B-B14F-4D97-AF65-F5344CB8AC3E}">
        <p14:creationId xmlns:p14="http://schemas.microsoft.com/office/powerpoint/2010/main" val="67899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4666083" y="423013"/>
            <a:ext cx="7751412" cy="488778"/>
          </a:xfrm>
          <a:prstGeom prst="rect">
            <a:avLst/>
          </a:prstGeom>
          <a:noFill/>
        </p:spPr>
        <p:txBody>
          <a:bodyPr wrap="square" lIns="0" tIns="0" rIns="0" bIns="0" rtlCol="0" anchor="t"/>
          <a:lstStyle/>
          <a:p>
            <a:pPr algn="l">
              <a:lnSpc>
                <a:spcPts val="3850"/>
              </a:lnSpc>
              <a:buNone/>
            </a:pPr>
            <a:r>
              <a:rPr lang="en-US" sz="3750" dirty="0">
                <a:solidFill>
                  <a:schemeClr val="accent1"/>
                </a:solidFill>
                <a:latin typeface="Carlito" pitchFamily="34" charset="0"/>
                <a:ea typeface="Carlito" pitchFamily="34" charset="-122"/>
                <a:cs typeface="Carlito" pitchFamily="34" charset="-120"/>
              </a:rPr>
              <a:t>The Cost of Patient Advocacy</a:t>
            </a:r>
            <a:endParaRPr lang="en-US" dirty="0">
              <a:solidFill>
                <a:schemeClr val="accent1"/>
              </a:solidFill>
            </a:endParaRPr>
          </a:p>
        </p:txBody>
      </p:sp>
      <p:sp>
        <p:nvSpPr>
          <p:cNvPr id="3" name="Object 2"/>
          <p:cNvSpPr/>
          <p:nvPr/>
        </p:nvSpPr>
        <p:spPr>
          <a:xfrm>
            <a:off x="4666083" y="1266116"/>
            <a:ext cx="7751412" cy="244389"/>
          </a:xfrm>
          <a:prstGeom prst="rect">
            <a:avLst/>
          </a:prstGeom>
          <a:noFill/>
        </p:spPr>
        <p:txBody>
          <a:bodyPr wrap="square" lIns="0" tIns="0" rIns="0" bIns="0" rtlCol="0" anchor="t"/>
          <a:lstStyle/>
          <a:p>
            <a:pPr algn="l">
              <a:lnSpc>
                <a:spcPts val="1925"/>
              </a:lnSpc>
              <a:spcBef>
                <a:spcPts val="995"/>
              </a:spcBef>
              <a:buNone/>
            </a:pPr>
            <a:r>
              <a:rPr lang="en-US" sz="2400" b="1" dirty="0">
                <a:solidFill>
                  <a:srgbClr val="1F497D"/>
                </a:solidFill>
                <a:latin typeface="Carlito" pitchFamily="34" charset="0"/>
                <a:ea typeface="Carlito" pitchFamily="34" charset="-122"/>
                <a:cs typeface="Carlito" pitchFamily="34" charset="-120"/>
              </a:rPr>
              <a:t>Costs vary by location, level of experience, and specialities</a:t>
            </a:r>
            <a:r>
              <a:rPr lang="en-US" sz="2000" dirty="0">
                <a:solidFill>
                  <a:srgbClr val="1F497D"/>
                </a:solidFill>
                <a:latin typeface="Carlito" pitchFamily="34" charset="0"/>
                <a:ea typeface="Carlito" pitchFamily="34" charset="-122"/>
                <a:cs typeface="Carlito" pitchFamily="34" charset="-120"/>
              </a:rPr>
              <a:t>.</a:t>
            </a:r>
            <a:endParaRPr lang="en-US" sz="2000" dirty="0"/>
          </a:p>
        </p:txBody>
      </p:sp>
      <p:sp>
        <p:nvSpPr>
          <p:cNvPr id="4" name="Object 3"/>
          <p:cNvSpPr/>
          <p:nvPr/>
        </p:nvSpPr>
        <p:spPr>
          <a:xfrm>
            <a:off x="4666083" y="1769788"/>
            <a:ext cx="7751412" cy="244389"/>
          </a:xfrm>
          <a:prstGeom prst="rect">
            <a:avLst/>
          </a:prstGeom>
          <a:noFill/>
        </p:spPr>
        <p:txBody>
          <a:bodyPr wrap="square" lIns="0" tIns="0" rIns="0" bIns="0" rtlCol="0" anchor="t"/>
          <a:lstStyle/>
          <a:p>
            <a:pPr algn="l">
              <a:lnSpc>
                <a:spcPts val="1925"/>
              </a:lnSpc>
              <a:spcBef>
                <a:spcPts val="1498"/>
              </a:spcBef>
              <a:buNone/>
            </a:pPr>
            <a:r>
              <a:rPr lang="en-US" sz="2000" dirty="0">
                <a:solidFill>
                  <a:srgbClr val="1F497D"/>
                </a:solidFill>
                <a:latin typeface="Carlito" pitchFamily="34" charset="0"/>
                <a:ea typeface="Carlito" pitchFamily="34" charset="-122"/>
                <a:cs typeface="Carlito" pitchFamily="34" charset="-120"/>
              </a:rPr>
              <a:t>Some advocates offer a free 15 – 30-minute initial consultation</a:t>
            </a:r>
            <a:r>
              <a:rPr lang="en-US" sz="1875" dirty="0">
                <a:solidFill>
                  <a:srgbClr val="1F497D"/>
                </a:solidFill>
                <a:latin typeface="Carlito" pitchFamily="34" charset="0"/>
                <a:ea typeface="Carlito" pitchFamily="34" charset="-122"/>
                <a:cs typeface="Carlito" pitchFamily="34" charset="-120"/>
              </a:rPr>
              <a:t>.</a:t>
            </a:r>
          </a:p>
          <a:p>
            <a:pPr algn="l">
              <a:lnSpc>
                <a:spcPts val="1925"/>
              </a:lnSpc>
              <a:spcBef>
                <a:spcPts val="1498"/>
              </a:spcBef>
              <a:buNone/>
            </a:pPr>
            <a:endParaRPr lang="en-US" dirty="0"/>
          </a:p>
        </p:txBody>
      </p:sp>
      <p:sp>
        <p:nvSpPr>
          <p:cNvPr id="5" name="Object 4"/>
          <p:cNvSpPr/>
          <p:nvPr/>
        </p:nvSpPr>
        <p:spPr>
          <a:xfrm>
            <a:off x="4666083" y="2543415"/>
            <a:ext cx="7751412" cy="244389"/>
          </a:xfrm>
          <a:prstGeom prst="rect">
            <a:avLst/>
          </a:prstGeom>
          <a:noFill/>
        </p:spPr>
        <p:txBody>
          <a:bodyPr wrap="square" lIns="0" tIns="0" rIns="0" bIns="0" rtlCol="0" anchor="t"/>
          <a:lstStyle/>
          <a:p>
            <a:pPr algn="l">
              <a:lnSpc>
                <a:spcPts val="1925"/>
              </a:lnSpc>
              <a:spcBef>
                <a:spcPts val="1498"/>
              </a:spcBef>
              <a:buNone/>
            </a:pPr>
            <a:r>
              <a:rPr lang="en-US" sz="2000" dirty="0">
                <a:solidFill>
                  <a:srgbClr val="1F497D"/>
                </a:solidFill>
                <a:latin typeface="Carlito" pitchFamily="34" charset="0"/>
                <a:ea typeface="Carlito" pitchFamily="34" charset="-122"/>
                <a:cs typeface="Carlito" pitchFamily="34" charset="-120"/>
              </a:rPr>
              <a:t>Most offer tele-health support and coaching</a:t>
            </a:r>
            <a:r>
              <a:rPr lang="en-US" sz="1875" dirty="0">
                <a:solidFill>
                  <a:srgbClr val="1F497D"/>
                </a:solidFill>
                <a:latin typeface="Carlito" pitchFamily="34" charset="0"/>
                <a:ea typeface="Carlito" pitchFamily="34" charset="-122"/>
                <a:cs typeface="Carlito" pitchFamily="34" charset="-120"/>
              </a:rPr>
              <a:t>.</a:t>
            </a:r>
            <a:endParaRPr lang="en-US" dirty="0"/>
          </a:p>
        </p:txBody>
      </p:sp>
      <p:sp>
        <p:nvSpPr>
          <p:cNvPr id="6" name="Object 5"/>
          <p:cNvSpPr/>
          <p:nvPr/>
        </p:nvSpPr>
        <p:spPr>
          <a:xfrm>
            <a:off x="0" y="0"/>
            <a:ext cx="4199475" cy="6865808"/>
          </a:xfrm>
          <a:prstGeom prst="rect">
            <a:avLst/>
          </a:prstGeom>
          <a:solidFill>
            <a:srgbClr val="EEECE1"/>
          </a:solidFill>
        </p:spPr>
        <p:txBody>
          <a:bodyPr/>
          <a:lstStyle/>
          <a:p>
            <a:endParaRPr lang="en-US"/>
          </a:p>
        </p:txBody>
      </p:sp>
      <p:pic>
        <p:nvPicPr>
          <p:cNvPr id="7" name="Object 6" descr="preencoded.png"/>
          <p:cNvPicPr>
            <a:picLocks noChangeAspect="1"/>
          </p:cNvPicPr>
          <p:nvPr/>
        </p:nvPicPr>
        <p:blipFill>
          <a:blip r:embed="rId3"/>
          <a:srcRect l="29601" r="29601"/>
          <a:stretch/>
        </p:blipFill>
        <p:spPr>
          <a:xfrm>
            <a:off x="0" y="0"/>
            <a:ext cx="4445876" cy="6865808"/>
          </a:xfrm>
          <a:prstGeom prst="rect">
            <a:avLst/>
          </a:prstGeom>
        </p:spPr>
      </p:pic>
      <p:pic>
        <p:nvPicPr>
          <p:cNvPr id="8" name="Object 7"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66079" y="3264324"/>
            <a:ext cx="7065783" cy="2066408"/>
          </a:xfrm>
          <a:prstGeom prst="rect">
            <a:avLst/>
          </a:prstGeom>
        </p:spPr>
      </p:pic>
      <p:pic>
        <p:nvPicPr>
          <p:cNvPr id="9" name="Object 8"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66079" y="3264324"/>
            <a:ext cx="7056260" cy="2056886"/>
          </a:xfrm>
          <a:prstGeom prst="rect">
            <a:avLst/>
          </a:prstGeom>
        </p:spPr>
      </p:pic>
      <p:sp>
        <p:nvSpPr>
          <p:cNvPr id="10" name="Object 9"/>
          <p:cNvSpPr/>
          <p:nvPr/>
        </p:nvSpPr>
        <p:spPr>
          <a:xfrm>
            <a:off x="4666083" y="3264354"/>
            <a:ext cx="3523369" cy="559411"/>
          </a:xfrm>
          <a:prstGeom prst="rect">
            <a:avLst/>
          </a:prstGeom>
          <a:noFill/>
        </p:spPr>
        <p:txBody>
          <a:bodyPr wrap="square" rtlCol="0" anchor="ctr">
            <a:normAutofit/>
          </a:bodyPr>
          <a:lstStyle/>
          <a:p>
            <a:pPr algn="ctr">
              <a:buNone/>
            </a:pPr>
            <a:r>
              <a:rPr lang="en-US" sz="2800" dirty="0">
                <a:solidFill>
                  <a:srgbClr val="FFFFFF"/>
                </a:solidFill>
                <a:latin typeface="Carlito Regular" pitchFamily="34" charset="0"/>
                <a:ea typeface="Carlito Regular" pitchFamily="34" charset="-122"/>
                <a:cs typeface="Carlito Regular" pitchFamily="34" charset="-120"/>
              </a:rPr>
              <a:t>Service</a:t>
            </a:r>
            <a:endParaRPr lang="en-US" dirty="0"/>
          </a:p>
        </p:txBody>
      </p:sp>
      <p:sp>
        <p:nvSpPr>
          <p:cNvPr id="11" name="Object 10"/>
          <p:cNvSpPr/>
          <p:nvPr/>
        </p:nvSpPr>
        <p:spPr>
          <a:xfrm>
            <a:off x="8189452" y="3264354"/>
            <a:ext cx="3523369" cy="559411"/>
          </a:xfrm>
          <a:prstGeom prst="rect">
            <a:avLst/>
          </a:prstGeom>
          <a:noFill/>
        </p:spPr>
        <p:txBody>
          <a:bodyPr wrap="square" rtlCol="0" anchor="ctr">
            <a:normAutofit/>
          </a:bodyPr>
          <a:lstStyle/>
          <a:p>
            <a:pPr algn="ctr">
              <a:buNone/>
            </a:pPr>
            <a:r>
              <a:rPr lang="en-US" sz="2700" dirty="0">
                <a:solidFill>
                  <a:srgbClr val="FFFFFF"/>
                </a:solidFill>
                <a:latin typeface="Carlito Regular" pitchFamily="34" charset="0"/>
                <a:ea typeface="Carlito Regular" pitchFamily="34" charset="-122"/>
                <a:cs typeface="Carlito Regular" pitchFamily="34" charset="-120"/>
              </a:rPr>
              <a:t>Cost</a:t>
            </a:r>
            <a:endParaRPr lang="en-US" dirty="0"/>
          </a:p>
        </p:txBody>
      </p:sp>
      <p:sp>
        <p:nvSpPr>
          <p:cNvPr id="12" name="Object 11"/>
          <p:cNvSpPr/>
          <p:nvPr/>
        </p:nvSpPr>
        <p:spPr>
          <a:xfrm>
            <a:off x="4666083" y="3823764"/>
            <a:ext cx="3523369" cy="745881"/>
          </a:xfrm>
          <a:prstGeom prst="rect">
            <a:avLst/>
          </a:prstGeom>
          <a:noFill/>
        </p:spPr>
        <p:txBody>
          <a:bodyPr wrap="square" rtlCol="0" anchor="ctr">
            <a:normAutofit/>
          </a:bodyPr>
          <a:lstStyle/>
          <a:p>
            <a:pPr algn="ctr">
              <a:buNone/>
            </a:pPr>
            <a:r>
              <a:rPr lang="en-US" sz="2000" dirty="0">
                <a:solidFill>
                  <a:srgbClr val="000000"/>
                </a:solidFill>
                <a:latin typeface="Carlito Regular" pitchFamily="34" charset="0"/>
                <a:ea typeface="Carlito Regular" pitchFamily="34" charset="-122"/>
                <a:cs typeface="Carlito Regular" pitchFamily="34" charset="-120"/>
              </a:rPr>
              <a:t>Initial Consultation</a:t>
            </a:r>
            <a:endParaRPr lang="en-US" dirty="0"/>
          </a:p>
        </p:txBody>
      </p:sp>
      <p:sp>
        <p:nvSpPr>
          <p:cNvPr id="13" name="Object 12"/>
          <p:cNvSpPr/>
          <p:nvPr/>
        </p:nvSpPr>
        <p:spPr>
          <a:xfrm>
            <a:off x="8189452" y="3823764"/>
            <a:ext cx="3523369" cy="745881"/>
          </a:xfrm>
          <a:prstGeom prst="rect">
            <a:avLst/>
          </a:prstGeom>
          <a:noFill/>
        </p:spPr>
        <p:txBody>
          <a:bodyPr wrap="square" rtlCol="0" anchor="ctr">
            <a:normAutofit/>
          </a:bodyPr>
          <a:lstStyle/>
          <a:p>
            <a:pPr algn="ctr">
              <a:buNone/>
            </a:pPr>
            <a:r>
              <a:rPr lang="en-US" sz="2000" dirty="0">
                <a:solidFill>
                  <a:srgbClr val="000000"/>
                </a:solidFill>
                <a:latin typeface="Carlito Regular" pitchFamily="34" charset="0"/>
                <a:ea typeface="Carlito Regular" pitchFamily="34" charset="-122"/>
                <a:cs typeface="Carlito Regular" pitchFamily="34" charset="-120"/>
              </a:rPr>
              <a:t>$100 - $300</a:t>
            </a:r>
            <a:endParaRPr lang="en-US" dirty="0"/>
          </a:p>
        </p:txBody>
      </p:sp>
      <p:sp>
        <p:nvSpPr>
          <p:cNvPr id="14" name="Object 13"/>
          <p:cNvSpPr/>
          <p:nvPr/>
        </p:nvSpPr>
        <p:spPr>
          <a:xfrm>
            <a:off x="4666083" y="4569645"/>
            <a:ext cx="3523369" cy="745881"/>
          </a:xfrm>
          <a:prstGeom prst="rect">
            <a:avLst/>
          </a:prstGeom>
          <a:noFill/>
        </p:spPr>
        <p:txBody>
          <a:bodyPr wrap="square" rtlCol="0" anchor="ctr">
            <a:normAutofit/>
          </a:bodyPr>
          <a:lstStyle/>
          <a:p>
            <a:pPr algn="ctr">
              <a:buNone/>
            </a:pPr>
            <a:r>
              <a:rPr lang="en-US" sz="2000" dirty="0">
                <a:solidFill>
                  <a:srgbClr val="000000"/>
                </a:solidFill>
                <a:latin typeface="Carlito Regular" pitchFamily="34" charset="0"/>
                <a:ea typeface="Carlito Regular" pitchFamily="34" charset="-122"/>
                <a:cs typeface="Carlito Regular" pitchFamily="34" charset="-120"/>
              </a:rPr>
              <a:t>Hourly Rate</a:t>
            </a:r>
            <a:endParaRPr lang="en-US" dirty="0"/>
          </a:p>
        </p:txBody>
      </p:sp>
      <p:sp>
        <p:nvSpPr>
          <p:cNvPr id="15" name="Object 14"/>
          <p:cNvSpPr/>
          <p:nvPr/>
        </p:nvSpPr>
        <p:spPr>
          <a:xfrm>
            <a:off x="8189452" y="4569645"/>
            <a:ext cx="3523369" cy="745881"/>
          </a:xfrm>
          <a:prstGeom prst="rect">
            <a:avLst/>
          </a:prstGeom>
          <a:noFill/>
        </p:spPr>
        <p:txBody>
          <a:bodyPr wrap="square" rtlCol="0" anchor="ctr">
            <a:normAutofit/>
          </a:bodyPr>
          <a:lstStyle/>
          <a:p>
            <a:pPr algn="ctr">
              <a:buNone/>
            </a:pPr>
            <a:r>
              <a:rPr lang="en-US" sz="2000" dirty="0">
                <a:solidFill>
                  <a:srgbClr val="000000"/>
                </a:solidFill>
                <a:latin typeface="Carlito Regular" pitchFamily="34" charset="0"/>
                <a:ea typeface="Carlito Regular" pitchFamily="34" charset="-122"/>
                <a:cs typeface="Carlito Regular" pitchFamily="34" charset="-120"/>
              </a:rPr>
              <a:t>$50 - $300 per hour</a:t>
            </a:r>
            <a:endParaRPr lang="en-US" dirty="0"/>
          </a:p>
        </p:txBody>
      </p:sp>
      <p:sp>
        <p:nvSpPr>
          <p:cNvPr id="16" name="Object 15"/>
          <p:cNvSpPr/>
          <p:nvPr/>
        </p:nvSpPr>
        <p:spPr>
          <a:xfrm>
            <a:off x="961784" y="6568449"/>
            <a:ext cx="10265383" cy="107501"/>
          </a:xfrm>
          <a:prstGeom prst="rect">
            <a:avLst/>
          </a:prstGeom>
          <a:noFill/>
        </p:spPr>
        <p:txBody>
          <a:bodyPr wrap="square" lIns="0" tIns="0" rIns="0" bIns="0" rtlCol="0" anchor="ctr"/>
          <a:lstStyle/>
          <a:p>
            <a:pPr algn="ctr">
              <a:lnSpc>
                <a:spcPts val="847"/>
              </a:lnSpc>
              <a:buNone/>
            </a:pPr>
            <a:r>
              <a:rPr lang="en-US" sz="825" dirty="0">
                <a:solidFill>
                  <a:srgbClr val="1F497D"/>
                </a:solidFill>
                <a:latin typeface="Carlito" pitchFamily="34" charset="0"/>
                <a:ea typeface="Carlito" pitchFamily="34" charset="-122"/>
                <a:cs typeface="Carlito" pitchFamily="34" charset="-120"/>
              </a:rPr>
              <a:t>©2024 Proprietary and Confidential. All Rights Reserved.</a:t>
            </a:r>
            <a:endParaRPr lang="en-US" dirty="0"/>
          </a:p>
        </p:txBody>
      </p:sp>
      <p:sp>
        <p:nvSpPr>
          <p:cNvPr id="17" name="Object 16"/>
          <p:cNvSpPr/>
          <p:nvPr/>
        </p:nvSpPr>
        <p:spPr>
          <a:xfrm>
            <a:off x="11874706" y="6541965"/>
            <a:ext cx="123794" cy="175945"/>
          </a:xfrm>
          <a:prstGeom prst="rect">
            <a:avLst/>
          </a:prstGeom>
          <a:noFill/>
        </p:spPr>
        <p:txBody>
          <a:bodyPr/>
          <a:lstStyle/>
          <a:p>
            <a:endParaRPr lang="en-US"/>
          </a:p>
        </p:txBody>
      </p:sp>
      <p:sp>
        <p:nvSpPr>
          <p:cNvPr id="25" name="Slide Number Placeholder 24"/>
          <p:cNvSpPr>
            <a:spLocks noGrp="1"/>
          </p:cNvSpPr>
          <p:nvPr>
            <p:ph type="sldNum" sz="quarter" idx="4294967295"/>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a:lstStyle>
            <a:lvl1pPr>
              <a:defRPr sz="1100"/>
            </a:lvl1pPr>
          </a:lstStyle>
          <a:p>
            <a:fld id="{F7021451-1387-4CA6-816F-3879F97B5CBC}" type="slidenum">
              <a:rPr lang="en-US" smtClean="0"/>
              <a:t>11</a:t>
            </a:fld>
            <a:endParaRPr lang="en-US"/>
          </a:p>
        </p:txBody>
      </p:sp>
      <p:sp>
        <p:nvSpPr>
          <p:cNvPr id="18" name="Object 3">
            <a:extLst>
              <a:ext uri="{FF2B5EF4-FFF2-40B4-BE49-F238E27FC236}">
                <a16:creationId xmlns:a16="http://schemas.microsoft.com/office/drawing/2014/main" id="{9145E7E8-545A-899E-8234-BFCDE5D93E3E}"/>
              </a:ext>
            </a:extLst>
          </p:cNvPr>
          <p:cNvSpPr/>
          <p:nvPr/>
        </p:nvSpPr>
        <p:spPr>
          <a:xfrm>
            <a:off x="4666083" y="2156601"/>
            <a:ext cx="7751412" cy="244389"/>
          </a:xfrm>
          <a:prstGeom prst="rect">
            <a:avLst/>
          </a:prstGeom>
          <a:noFill/>
        </p:spPr>
        <p:txBody>
          <a:bodyPr wrap="square" lIns="0" tIns="0" rIns="0" bIns="0" rtlCol="0" anchor="t"/>
          <a:lstStyle/>
          <a:p>
            <a:pPr algn="l">
              <a:lnSpc>
                <a:spcPts val="1925"/>
              </a:lnSpc>
              <a:spcBef>
                <a:spcPts val="1498"/>
              </a:spcBef>
              <a:buNone/>
            </a:pPr>
            <a:r>
              <a:rPr lang="en-US" sz="2000" dirty="0">
                <a:solidFill>
                  <a:srgbClr val="1F497D"/>
                </a:solidFill>
                <a:latin typeface="Carlito" pitchFamily="34" charset="0"/>
                <a:ea typeface="Carlito" pitchFamily="34" charset="-122"/>
                <a:cs typeface="Carlito" pitchFamily="34" charset="-120"/>
              </a:rPr>
              <a:t>Some advocates offer service packages</a:t>
            </a:r>
            <a:r>
              <a:rPr lang="en-US" sz="1875" dirty="0">
                <a:solidFill>
                  <a:srgbClr val="1F497D"/>
                </a:solidFill>
                <a:latin typeface="Carlito" pitchFamily="34" charset="0"/>
                <a:ea typeface="Carlito" pitchFamily="34" charset="-122"/>
                <a:cs typeface="Carlito" pitchFamily="34" charset="-120"/>
              </a:rPr>
              <a:t> plans and rates.</a:t>
            </a:r>
          </a:p>
          <a:p>
            <a:pPr algn="l">
              <a:lnSpc>
                <a:spcPts val="1925"/>
              </a:lnSpc>
              <a:spcBef>
                <a:spcPts val="1498"/>
              </a:spcBef>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EEECE1"/>
        </a:solidFill>
        <a:effectLst/>
      </p:bgPr>
    </p:bg>
    <p:spTree>
      <p:nvGrpSpPr>
        <p:cNvPr id="1" name=""/>
        <p:cNvGrpSpPr/>
        <p:nvPr/>
      </p:nvGrpSpPr>
      <p:grpSpPr>
        <a:xfrm>
          <a:off x="0" y="0"/>
          <a:ext cx="0" cy="0"/>
          <a:chOff x="0" y="0"/>
          <a:chExt cx="0" cy="0"/>
        </a:xfrm>
      </p:grpSpPr>
      <p:sp>
        <p:nvSpPr>
          <p:cNvPr id="2" name="Object 1"/>
          <p:cNvSpPr/>
          <p:nvPr/>
        </p:nvSpPr>
        <p:spPr>
          <a:xfrm>
            <a:off x="476131" y="476131"/>
            <a:ext cx="11246213" cy="5904024"/>
          </a:xfrm>
          <a:prstGeom prst="rect">
            <a:avLst/>
          </a:prstGeom>
          <a:solidFill>
            <a:srgbClr val="4F81BD"/>
          </a:solidFill>
        </p:spPr>
        <p:txBody>
          <a:bodyPr/>
          <a:lstStyle/>
          <a:p>
            <a:endParaRPr lang="en-US"/>
          </a:p>
        </p:txBody>
      </p:sp>
      <p:pic>
        <p:nvPicPr>
          <p:cNvPr id="3" name="Object 2" descr="preencoded.png"/>
          <p:cNvPicPr>
            <a:picLocks noChangeAspect="1"/>
          </p:cNvPicPr>
          <p:nvPr/>
        </p:nvPicPr>
        <p:blipFill>
          <a:blip r:embed="rId3"/>
          <a:srcRect t="10627" b="10627"/>
          <a:stretch/>
        </p:blipFill>
        <p:spPr>
          <a:xfrm>
            <a:off x="476131" y="476130"/>
            <a:ext cx="11246213" cy="5904024"/>
          </a:xfrm>
          <a:prstGeom prst="rect">
            <a:avLst/>
          </a:prstGeom>
        </p:spPr>
      </p:pic>
      <p:sp>
        <p:nvSpPr>
          <p:cNvPr id="4" name="Object 3"/>
          <p:cNvSpPr/>
          <p:nvPr/>
        </p:nvSpPr>
        <p:spPr>
          <a:xfrm>
            <a:off x="471370" y="5008897"/>
            <a:ext cx="11246213" cy="1371257"/>
          </a:xfrm>
          <a:prstGeom prst="rect">
            <a:avLst/>
          </a:prstGeom>
          <a:solidFill>
            <a:srgbClr val="FFFFFF">
              <a:alpha val="50000"/>
            </a:srgbClr>
          </a:solidFill>
        </p:spPr>
        <p:txBody>
          <a:bodyPr/>
          <a:lstStyle/>
          <a:p>
            <a:endParaRPr lang="en-US"/>
          </a:p>
        </p:txBody>
      </p:sp>
      <p:sp>
        <p:nvSpPr>
          <p:cNvPr id="5" name="Object 4"/>
          <p:cNvSpPr/>
          <p:nvPr/>
        </p:nvSpPr>
        <p:spPr>
          <a:xfrm>
            <a:off x="1601652" y="5241458"/>
            <a:ext cx="8985647" cy="977556"/>
          </a:xfrm>
          <a:prstGeom prst="rect">
            <a:avLst/>
          </a:prstGeom>
          <a:noFill/>
        </p:spPr>
        <p:txBody>
          <a:bodyPr wrap="square" lIns="0" tIns="0" rIns="0" bIns="0" rtlCol="0" anchor="t"/>
          <a:lstStyle/>
          <a:p>
            <a:pPr algn="ctr">
              <a:lnSpc>
                <a:spcPts val="3850"/>
              </a:lnSpc>
              <a:buNone/>
            </a:pPr>
            <a:r>
              <a:rPr lang="en-US" sz="3750" dirty="0">
                <a:solidFill>
                  <a:schemeClr val="accent1"/>
                </a:solidFill>
                <a:latin typeface="Carlito" pitchFamily="34" charset="0"/>
                <a:ea typeface="Carlito" pitchFamily="34" charset="-122"/>
                <a:cs typeface="Carlito" pitchFamily="34" charset="-120"/>
              </a:rPr>
              <a:t>Patient advocates help clients get the best possible care for the best possible results. </a:t>
            </a:r>
            <a:endParaRPr lang="en-US" dirty="0">
              <a:solidFill>
                <a:schemeClr val="accent1"/>
              </a:solidFill>
            </a:endParaRPr>
          </a:p>
        </p:txBody>
      </p:sp>
      <p:sp>
        <p:nvSpPr>
          <p:cNvPr id="6" name="Object 5"/>
          <p:cNvSpPr/>
          <p:nvPr/>
        </p:nvSpPr>
        <p:spPr>
          <a:xfrm>
            <a:off x="961784" y="6568449"/>
            <a:ext cx="10265383" cy="107501"/>
          </a:xfrm>
          <a:prstGeom prst="rect">
            <a:avLst/>
          </a:prstGeom>
          <a:noFill/>
        </p:spPr>
        <p:txBody>
          <a:bodyPr wrap="square" lIns="0" tIns="0" rIns="0" bIns="0" rtlCol="0" anchor="ctr"/>
          <a:lstStyle/>
          <a:p>
            <a:pPr algn="ctr">
              <a:lnSpc>
                <a:spcPts val="847"/>
              </a:lnSpc>
              <a:buNone/>
            </a:pPr>
            <a:r>
              <a:rPr lang="en-US" sz="825" dirty="0">
                <a:solidFill>
                  <a:srgbClr val="1F497D"/>
                </a:solidFill>
                <a:latin typeface="Carlito" pitchFamily="34" charset="0"/>
                <a:ea typeface="Carlito" pitchFamily="34" charset="-122"/>
                <a:cs typeface="Carlito" pitchFamily="34" charset="-120"/>
              </a:rPr>
              <a:t>©2024 Proprietary and Confidential. All Rights Reserved.</a:t>
            </a:r>
            <a:endParaRPr lang="en-US" dirty="0"/>
          </a:p>
        </p:txBody>
      </p:sp>
      <p:sp>
        <p:nvSpPr>
          <p:cNvPr id="7" name="Object 6"/>
          <p:cNvSpPr/>
          <p:nvPr/>
        </p:nvSpPr>
        <p:spPr>
          <a:xfrm>
            <a:off x="11789002" y="6541965"/>
            <a:ext cx="209498" cy="175945"/>
          </a:xfrm>
          <a:prstGeom prst="rect">
            <a:avLst/>
          </a:prstGeom>
          <a:noFill/>
        </p:spPr>
        <p:txBody>
          <a:bodyPr/>
          <a:lstStyle/>
          <a:p>
            <a:endParaRPr lang="en-US"/>
          </a:p>
        </p:txBody>
      </p:sp>
      <p:sp>
        <p:nvSpPr>
          <p:cNvPr id="25" name="Slide Number Placeholder 24"/>
          <p:cNvSpPr>
            <a:spLocks noGrp="1"/>
          </p:cNvSpPr>
          <p:nvPr>
            <p:ph type="sldNum" sz="quarter" idx="4294967295"/>
          </p:nvPr>
        </p:nvSpPr>
        <p:spPr>
          <a:xfrm>
            <a:off x="11826240" y="6515100"/>
            <a:ext cx="800000" cy="300000"/>
          </a:xfrm>
          <a:prstGeom prst="rect">
            <a:avLst/>
          </a:prstGeom>
          <a:extLst>
            <a:ext uri="{C572A759-6A51-4108-AA02-DFA0A04FC94B}">
              <ma14:wrappingTextBoxFlag xmlns:ma14="http://schemas.microsoft.com/office/mac/drawingml/2011/main" xmlns="" val="0"/>
            </a:ext>
          </a:extLst>
        </p:spPr>
        <p:txBody>
          <a:bodyPr/>
          <a:lstStyle>
            <a:lvl1pPr>
              <a:defRPr sz="1100"/>
            </a:lvl1pPr>
          </a:lstStyle>
          <a:p>
            <a:fld id="{F7021451-1387-4CA6-816F-3879F97B5CBC}"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colorful speech bubbles&#10;&#10;AI-generated content may be incorrect.">
            <a:extLst>
              <a:ext uri="{FF2B5EF4-FFF2-40B4-BE49-F238E27FC236}">
                <a16:creationId xmlns:a16="http://schemas.microsoft.com/office/drawing/2014/main" id="{15C7CB45-CA85-CCB8-5C22-EB697ABF265F}"/>
              </a:ext>
            </a:extLst>
          </p:cNvPr>
          <p:cNvPicPr>
            <a:picLocks noChangeAspect="1"/>
          </p:cNvPicPr>
          <p:nvPr/>
        </p:nvPicPr>
        <p:blipFill>
          <a:blip r:embed="rId2"/>
          <a:srcRect l="2180" r="9344" b="1"/>
          <a:stretch>
            <a:fillRect/>
          </a:stretch>
        </p:blipFill>
        <p:spPr>
          <a:xfrm>
            <a:off x="2522358" y="10"/>
            <a:ext cx="9669642" cy="6857990"/>
          </a:xfrm>
          <a:prstGeom prst="rect">
            <a:avLst/>
          </a:prstGeom>
        </p:spPr>
      </p:pic>
      <p:sp>
        <p:nvSpPr>
          <p:cNvPr id="20" name="Rectangle 1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4CCFE07E-EAD7-5C6F-E06C-A15C052CADEF}"/>
              </a:ext>
            </a:extLst>
          </p:cNvPr>
          <p:cNvSpPr txBox="1"/>
          <p:nvPr/>
        </p:nvSpPr>
        <p:spPr>
          <a:xfrm>
            <a:off x="952228" y="743447"/>
            <a:ext cx="3973385" cy="3692028"/>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5200" dirty="0">
                <a:solidFill>
                  <a:schemeClr val="accent1"/>
                </a:solidFill>
                <a:latin typeface="Helvetica" pitchFamily="2" charset="0"/>
                <a:ea typeface="+mj-ea"/>
                <a:cs typeface="+mj-cs"/>
              </a:rPr>
              <a:t>Questions?</a:t>
            </a:r>
            <a:br>
              <a:rPr lang="en-US" sz="5200" dirty="0">
                <a:solidFill>
                  <a:schemeClr val="accent1"/>
                </a:solidFill>
                <a:latin typeface="Helvetica" pitchFamily="2" charset="0"/>
                <a:ea typeface="+mj-ea"/>
                <a:cs typeface="+mj-cs"/>
              </a:rPr>
            </a:br>
            <a:r>
              <a:rPr lang="en-US" sz="5200" dirty="0">
                <a:solidFill>
                  <a:schemeClr val="accent1"/>
                </a:solidFill>
                <a:latin typeface="Helvetica" pitchFamily="2" charset="0"/>
                <a:ea typeface="+mj-ea"/>
                <a:cs typeface="+mj-cs"/>
              </a:rPr>
              <a:t>Let’s talk!</a:t>
            </a:r>
          </a:p>
        </p:txBody>
      </p:sp>
    </p:spTree>
    <p:extLst>
      <p:ext uri="{BB962C8B-B14F-4D97-AF65-F5344CB8AC3E}">
        <p14:creationId xmlns:p14="http://schemas.microsoft.com/office/powerpoint/2010/main" val="1162787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D62FA973-B8DC-5671-E75B-F17F2C07175C}"/>
            </a:ext>
          </a:extLst>
        </p:cNvPr>
        <p:cNvGrpSpPr/>
        <p:nvPr/>
      </p:nvGrpSpPr>
      <p:grpSpPr>
        <a:xfrm>
          <a:off x="0" y="0"/>
          <a:ext cx="0" cy="0"/>
          <a:chOff x="0" y="0"/>
          <a:chExt cx="0" cy="0"/>
        </a:xfrm>
      </p:grpSpPr>
      <p:sp>
        <p:nvSpPr>
          <p:cNvPr id="3" name="Object 2">
            <a:extLst>
              <a:ext uri="{FF2B5EF4-FFF2-40B4-BE49-F238E27FC236}">
                <a16:creationId xmlns:a16="http://schemas.microsoft.com/office/drawing/2014/main" id="{0607F1F1-14E9-17BC-B4B1-4F8C2CE41831}"/>
              </a:ext>
            </a:extLst>
          </p:cNvPr>
          <p:cNvSpPr/>
          <p:nvPr/>
        </p:nvSpPr>
        <p:spPr>
          <a:xfrm>
            <a:off x="418957" y="724528"/>
            <a:ext cx="5446938" cy="1368579"/>
          </a:xfrm>
          <a:prstGeom prst="rect">
            <a:avLst/>
          </a:prstGeom>
          <a:noFill/>
        </p:spPr>
        <p:txBody>
          <a:bodyPr wrap="square" lIns="0" tIns="0" rIns="0" bIns="0" rtlCol="0" anchor="t"/>
          <a:lstStyle/>
          <a:p>
            <a:pPr algn="l">
              <a:lnSpc>
                <a:spcPts val="5390"/>
              </a:lnSpc>
              <a:buNone/>
            </a:pPr>
            <a:r>
              <a:rPr lang="en-US" sz="5250" dirty="0">
                <a:solidFill>
                  <a:schemeClr val="accent1"/>
                </a:solidFill>
                <a:latin typeface="Carlito" pitchFamily="34" charset="0"/>
                <a:ea typeface="Carlito" pitchFamily="34" charset="-122"/>
                <a:cs typeface="Carlito" pitchFamily="34" charset="-120"/>
              </a:rPr>
              <a:t>Thank you for joining me today!</a:t>
            </a:r>
            <a:endParaRPr lang="en-US" dirty="0">
              <a:solidFill>
                <a:schemeClr val="accent1"/>
              </a:solidFill>
            </a:endParaRPr>
          </a:p>
        </p:txBody>
      </p:sp>
      <p:sp>
        <p:nvSpPr>
          <p:cNvPr id="4" name="Object 3">
            <a:extLst>
              <a:ext uri="{FF2B5EF4-FFF2-40B4-BE49-F238E27FC236}">
                <a16:creationId xmlns:a16="http://schemas.microsoft.com/office/drawing/2014/main" id="{E475CC2C-EC42-6E4C-55EB-C6C3F5A708E9}"/>
              </a:ext>
            </a:extLst>
          </p:cNvPr>
          <p:cNvSpPr/>
          <p:nvPr/>
        </p:nvSpPr>
        <p:spPr>
          <a:xfrm>
            <a:off x="571357" y="2471120"/>
            <a:ext cx="342814" cy="342814"/>
          </a:xfrm>
          <a:prstGeom prst="rect">
            <a:avLst/>
          </a:prstGeom>
          <a:noFill/>
          <a:ln w="50800">
            <a:solidFill>
              <a:srgbClr val="4F81BD"/>
            </a:solidFill>
            <a:prstDash val="solid"/>
            <a:miter lim="800000"/>
          </a:ln>
        </p:spPr>
        <p:txBody>
          <a:bodyPr/>
          <a:lstStyle/>
          <a:p>
            <a:endParaRPr lang="en-US"/>
          </a:p>
        </p:txBody>
      </p:sp>
      <p:pic>
        <p:nvPicPr>
          <p:cNvPr id="5" name="Object 4" descr="preencoded.png">
            <a:extLst>
              <a:ext uri="{FF2B5EF4-FFF2-40B4-BE49-F238E27FC236}">
                <a16:creationId xmlns:a16="http://schemas.microsoft.com/office/drawing/2014/main" id="{A19E99E3-987D-2D1B-C2B9-2CB236A78D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0458" y="2572223"/>
            <a:ext cx="152362" cy="142839"/>
          </a:xfrm>
          <a:prstGeom prst="rect">
            <a:avLst/>
          </a:prstGeom>
        </p:spPr>
      </p:pic>
      <p:sp>
        <p:nvSpPr>
          <p:cNvPr id="6" name="Object 5">
            <a:extLst>
              <a:ext uri="{FF2B5EF4-FFF2-40B4-BE49-F238E27FC236}">
                <a16:creationId xmlns:a16="http://schemas.microsoft.com/office/drawing/2014/main" id="{5C442D08-75B1-8931-125E-D3DC21A0E047}"/>
              </a:ext>
            </a:extLst>
          </p:cNvPr>
          <p:cNvSpPr/>
          <p:nvPr/>
        </p:nvSpPr>
        <p:spPr>
          <a:xfrm>
            <a:off x="1057011" y="2547747"/>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Website</a:t>
            </a:r>
            <a:endParaRPr lang="en-US" dirty="0"/>
          </a:p>
        </p:txBody>
      </p:sp>
      <p:sp>
        <p:nvSpPr>
          <p:cNvPr id="7" name="Object 6">
            <a:extLst>
              <a:ext uri="{FF2B5EF4-FFF2-40B4-BE49-F238E27FC236}">
                <a16:creationId xmlns:a16="http://schemas.microsoft.com/office/drawing/2014/main" id="{B68E6B10-62BE-D464-4A88-0395CD807174}"/>
              </a:ext>
            </a:extLst>
          </p:cNvPr>
          <p:cNvSpPr/>
          <p:nvPr/>
        </p:nvSpPr>
        <p:spPr>
          <a:xfrm>
            <a:off x="571357" y="3004386"/>
            <a:ext cx="342814" cy="342814"/>
          </a:xfrm>
          <a:prstGeom prst="rect">
            <a:avLst/>
          </a:prstGeom>
          <a:noFill/>
          <a:ln w="50800">
            <a:solidFill>
              <a:srgbClr val="4F81BD"/>
            </a:solidFill>
            <a:prstDash val="solid"/>
            <a:miter lim="800000"/>
          </a:ln>
        </p:spPr>
        <p:txBody>
          <a:bodyPr/>
          <a:lstStyle/>
          <a:p>
            <a:endParaRPr lang="en-US"/>
          </a:p>
        </p:txBody>
      </p:sp>
      <p:pic>
        <p:nvPicPr>
          <p:cNvPr id="8" name="Object 7" descr="preencoded.png">
            <a:extLst>
              <a:ext uri="{FF2B5EF4-FFF2-40B4-BE49-F238E27FC236}">
                <a16:creationId xmlns:a16="http://schemas.microsoft.com/office/drawing/2014/main" id="{CF5794FC-12CC-AF40-6793-7CCE191B4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0495" y="3107499"/>
            <a:ext cx="133317" cy="142839"/>
          </a:xfrm>
          <a:prstGeom prst="rect">
            <a:avLst/>
          </a:prstGeom>
        </p:spPr>
      </p:pic>
      <p:sp>
        <p:nvSpPr>
          <p:cNvPr id="9" name="Object 8">
            <a:extLst>
              <a:ext uri="{FF2B5EF4-FFF2-40B4-BE49-F238E27FC236}">
                <a16:creationId xmlns:a16="http://schemas.microsoft.com/office/drawing/2014/main" id="{77DCA8A3-116E-408E-BB58-F32DF5382C2A}"/>
              </a:ext>
            </a:extLst>
          </p:cNvPr>
          <p:cNvSpPr/>
          <p:nvPr/>
        </p:nvSpPr>
        <p:spPr>
          <a:xfrm>
            <a:off x="1057011" y="3081014"/>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Phone Number</a:t>
            </a:r>
            <a:endParaRPr lang="en-US" dirty="0"/>
          </a:p>
        </p:txBody>
      </p:sp>
      <p:sp>
        <p:nvSpPr>
          <p:cNvPr id="10" name="Object 9">
            <a:extLst>
              <a:ext uri="{FF2B5EF4-FFF2-40B4-BE49-F238E27FC236}">
                <a16:creationId xmlns:a16="http://schemas.microsoft.com/office/drawing/2014/main" id="{F45B6DD1-8E4C-8784-A02E-F17F50A802E8}"/>
              </a:ext>
            </a:extLst>
          </p:cNvPr>
          <p:cNvSpPr/>
          <p:nvPr/>
        </p:nvSpPr>
        <p:spPr>
          <a:xfrm>
            <a:off x="571357" y="3537653"/>
            <a:ext cx="342814" cy="342814"/>
          </a:xfrm>
          <a:prstGeom prst="rect">
            <a:avLst/>
          </a:prstGeom>
          <a:noFill/>
          <a:ln w="50800">
            <a:solidFill>
              <a:srgbClr val="4F81BD"/>
            </a:solidFill>
            <a:prstDash val="solid"/>
            <a:miter lim="800000"/>
          </a:ln>
        </p:spPr>
        <p:txBody>
          <a:bodyPr/>
          <a:lstStyle/>
          <a:p>
            <a:endParaRPr lang="en-US"/>
          </a:p>
        </p:txBody>
      </p:sp>
      <p:pic>
        <p:nvPicPr>
          <p:cNvPr id="11" name="Object 10" descr="preencoded.png">
            <a:extLst>
              <a:ext uri="{FF2B5EF4-FFF2-40B4-BE49-F238E27FC236}">
                <a16:creationId xmlns:a16="http://schemas.microsoft.com/office/drawing/2014/main" id="{183C1322-726D-8BE6-016C-A5734B40C7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0446" y="3636747"/>
            <a:ext cx="152362" cy="152362"/>
          </a:xfrm>
          <a:prstGeom prst="rect">
            <a:avLst/>
          </a:prstGeom>
        </p:spPr>
      </p:pic>
      <p:sp>
        <p:nvSpPr>
          <p:cNvPr id="12" name="Object 11">
            <a:extLst>
              <a:ext uri="{FF2B5EF4-FFF2-40B4-BE49-F238E27FC236}">
                <a16:creationId xmlns:a16="http://schemas.microsoft.com/office/drawing/2014/main" id="{24931D67-ADCC-32A8-3719-8EAAB792F91C}"/>
              </a:ext>
            </a:extLst>
          </p:cNvPr>
          <p:cNvSpPr/>
          <p:nvPr/>
        </p:nvSpPr>
        <p:spPr>
          <a:xfrm>
            <a:off x="1057011" y="3614280"/>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Email </a:t>
            </a:r>
            <a:endParaRPr lang="en-US" dirty="0"/>
          </a:p>
        </p:txBody>
      </p:sp>
      <p:sp>
        <p:nvSpPr>
          <p:cNvPr id="13" name="Object 12">
            <a:extLst>
              <a:ext uri="{FF2B5EF4-FFF2-40B4-BE49-F238E27FC236}">
                <a16:creationId xmlns:a16="http://schemas.microsoft.com/office/drawing/2014/main" id="{73B540A9-91DF-91FF-B5DD-DE4D220F44B6}"/>
              </a:ext>
            </a:extLst>
          </p:cNvPr>
          <p:cNvSpPr/>
          <p:nvPr/>
        </p:nvSpPr>
        <p:spPr>
          <a:xfrm>
            <a:off x="571357" y="4070920"/>
            <a:ext cx="342814" cy="342814"/>
          </a:xfrm>
          <a:prstGeom prst="rect">
            <a:avLst/>
          </a:prstGeom>
          <a:noFill/>
          <a:ln w="50800">
            <a:solidFill>
              <a:srgbClr val="4F81BD"/>
            </a:solidFill>
            <a:prstDash val="solid"/>
            <a:miter lim="800000"/>
          </a:ln>
        </p:spPr>
        <p:txBody>
          <a:bodyPr/>
          <a:lstStyle/>
          <a:p>
            <a:endParaRPr lang="en-US"/>
          </a:p>
        </p:txBody>
      </p:sp>
      <p:pic>
        <p:nvPicPr>
          <p:cNvPr id="14" name="Object 13" descr="preencoded.png">
            <a:extLst>
              <a:ext uri="{FF2B5EF4-FFF2-40B4-BE49-F238E27FC236}">
                <a16:creationId xmlns:a16="http://schemas.microsoft.com/office/drawing/2014/main" id="{8D919EA3-2BFB-7F47-9DB2-5A88C62B9B2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0495" y="4182066"/>
            <a:ext cx="133317" cy="133317"/>
          </a:xfrm>
          <a:prstGeom prst="rect">
            <a:avLst/>
          </a:prstGeom>
        </p:spPr>
      </p:pic>
      <p:sp>
        <p:nvSpPr>
          <p:cNvPr id="15" name="Object 14">
            <a:extLst>
              <a:ext uri="{FF2B5EF4-FFF2-40B4-BE49-F238E27FC236}">
                <a16:creationId xmlns:a16="http://schemas.microsoft.com/office/drawing/2014/main" id="{A2BD438D-E5E2-AFCE-99C4-546B168FCD07}"/>
              </a:ext>
            </a:extLst>
          </p:cNvPr>
          <p:cNvSpPr/>
          <p:nvPr/>
        </p:nvSpPr>
        <p:spPr>
          <a:xfrm>
            <a:off x="1057011" y="4147547"/>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Linked In</a:t>
            </a:r>
            <a:endParaRPr lang="en-US" dirty="0"/>
          </a:p>
        </p:txBody>
      </p:sp>
      <p:sp>
        <p:nvSpPr>
          <p:cNvPr id="16" name="Object 15">
            <a:extLst>
              <a:ext uri="{FF2B5EF4-FFF2-40B4-BE49-F238E27FC236}">
                <a16:creationId xmlns:a16="http://schemas.microsoft.com/office/drawing/2014/main" id="{B725E6A3-BB88-23EC-A283-BCB5D9594EB4}"/>
              </a:ext>
            </a:extLst>
          </p:cNvPr>
          <p:cNvSpPr/>
          <p:nvPr/>
        </p:nvSpPr>
        <p:spPr>
          <a:xfrm>
            <a:off x="571357" y="4604186"/>
            <a:ext cx="342814" cy="342814"/>
          </a:xfrm>
          <a:prstGeom prst="rect">
            <a:avLst/>
          </a:prstGeom>
          <a:noFill/>
          <a:ln w="50800">
            <a:solidFill>
              <a:srgbClr val="4F81BD"/>
            </a:solidFill>
            <a:prstDash val="solid"/>
            <a:miter lim="800000"/>
          </a:ln>
        </p:spPr>
        <p:txBody>
          <a:bodyPr/>
          <a:lstStyle/>
          <a:p>
            <a:endParaRPr lang="en-US"/>
          </a:p>
        </p:txBody>
      </p:sp>
      <p:pic>
        <p:nvPicPr>
          <p:cNvPr id="17" name="Object 16" descr="preencoded.png">
            <a:extLst>
              <a:ext uri="{FF2B5EF4-FFF2-40B4-BE49-F238E27FC236}">
                <a16:creationId xmlns:a16="http://schemas.microsoft.com/office/drawing/2014/main" id="{470F9F51-50D1-5B74-80F3-B0976F19917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0806" y="4715746"/>
            <a:ext cx="133317" cy="133317"/>
          </a:xfrm>
          <a:prstGeom prst="rect">
            <a:avLst/>
          </a:prstGeom>
        </p:spPr>
      </p:pic>
      <p:sp>
        <p:nvSpPr>
          <p:cNvPr id="18" name="Object 17">
            <a:extLst>
              <a:ext uri="{FF2B5EF4-FFF2-40B4-BE49-F238E27FC236}">
                <a16:creationId xmlns:a16="http://schemas.microsoft.com/office/drawing/2014/main" id="{442D9F2A-01BE-7597-300F-6A4BD4F7FE22}"/>
              </a:ext>
            </a:extLst>
          </p:cNvPr>
          <p:cNvSpPr/>
          <p:nvPr/>
        </p:nvSpPr>
        <p:spPr>
          <a:xfrm>
            <a:off x="1057011" y="4680813"/>
            <a:ext cx="4912719" cy="215003"/>
          </a:xfrm>
          <a:prstGeom prst="rect">
            <a:avLst/>
          </a:prstGeom>
          <a:noFill/>
        </p:spPr>
        <p:txBody>
          <a:bodyPr wrap="square" lIns="0" tIns="0" rIns="0" bIns="0" rtlCol="0" anchor="t"/>
          <a:lstStyle/>
          <a:p>
            <a:pPr algn="l">
              <a:lnSpc>
                <a:spcPts val="1693"/>
              </a:lnSpc>
              <a:buNone/>
            </a:pPr>
            <a:r>
              <a:rPr lang="en-US" sz="1650" dirty="0">
                <a:solidFill>
                  <a:srgbClr val="000000"/>
                </a:solidFill>
                <a:latin typeface="Carlito" pitchFamily="34" charset="0"/>
                <a:ea typeface="Carlito" pitchFamily="34" charset="-122"/>
                <a:cs typeface="Carlito" pitchFamily="34" charset="-120"/>
              </a:rPr>
              <a:t>Facebook </a:t>
            </a:r>
            <a:endParaRPr lang="en-US" dirty="0"/>
          </a:p>
        </p:txBody>
      </p:sp>
      <p:sp>
        <p:nvSpPr>
          <p:cNvPr id="19" name="Object 18">
            <a:extLst>
              <a:ext uri="{FF2B5EF4-FFF2-40B4-BE49-F238E27FC236}">
                <a16:creationId xmlns:a16="http://schemas.microsoft.com/office/drawing/2014/main" id="{451AE26E-83F3-C141-0F81-D918D6C2F038}"/>
              </a:ext>
            </a:extLst>
          </p:cNvPr>
          <p:cNvSpPr/>
          <p:nvPr/>
        </p:nvSpPr>
        <p:spPr>
          <a:xfrm>
            <a:off x="520712" y="5400305"/>
            <a:ext cx="5446938" cy="733167"/>
          </a:xfrm>
          <a:prstGeom prst="rect">
            <a:avLst/>
          </a:prstGeom>
          <a:noFill/>
        </p:spPr>
        <p:txBody>
          <a:bodyPr wrap="square" lIns="0" tIns="0" rIns="0" bIns="0" rtlCol="0" anchor="t"/>
          <a:lstStyle/>
          <a:p>
            <a:pPr algn="l">
              <a:lnSpc>
                <a:spcPts val="1925"/>
              </a:lnSpc>
              <a:buNone/>
            </a:pPr>
            <a:r>
              <a:rPr lang="en-US" sz="2000" dirty="0">
                <a:solidFill>
                  <a:srgbClr val="000000">
                    <a:alpha val="70000"/>
                  </a:srgbClr>
                </a:solidFill>
                <a:latin typeface="Carlito" pitchFamily="34" charset="0"/>
                <a:ea typeface="Carlito" pitchFamily="34" charset="-122"/>
                <a:cs typeface="Carlito" pitchFamily="34" charset="-120"/>
              </a:rPr>
              <a:t>Please contact me if you have any questions or may need an advocate by your side.</a:t>
            </a:r>
            <a:br>
              <a:rPr lang="en-US" sz="2000" dirty="0">
                <a:solidFill>
                  <a:srgbClr val="000000">
                    <a:alpha val="70000"/>
                  </a:srgbClr>
                </a:solidFill>
                <a:latin typeface="Carlito" pitchFamily="34" charset="0"/>
                <a:ea typeface="Carlito" pitchFamily="34" charset="-122"/>
                <a:cs typeface="Carlito" pitchFamily="34" charset="-120"/>
              </a:rPr>
            </a:br>
            <a:br>
              <a:rPr lang="en-US" sz="1875" dirty="0">
                <a:solidFill>
                  <a:srgbClr val="000000">
                    <a:alpha val="70000"/>
                  </a:srgbClr>
                </a:solidFill>
                <a:latin typeface="Carlito" pitchFamily="34" charset="0"/>
                <a:ea typeface="Carlito" pitchFamily="34" charset="-122"/>
                <a:cs typeface="Carlito" pitchFamily="34" charset="-120"/>
              </a:rPr>
            </a:br>
            <a:r>
              <a:rPr lang="en-US" sz="2000" b="1" dirty="0">
                <a:solidFill>
                  <a:schemeClr val="accent1">
                    <a:alpha val="70000"/>
                  </a:schemeClr>
                </a:solidFill>
                <a:latin typeface="Carlito" pitchFamily="34" charset="0"/>
                <a:ea typeface="Carlito" pitchFamily="34" charset="-122"/>
                <a:cs typeface="Carlito" pitchFamily="34" charset="-120"/>
              </a:rPr>
              <a:t>We appreciate referrals.</a:t>
            </a:r>
            <a:endParaRPr lang="en-US" sz="2000" b="1" dirty="0">
              <a:solidFill>
                <a:schemeClr val="accent1">
                  <a:alpha val="70000"/>
                </a:schemeClr>
              </a:solidFill>
            </a:endParaRPr>
          </a:p>
        </p:txBody>
      </p:sp>
      <p:sp>
        <p:nvSpPr>
          <p:cNvPr id="21" name="TextBox 20">
            <a:extLst>
              <a:ext uri="{FF2B5EF4-FFF2-40B4-BE49-F238E27FC236}">
                <a16:creationId xmlns:a16="http://schemas.microsoft.com/office/drawing/2014/main" id="{3B3D9A87-8855-3059-2494-B5FC016A4CCE}"/>
              </a:ext>
            </a:extLst>
          </p:cNvPr>
          <p:cNvSpPr txBox="1"/>
          <p:nvPr/>
        </p:nvSpPr>
        <p:spPr>
          <a:xfrm>
            <a:off x="6958013" y="942975"/>
            <a:ext cx="4457700" cy="5355312"/>
          </a:xfrm>
          <a:prstGeom prst="rect">
            <a:avLst/>
          </a:prstGeom>
          <a:noFill/>
        </p:spPr>
        <p:txBody>
          <a:bodyPr wrap="square" rtlCol="0">
            <a:spAutoFit/>
          </a:bodyPr>
          <a:lstStyle/>
          <a:p>
            <a:r>
              <a:rPr lang="en-US" dirty="0"/>
              <a:t>INSERT HERE:</a:t>
            </a:r>
          </a:p>
          <a:p>
            <a:endParaRPr lang="en-US" dirty="0"/>
          </a:p>
          <a:p>
            <a:r>
              <a:rPr lang="en-US" dirty="0"/>
              <a:t>YOUR PHOTO</a:t>
            </a:r>
          </a:p>
          <a:p>
            <a:endParaRPr lang="en-US" dirty="0"/>
          </a:p>
          <a:p>
            <a:r>
              <a:rPr lang="en-US" dirty="0"/>
              <a:t>YOUR NAME, CREDENTIALS</a:t>
            </a:r>
          </a:p>
          <a:p>
            <a:endParaRPr lang="en-US" dirty="0"/>
          </a:p>
          <a:p>
            <a:r>
              <a:rPr lang="en-US" dirty="0"/>
              <a:t>YOUR COMPANY NAME/LOGO</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19590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574</TotalTime>
  <Words>1010</Words>
  <Application>Microsoft Macintosh PowerPoint</Application>
  <PresentationFormat>Widescreen</PresentationFormat>
  <Paragraphs>126</Paragraphs>
  <Slides>14</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Carlito Regular</vt:lpstr>
      <vt:lpstr>Helvetica</vt:lpstr>
      <vt:lpstr>Carlito</vt:lpstr>
      <vt:lpstr>Courier New</vt:lpstr>
      <vt:lpstr>Aptos Display</vt:lpstr>
      <vt:lpstr>Aptos</vt:lpstr>
      <vt:lpstr>Arial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Beautiful.ai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Professional Patient Advocates Help Patients Get Better Health Care</dc:title>
  <dc:subject>How Professional Patient Advocates Help Patients Get Better Health Care</dc:subject>
  <dc:creator>karen.curtiss@carepartnerproject.org</dc:creator>
  <cp:lastModifiedBy>Karen Curtiss</cp:lastModifiedBy>
  <cp:revision>11</cp:revision>
  <dcterms:created xsi:type="dcterms:W3CDTF">2024-09-08T17:37:13Z</dcterms:created>
  <dcterms:modified xsi:type="dcterms:W3CDTF">2025-09-06T21:35:42Z</dcterms:modified>
</cp:coreProperties>
</file>