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08" r:id="rId1"/>
  </p:sldMasterIdLst>
  <p:notesMasterIdLst>
    <p:notesMasterId r:id="rId26"/>
  </p:notesMasterIdLst>
  <p:handoutMasterIdLst>
    <p:handoutMasterId r:id="rId27"/>
  </p:handoutMasterIdLst>
  <p:sldIdLst>
    <p:sldId id="818" r:id="rId2"/>
    <p:sldId id="808" r:id="rId3"/>
    <p:sldId id="811" r:id="rId4"/>
    <p:sldId id="300" r:id="rId5"/>
    <p:sldId id="827" r:id="rId6"/>
    <p:sldId id="838" r:id="rId7"/>
    <p:sldId id="850" r:id="rId8"/>
    <p:sldId id="849" r:id="rId9"/>
    <p:sldId id="830" r:id="rId10"/>
    <p:sldId id="847" r:id="rId11"/>
    <p:sldId id="851" r:id="rId12"/>
    <p:sldId id="806" r:id="rId13"/>
    <p:sldId id="828" r:id="rId14"/>
    <p:sldId id="831" r:id="rId15"/>
    <p:sldId id="854" r:id="rId16"/>
    <p:sldId id="821" r:id="rId17"/>
    <p:sldId id="841" r:id="rId18"/>
    <p:sldId id="832" r:id="rId19"/>
    <p:sldId id="836" r:id="rId20"/>
    <p:sldId id="835" r:id="rId21"/>
    <p:sldId id="834" r:id="rId22"/>
    <p:sldId id="837" r:id="rId23"/>
    <p:sldId id="805" r:id="rId24"/>
    <p:sldId id="848" r:id="rId25"/>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521415D9-36F7-43E2-AB2F-B90AF26B5E84}">
      <p14:sectionLst xmlns:p14="http://schemas.microsoft.com/office/powerpoint/2010/main">
        <p14:section name="Presentation" id="{B9F0BC58-B75E-1D46-9FBB-E7EDB6E4D10F}">
          <p14:sldIdLst>
            <p14:sldId id="818"/>
            <p14:sldId id="808"/>
            <p14:sldId id="811"/>
            <p14:sldId id="300"/>
            <p14:sldId id="827"/>
            <p14:sldId id="838"/>
            <p14:sldId id="850"/>
            <p14:sldId id="849"/>
            <p14:sldId id="830"/>
            <p14:sldId id="847"/>
            <p14:sldId id="851"/>
            <p14:sldId id="806"/>
            <p14:sldId id="828"/>
            <p14:sldId id="831"/>
            <p14:sldId id="854"/>
            <p14:sldId id="821"/>
            <p14:sldId id="841"/>
            <p14:sldId id="832"/>
            <p14:sldId id="836"/>
            <p14:sldId id="835"/>
            <p14:sldId id="834"/>
            <p14:sldId id="837"/>
            <p14:sldId id="805"/>
            <p14:sldId id="84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FF2F92"/>
    <a:srgbClr val="FF0000"/>
    <a:srgbClr val="C1269B"/>
    <a:srgbClr val="4308D5"/>
    <a:srgbClr val="DFA5D6"/>
    <a:srgbClr val="FF0A5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270" autoAdjust="0"/>
    <p:restoredTop sz="94698" autoAdjust="0"/>
  </p:normalViewPr>
  <p:slideViewPr>
    <p:cSldViewPr snapToGrid="0" snapToObjects="1">
      <p:cViewPr varScale="1">
        <p:scale>
          <a:sx n="111" d="100"/>
          <a:sy n="111" d="100"/>
        </p:scale>
        <p:origin x="696" y="200"/>
      </p:cViewPr>
      <p:guideLst>
        <p:guide orient="horz" pos="2160"/>
        <p:guide pos="2880"/>
      </p:guideLst>
    </p:cSldViewPr>
  </p:slideViewPr>
  <p:outlineViewPr>
    <p:cViewPr>
      <p:scale>
        <a:sx n="33" d="100"/>
        <a:sy n="33" d="100"/>
      </p:scale>
      <p:origin x="0" y="-5696"/>
    </p:cViewPr>
  </p:outlineViewPr>
  <p:notesTextViewPr>
    <p:cViewPr>
      <p:scale>
        <a:sx n="100" d="100"/>
        <a:sy n="100" d="100"/>
      </p:scale>
      <p:origin x="0" y="0"/>
    </p:cViewPr>
  </p:notesTextViewPr>
  <p:sorterViewPr>
    <p:cViewPr>
      <p:scale>
        <a:sx n="55" d="100"/>
        <a:sy n="55" d="100"/>
      </p:scale>
      <p:origin x="0" y="0"/>
    </p:cViewPr>
  </p:sorterViewPr>
  <p:notesViewPr>
    <p:cSldViewPr snapToGrid="0" snapToObjects="1">
      <p:cViewPr>
        <p:scale>
          <a:sx n="100" d="100"/>
          <a:sy n="100" d="100"/>
        </p:scale>
        <p:origin x="3112" y="14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019A8D-1E22-4057-9675-872B4BF93C99}"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52466B12-06C4-460C-A77D-8B2CA37BC8EA}">
      <dgm:prSet custT="1"/>
      <dgm:spPr>
        <a:solidFill>
          <a:srgbClr val="FF2F92"/>
        </a:solidFill>
      </dgm:spPr>
      <dgm:t>
        <a:bodyPr/>
        <a:lstStyle/>
        <a:p>
          <a:r>
            <a:rPr lang="en-US" sz="2400" b="1" dirty="0"/>
            <a:t>POLST/MOLST</a:t>
          </a:r>
        </a:p>
        <a:p>
          <a:r>
            <a:rPr lang="en-US" sz="1800" b="0" i="0" u="none" dirty="0"/>
            <a:t>Physician/Medical Orders for Life-Sustaining Treatment</a:t>
          </a:r>
        </a:p>
        <a:p>
          <a:r>
            <a:rPr lang="en-US" sz="1800" b="0" i="0" u="none" dirty="0"/>
            <a:t> </a:t>
          </a:r>
          <a:r>
            <a:rPr lang="en-US" sz="1400" b="0" i="0" u="none" dirty="0"/>
            <a:t>Completed at end of life, based on your Advanced Directives with person who has medical Power of Attorney (POA)</a:t>
          </a:r>
          <a:endParaRPr lang="en-US" sz="1400" b="0" dirty="0"/>
        </a:p>
      </dgm:t>
    </dgm:pt>
    <dgm:pt modelId="{D350B3B9-1025-4858-A601-6224C64A3D4A}" type="parTrans" cxnId="{9C5606FC-6F71-4A62-A6D7-6D14A0E4F7A1}">
      <dgm:prSet/>
      <dgm:spPr/>
      <dgm:t>
        <a:bodyPr/>
        <a:lstStyle/>
        <a:p>
          <a:endParaRPr lang="en-US"/>
        </a:p>
      </dgm:t>
    </dgm:pt>
    <dgm:pt modelId="{55B6B789-39CC-4329-BFD3-63610027D68D}" type="sibTrans" cxnId="{9C5606FC-6F71-4A62-A6D7-6D14A0E4F7A1}">
      <dgm:prSet/>
      <dgm:spPr/>
      <dgm:t>
        <a:bodyPr/>
        <a:lstStyle/>
        <a:p>
          <a:endParaRPr lang="en-US"/>
        </a:p>
      </dgm:t>
    </dgm:pt>
    <dgm:pt modelId="{50C53A1A-EA01-4B5B-96FD-9520C87C26CC}">
      <dgm:prSet custT="1"/>
      <dgm:spPr>
        <a:solidFill>
          <a:srgbClr val="FF2F92"/>
        </a:solidFill>
        <a:ln>
          <a:solidFill>
            <a:schemeClr val="accent1"/>
          </a:solidFill>
        </a:ln>
      </dgm:spPr>
      <dgm:t>
        <a:bodyPr/>
        <a:lstStyle/>
        <a:p>
          <a:r>
            <a:rPr lang="en-US" sz="2400" b="1" dirty="0"/>
            <a:t>Medical Power of Attorney </a:t>
          </a:r>
          <a:r>
            <a:rPr lang="en-US" sz="1600" dirty="0"/>
            <a:t>(aka POA) </a:t>
          </a:r>
        </a:p>
        <a:p>
          <a:r>
            <a:rPr lang="en-US" sz="1600" dirty="0"/>
            <a:t>Who will speak for me on medical decisions when I can’t? </a:t>
          </a:r>
        </a:p>
      </dgm:t>
    </dgm:pt>
    <dgm:pt modelId="{9C7AB4D6-1772-4263-B899-EA19C6DA30BE}" type="parTrans" cxnId="{5154BA5E-BE8C-4162-9529-4B2332717482}">
      <dgm:prSet/>
      <dgm:spPr/>
      <dgm:t>
        <a:bodyPr/>
        <a:lstStyle/>
        <a:p>
          <a:endParaRPr lang="en-US"/>
        </a:p>
      </dgm:t>
    </dgm:pt>
    <dgm:pt modelId="{6751B767-29FD-4B49-8207-FE48CCB9C8B6}" type="sibTrans" cxnId="{5154BA5E-BE8C-4162-9529-4B2332717482}">
      <dgm:prSet/>
      <dgm:spPr/>
      <dgm:t>
        <a:bodyPr/>
        <a:lstStyle/>
        <a:p>
          <a:endParaRPr lang="en-US"/>
        </a:p>
      </dgm:t>
    </dgm:pt>
    <dgm:pt modelId="{918ACCEB-5A64-432E-8F77-7CCFCF865F74}">
      <dgm:prSet custT="1"/>
      <dgm:spPr>
        <a:solidFill>
          <a:srgbClr val="FF2F92"/>
        </a:solidFill>
      </dgm:spPr>
      <dgm:t>
        <a:bodyPr/>
        <a:lstStyle/>
        <a:p>
          <a:r>
            <a:rPr lang="en-US" sz="2400" b="1" dirty="0"/>
            <a:t>Advanced Directives</a:t>
          </a:r>
        </a:p>
        <a:p>
          <a:r>
            <a:rPr lang="en-US" sz="1600" dirty="0"/>
            <a:t>When I can’t speak for myself, what care do I want? What I don’t want!</a:t>
          </a:r>
        </a:p>
      </dgm:t>
    </dgm:pt>
    <dgm:pt modelId="{AF729D55-A06B-48F0-8DA4-DDAA64111DCA}" type="parTrans" cxnId="{0D4865FF-4301-4B85-B619-49F51334A07F}">
      <dgm:prSet/>
      <dgm:spPr/>
      <dgm:t>
        <a:bodyPr/>
        <a:lstStyle/>
        <a:p>
          <a:endParaRPr lang="en-US"/>
        </a:p>
      </dgm:t>
    </dgm:pt>
    <dgm:pt modelId="{19F268F6-5773-4B3A-A0E4-E9523CA492A5}" type="sibTrans" cxnId="{0D4865FF-4301-4B85-B619-49F51334A07F}">
      <dgm:prSet/>
      <dgm:spPr/>
      <dgm:t>
        <a:bodyPr/>
        <a:lstStyle/>
        <a:p>
          <a:endParaRPr lang="en-US"/>
        </a:p>
      </dgm:t>
    </dgm:pt>
    <dgm:pt modelId="{9B944009-9E64-2F4F-87C9-F3D17B34D8A5}" type="pres">
      <dgm:prSet presAssocID="{18019A8D-1E22-4057-9675-872B4BF93C99}" presName="linear" presStyleCnt="0">
        <dgm:presLayoutVars>
          <dgm:dir/>
          <dgm:animLvl val="lvl"/>
          <dgm:resizeHandles val="exact"/>
        </dgm:presLayoutVars>
      </dgm:prSet>
      <dgm:spPr/>
    </dgm:pt>
    <dgm:pt modelId="{239098E4-D959-8145-B2FB-A234936C6EBF}" type="pres">
      <dgm:prSet presAssocID="{50C53A1A-EA01-4B5B-96FD-9520C87C26CC}" presName="parentLin" presStyleCnt="0"/>
      <dgm:spPr/>
    </dgm:pt>
    <dgm:pt modelId="{ABC9B56F-80CD-8342-A8D9-7D078E926C40}" type="pres">
      <dgm:prSet presAssocID="{50C53A1A-EA01-4B5B-96FD-9520C87C26CC}" presName="parentLeftMargin" presStyleLbl="node1" presStyleIdx="0" presStyleCnt="3"/>
      <dgm:spPr/>
    </dgm:pt>
    <dgm:pt modelId="{42BDD874-EEAA-1840-BEED-FB4BDAEFF5F8}" type="pres">
      <dgm:prSet presAssocID="{50C53A1A-EA01-4B5B-96FD-9520C87C26CC}" presName="parentText" presStyleLbl="node1" presStyleIdx="0" presStyleCnt="3" custScaleX="121611" custScaleY="120965">
        <dgm:presLayoutVars>
          <dgm:chMax val="0"/>
          <dgm:bulletEnabled val="1"/>
        </dgm:presLayoutVars>
      </dgm:prSet>
      <dgm:spPr/>
    </dgm:pt>
    <dgm:pt modelId="{199A199B-C06B-EA4F-9560-5F49D0EC61DD}" type="pres">
      <dgm:prSet presAssocID="{50C53A1A-EA01-4B5B-96FD-9520C87C26CC}" presName="negativeSpace" presStyleCnt="0"/>
      <dgm:spPr/>
    </dgm:pt>
    <dgm:pt modelId="{A2385311-349A-C94F-9A56-E95F841440D0}" type="pres">
      <dgm:prSet presAssocID="{50C53A1A-EA01-4B5B-96FD-9520C87C26CC}" presName="childText" presStyleLbl="conFgAcc1" presStyleIdx="0" presStyleCnt="3">
        <dgm:presLayoutVars>
          <dgm:bulletEnabled val="1"/>
        </dgm:presLayoutVars>
      </dgm:prSet>
      <dgm:spPr>
        <a:noFill/>
      </dgm:spPr>
    </dgm:pt>
    <dgm:pt modelId="{E6A14CD3-AA5E-B94F-8AF4-D12E96F2CF89}" type="pres">
      <dgm:prSet presAssocID="{6751B767-29FD-4B49-8207-FE48CCB9C8B6}" presName="spaceBetweenRectangles" presStyleCnt="0"/>
      <dgm:spPr/>
    </dgm:pt>
    <dgm:pt modelId="{3AAFFBA8-0283-8F40-82EC-EA1CBDAFD30D}" type="pres">
      <dgm:prSet presAssocID="{918ACCEB-5A64-432E-8F77-7CCFCF865F74}" presName="parentLin" presStyleCnt="0"/>
      <dgm:spPr/>
    </dgm:pt>
    <dgm:pt modelId="{B9925EA5-6E69-EC4E-AB2B-711B35D57EDC}" type="pres">
      <dgm:prSet presAssocID="{918ACCEB-5A64-432E-8F77-7CCFCF865F74}" presName="parentLeftMargin" presStyleLbl="node1" presStyleIdx="0" presStyleCnt="3"/>
      <dgm:spPr/>
    </dgm:pt>
    <dgm:pt modelId="{03F2A24E-72ED-F24B-A76C-2230AAF31E51}" type="pres">
      <dgm:prSet presAssocID="{918ACCEB-5A64-432E-8F77-7CCFCF865F74}" presName="parentText" presStyleLbl="node1" presStyleIdx="1" presStyleCnt="3" custScaleX="122434" custScaleY="103568">
        <dgm:presLayoutVars>
          <dgm:chMax val="0"/>
          <dgm:bulletEnabled val="1"/>
        </dgm:presLayoutVars>
      </dgm:prSet>
      <dgm:spPr/>
    </dgm:pt>
    <dgm:pt modelId="{6E9DC283-0D18-9B49-AE93-27E4D9785206}" type="pres">
      <dgm:prSet presAssocID="{918ACCEB-5A64-432E-8F77-7CCFCF865F74}" presName="negativeSpace" presStyleCnt="0"/>
      <dgm:spPr/>
    </dgm:pt>
    <dgm:pt modelId="{CFCAED13-DB37-CE4C-B0FE-E4C9803981BF}" type="pres">
      <dgm:prSet presAssocID="{918ACCEB-5A64-432E-8F77-7CCFCF865F74}" presName="childText" presStyleLbl="conFgAcc1" presStyleIdx="1" presStyleCnt="3">
        <dgm:presLayoutVars>
          <dgm:bulletEnabled val="1"/>
        </dgm:presLayoutVars>
      </dgm:prSet>
      <dgm:spPr/>
    </dgm:pt>
    <dgm:pt modelId="{EDBEEB3A-EB36-854F-83D6-7497C9E3C826}" type="pres">
      <dgm:prSet presAssocID="{19F268F6-5773-4B3A-A0E4-E9523CA492A5}" presName="spaceBetweenRectangles" presStyleCnt="0"/>
      <dgm:spPr/>
    </dgm:pt>
    <dgm:pt modelId="{DE331B89-33E0-424D-BF04-C10BAEC79943}" type="pres">
      <dgm:prSet presAssocID="{52466B12-06C4-460C-A77D-8B2CA37BC8EA}" presName="parentLin" presStyleCnt="0"/>
      <dgm:spPr/>
    </dgm:pt>
    <dgm:pt modelId="{7AB24DA3-0297-D647-A360-FA57B9410E22}" type="pres">
      <dgm:prSet presAssocID="{52466B12-06C4-460C-A77D-8B2CA37BC8EA}" presName="parentLeftMargin" presStyleLbl="node1" presStyleIdx="1" presStyleCnt="3"/>
      <dgm:spPr/>
    </dgm:pt>
    <dgm:pt modelId="{75C84579-A810-DA45-876C-D4FE0B862D3B}" type="pres">
      <dgm:prSet presAssocID="{52466B12-06C4-460C-A77D-8B2CA37BC8EA}" presName="parentText" presStyleLbl="node1" presStyleIdx="2" presStyleCnt="3" custScaleX="124707" custScaleY="160849">
        <dgm:presLayoutVars>
          <dgm:chMax val="0"/>
          <dgm:bulletEnabled val="1"/>
        </dgm:presLayoutVars>
      </dgm:prSet>
      <dgm:spPr/>
    </dgm:pt>
    <dgm:pt modelId="{B4058249-D244-4549-9B48-4B985963B117}" type="pres">
      <dgm:prSet presAssocID="{52466B12-06C4-460C-A77D-8B2CA37BC8EA}" presName="negativeSpace" presStyleCnt="0"/>
      <dgm:spPr/>
    </dgm:pt>
    <dgm:pt modelId="{3A8640A8-08E2-F048-BD93-526FE2DAA014}" type="pres">
      <dgm:prSet presAssocID="{52466B12-06C4-460C-A77D-8B2CA37BC8EA}" presName="childText" presStyleLbl="conFgAcc1" presStyleIdx="2" presStyleCnt="3">
        <dgm:presLayoutVars>
          <dgm:bulletEnabled val="1"/>
        </dgm:presLayoutVars>
      </dgm:prSet>
      <dgm:spPr/>
    </dgm:pt>
  </dgm:ptLst>
  <dgm:cxnLst>
    <dgm:cxn modelId="{3BCBC127-FC11-614F-9643-76FA72AFB6F8}" type="presOf" srcId="{918ACCEB-5A64-432E-8F77-7CCFCF865F74}" destId="{B9925EA5-6E69-EC4E-AB2B-711B35D57EDC}" srcOrd="0" destOrd="0" presId="urn:microsoft.com/office/officeart/2005/8/layout/list1"/>
    <dgm:cxn modelId="{E72EA72A-74C0-7F43-9B51-4881F5A597DA}" type="presOf" srcId="{918ACCEB-5A64-432E-8F77-7CCFCF865F74}" destId="{03F2A24E-72ED-F24B-A76C-2230AAF31E51}" srcOrd="1" destOrd="0" presId="urn:microsoft.com/office/officeart/2005/8/layout/list1"/>
    <dgm:cxn modelId="{D072F93D-4A7E-024E-9D67-11A4676C3365}" type="presOf" srcId="{52466B12-06C4-460C-A77D-8B2CA37BC8EA}" destId="{75C84579-A810-DA45-876C-D4FE0B862D3B}" srcOrd="1" destOrd="0" presId="urn:microsoft.com/office/officeart/2005/8/layout/list1"/>
    <dgm:cxn modelId="{5154BA5E-BE8C-4162-9529-4B2332717482}" srcId="{18019A8D-1E22-4057-9675-872B4BF93C99}" destId="{50C53A1A-EA01-4B5B-96FD-9520C87C26CC}" srcOrd="0" destOrd="0" parTransId="{9C7AB4D6-1772-4263-B899-EA19C6DA30BE}" sibTransId="{6751B767-29FD-4B49-8207-FE48CCB9C8B6}"/>
    <dgm:cxn modelId="{C6F68FA8-A822-154F-A1AF-A6BB9EA10157}" type="presOf" srcId="{50C53A1A-EA01-4B5B-96FD-9520C87C26CC}" destId="{ABC9B56F-80CD-8342-A8D9-7D078E926C40}" srcOrd="0" destOrd="0" presId="urn:microsoft.com/office/officeart/2005/8/layout/list1"/>
    <dgm:cxn modelId="{963F33BF-5F9C-DA4B-A990-26A9CF9F9945}" type="presOf" srcId="{18019A8D-1E22-4057-9675-872B4BF93C99}" destId="{9B944009-9E64-2F4F-87C9-F3D17B34D8A5}" srcOrd="0" destOrd="0" presId="urn:microsoft.com/office/officeart/2005/8/layout/list1"/>
    <dgm:cxn modelId="{EE46DDE2-C624-3B41-A978-E4BF9C240AE6}" type="presOf" srcId="{50C53A1A-EA01-4B5B-96FD-9520C87C26CC}" destId="{42BDD874-EEAA-1840-BEED-FB4BDAEFF5F8}" srcOrd="1" destOrd="0" presId="urn:microsoft.com/office/officeart/2005/8/layout/list1"/>
    <dgm:cxn modelId="{0E5785FA-4578-D041-9540-6FC153C7B5A1}" type="presOf" srcId="{52466B12-06C4-460C-A77D-8B2CA37BC8EA}" destId="{7AB24DA3-0297-D647-A360-FA57B9410E22}" srcOrd="0" destOrd="0" presId="urn:microsoft.com/office/officeart/2005/8/layout/list1"/>
    <dgm:cxn modelId="{9C5606FC-6F71-4A62-A6D7-6D14A0E4F7A1}" srcId="{18019A8D-1E22-4057-9675-872B4BF93C99}" destId="{52466B12-06C4-460C-A77D-8B2CA37BC8EA}" srcOrd="2" destOrd="0" parTransId="{D350B3B9-1025-4858-A601-6224C64A3D4A}" sibTransId="{55B6B789-39CC-4329-BFD3-63610027D68D}"/>
    <dgm:cxn modelId="{0D4865FF-4301-4B85-B619-49F51334A07F}" srcId="{18019A8D-1E22-4057-9675-872B4BF93C99}" destId="{918ACCEB-5A64-432E-8F77-7CCFCF865F74}" srcOrd="1" destOrd="0" parTransId="{AF729D55-A06B-48F0-8DA4-DDAA64111DCA}" sibTransId="{19F268F6-5773-4B3A-A0E4-E9523CA492A5}"/>
    <dgm:cxn modelId="{E0653DD6-53B1-5846-95D9-59773BB4EA5D}" type="presParOf" srcId="{9B944009-9E64-2F4F-87C9-F3D17B34D8A5}" destId="{239098E4-D959-8145-B2FB-A234936C6EBF}" srcOrd="0" destOrd="0" presId="urn:microsoft.com/office/officeart/2005/8/layout/list1"/>
    <dgm:cxn modelId="{65D49A06-765A-EE4A-AA5E-B588501C1132}" type="presParOf" srcId="{239098E4-D959-8145-B2FB-A234936C6EBF}" destId="{ABC9B56F-80CD-8342-A8D9-7D078E926C40}" srcOrd="0" destOrd="0" presId="urn:microsoft.com/office/officeart/2005/8/layout/list1"/>
    <dgm:cxn modelId="{BED7A263-43BC-D349-ADC7-90CE04265F19}" type="presParOf" srcId="{239098E4-D959-8145-B2FB-A234936C6EBF}" destId="{42BDD874-EEAA-1840-BEED-FB4BDAEFF5F8}" srcOrd="1" destOrd="0" presId="urn:microsoft.com/office/officeart/2005/8/layout/list1"/>
    <dgm:cxn modelId="{88E9939B-A5CA-2949-A09B-53A4E5629BD3}" type="presParOf" srcId="{9B944009-9E64-2F4F-87C9-F3D17B34D8A5}" destId="{199A199B-C06B-EA4F-9560-5F49D0EC61DD}" srcOrd="1" destOrd="0" presId="urn:microsoft.com/office/officeart/2005/8/layout/list1"/>
    <dgm:cxn modelId="{BA55B698-8FA3-F249-9A54-AD0CBCAA49CC}" type="presParOf" srcId="{9B944009-9E64-2F4F-87C9-F3D17B34D8A5}" destId="{A2385311-349A-C94F-9A56-E95F841440D0}" srcOrd="2" destOrd="0" presId="urn:microsoft.com/office/officeart/2005/8/layout/list1"/>
    <dgm:cxn modelId="{449896B3-25D5-0E4B-B086-7EEC399BA6AE}" type="presParOf" srcId="{9B944009-9E64-2F4F-87C9-F3D17B34D8A5}" destId="{E6A14CD3-AA5E-B94F-8AF4-D12E96F2CF89}" srcOrd="3" destOrd="0" presId="urn:microsoft.com/office/officeart/2005/8/layout/list1"/>
    <dgm:cxn modelId="{390C13FF-AF30-BE42-9C72-D327A0B13E89}" type="presParOf" srcId="{9B944009-9E64-2F4F-87C9-F3D17B34D8A5}" destId="{3AAFFBA8-0283-8F40-82EC-EA1CBDAFD30D}" srcOrd="4" destOrd="0" presId="urn:microsoft.com/office/officeart/2005/8/layout/list1"/>
    <dgm:cxn modelId="{BC803B40-5DA2-6F4D-BA4B-A63F4EA223E0}" type="presParOf" srcId="{3AAFFBA8-0283-8F40-82EC-EA1CBDAFD30D}" destId="{B9925EA5-6E69-EC4E-AB2B-711B35D57EDC}" srcOrd="0" destOrd="0" presId="urn:microsoft.com/office/officeart/2005/8/layout/list1"/>
    <dgm:cxn modelId="{459783B1-0B65-3C4F-A02E-64F1981AE496}" type="presParOf" srcId="{3AAFFBA8-0283-8F40-82EC-EA1CBDAFD30D}" destId="{03F2A24E-72ED-F24B-A76C-2230AAF31E51}" srcOrd="1" destOrd="0" presId="urn:microsoft.com/office/officeart/2005/8/layout/list1"/>
    <dgm:cxn modelId="{366FBFD2-0D29-4A4B-87F2-5C1BEC640BC6}" type="presParOf" srcId="{9B944009-9E64-2F4F-87C9-F3D17B34D8A5}" destId="{6E9DC283-0D18-9B49-AE93-27E4D9785206}" srcOrd="5" destOrd="0" presId="urn:microsoft.com/office/officeart/2005/8/layout/list1"/>
    <dgm:cxn modelId="{31626F6A-866B-8F4E-B14B-AD15CE670359}" type="presParOf" srcId="{9B944009-9E64-2F4F-87C9-F3D17B34D8A5}" destId="{CFCAED13-DB37-CE4C-B0FE-E4C9803981BF}" srcOrd="6" destOrd="0" presId="urn:microsoft.com/office/officeart/2005/8/layout/list1"/>
    <dgm:cxn modelId="{8C2138EF-BB9D-7B49-B093-3DB829CE4515}" type="presParOf" srcId="{9B944009-9E64-2F4F-87C9-F3D17B34D8A5}" destId="{EDBEEB3A-EB36-854F-83D6-7497C9E3C826}" srcOrd="7" destOrd="0" presId="urn:microsoft.com/office/officeart/2005/8/layout/list1"/>
    <dgm:cxn modelId="{FF8D01CC-6D4E-6A46-ACD4-D31F9FF5E0B8}" type="presParOf" srcId="{9B944009-9E64-2F4F-87C9-F3D17B34D8A5}" destId="{DE331B89-33E0-424D-BF04-C10BAEC79943}" srcOrd="8" destOrd="0" presId="urn:microsoft.com/office/officeart/2005/8/layout/list1"/>
    <dgm:cxn modelId="{8BBA1109-EB47-EC45-B221-58F4CA55E13A}" type="presParOf" srcId="{DE331B89-33E0-424D-BF04-C10BAEC79943}" destId="{7AB24DA3-0297-D647-A360-FA57B9410E22}" srcOrd="0" destOrd="0" presId="urn:microsoft.com/office/officeart/2005/8/layout/list1"/>
    <dgm:cxn modelId="{D83CEA00-98D6-D140-ABDF-ECE1F55D0D72}" type="presParOf" srcId="{DE331B89-33E0-424D-BF04-C10BAEC79943}" destId="{75C84579-A810-DA45-876C-D4FE0B862D3B}" srcOrd="1" destOrd="0" presId="urn:microsoft.com/office/officeart/2005/8/layout/list1"/>
    <dgm:cxn modelId="{BF03CFC6-E33D-8647-BBF4-92C3293AF84A}" type="presParOf" srcId="{9B944009-9E64-2F4F-87C9-F3D17B34D8A5}" destId="{B4058249-D244-4549-9B48-4B985963B117}" srcOrd="9" destOrd="0" presId="urn:microsoft.com/office/officeart/2005/8/layout/list1"/>
    <dgm:cxn modelId="{DB622D38-7927-E140-8873-0D5FFE1A596B}" type="presParOf" srcId="{9B944009-9E64-2F4F-87C9-F3D17B34D8A5}" destId="{3A8640A8-08E2-F048-BD93-526FE2DAA014}"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385311-349A-C94F-9A56-E95F841440D0}">
      <dsp:nvSpPr>
        <dsp:cNvPr id="0" name=""/>
        <dsp:cNvSpPr/>
      </dsp:nvSpPr>
      <dsp:spPr>
        <a:xfrm>
          <a:off x="0" y="817796"/>
          <a:ext cx="4786539" cy="932400"/>
        </a:xfrm>
        <a:prstGeom prst="rect">
          <a:avLst/>
        </a:prstGeom>
        <a:no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2BDD874-EEAA-1840-BEED-FB4BDAEFF5F8}">
      <dsp:nvSpPr>
        <dsp:cNvPr id="0" name=""/>
        <dsp:cNvSpPr/>
      </dsp:nvSpPr>
      <dsp:spPr>
        <a:xfrm>
          <a:off x="239326" y="42688"/>
          <a:ext cx="4074670" cy="1321228"/>
        </a:xfrm>
        <a:prstGeom prst="roundRect">
          <a:avLst/>
        </a:prstGeom>
        <a:solidFill>
          <a:srgbClr val="FF2F92"/>
        </a:solidFill>
        <a:ln>
          <a:solidFill>
            <a:schemeClr val="accent1"/>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6644" tIns="0" rIns="126644" bIns="0" numCol="1" spcCol="1270" anchor="ctr" anchorCtr="0">
          <a:noAutofit/>
        </a:bodyPr>
        <a:lstStyle/>
        <a:p>
          <a:pPr marL="0" lvl="0" indent="0" algn="l" defTabSz="1066800">
            <a:lnSpc>
              <a:spcPct val="90000"/>
            </a:lnSpc>
            <a:spcBef>
              <a:spcPct val="0"/>
            </a:spcBef>
            <a:spcAft>
              <a:spcPct val="35000"/>
            </a:spcAft>
            <a:buNone/>
          </a:pPr>
          <a:r>
            <a:rPr lang="en-US" sz="2400" b="1" kern="1200" dirty="0"/>
            <a:t>Medical Power of Attorney </a:t>
          </a:r>
          <a:r>
            <a:rPr lang="en-US" sz="1600" kern="1200" dirty="0"/>
            <a:t>(aka POA) </a:t>
          </a:r>
        </a:p>
        <a:p>
          <a:pPr marL="0" lvl="0" indent="0" algn="l" defTabSz="1066800">
            <a:lnSpc>
              <a:spcPct val="90000"/>
            </a:lnSpc>
            <a:spcBef>
              <a:spcPct val="0"/>
            </a:spcBef>
            <a:spcAft>
              <a:spcPct val="35000"/>
            </a:spcAft>
            <a:buNone/>
          </a:pPr>
          <a:r>
            <a:rPr lang="en-US" sz="1600" kern="1200" dirty="0"/>
            <a:t>Who will speak for me on medical decisions when I can’t? </a:t>
          </a:r>
        </a:p>
      </dsp:txBody>
      <dsp:txXfrm>
        <a:off x="303823" y="107185"/>
        <a:ext cx="3945676" cy="1192234"/>
      </dsp:txXfrm>
    </dsp:sp>
    <dsp:sp modelId="{CFCAED13-DB37-CE4C-B0FE-E4C9803981BF}">
      <dsp:nvSpPr>
        <dsp:cNvPr id="0" name=""/>
        <dsp:cNvSpPr/>
      </dsp:nvSpPr>
      <dsp:spPr>
        <a:xfrm>
          <a:off x="0" y="2535087"/>
          <a:ext cx="4786539" cy="932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3F2A24E-72ED-F24B-A76C-2230AAF31E51}">
      <dsp:nvSpPr>
        <dsp:cNvPr id="0" name=""/>
        <dsp:cNvSpPr/>
      </dsp:nvSpPr>
      <dsp:spPr>
        <a:xfrm>
          <a:off x="239326" y="1949996"/>
          <a:ext cx="4102245" cy="1131211"/>
        </a:xfrm>
        <a:prstGeom prst="roundRect">
          <a:avLst/>
        </a:prstGeom>
        <a:solidFill>
          <a:srgbClr val="FF2F92"/>
        </a:soli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6644" tIns="0" rIns="126644" bIns="0" numCol="1" spcCol="1270" anchor="ctr" anchorCtr="0">
          <a:noAutofit/>
        </a:bodyPr>
        <a:lstStyle/>
        <a:p>
          <a:pPr marL="0" lvl="0" indent="0" algn="l" defTabSz="1066800">
            <a:lnSpc>
              <a:spcPct val="90000"/>
            </a:lnSpc>
            <a:spcBef>
              <a:spcPct val="0"/>
            </a:spcBef>
            <a:spcAft>
              <a:spcPct val="35000"/>
            </a:spcAft>
            <a:buNone/>
          </a:pPr>
          <a:r>
            <a:rPr lang="en-US" sz="2400" b="1" kern="1200" dirty="0"/>
            <a:t>Advanced Directives</a:t>
          </a:r>
        </a:p>
        <a:p>
          <a:pPr marL="0" lvl="0" indent="0" algn="l" defTabSz="1066800">
            <a:lnSpc>
              <a:spcPct val="90000"/>
            </a:lnSpc>
            <a:spcBef>
              <a:spcPct val="0"/>
            </a:spcBef>
            <a:spcAft>
              <a:spcPct val="35000"/>
            </a:spcAft>
            <a:buNone/>
          </a:pPr>
          <a:r>
            <a:rPr lang="en-US" sz="1600" kern="1200" dirty="0"/>
            <a:t>When I can’t speak for myself, what care do I want? What I don’t want!</a:t>
          </a:r>
        </a:p>
      </dsp:txBody>
      <dsp:txXfrm>
        <a:off x="294547" y="2005217"/>
        <a:ext cx="3991803" cy="1020769"/>
      </dsp:txXfrm>
    </dsp:sp>
    <dsp:sp modelId="{3A8640A8-08E2-F048-BD93-526FE2DAA014}">
      <dsp:nvSpPr>
        <dsp:cNvPr id="0" name=""/>
        <dsp:cNvSpPr/>
      </dsp:nvSpPr>
      <dsp:spPr>
        <a:xfrm>
          <a:off x="0" y="4878024"/>
          <a:ext cx="4786539" cy="932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5C84579-A810-DA45-876C-D4FE0B862D3B}">
      <dsp:nvSpPr>
        <dsp:cNvPr id="0" name=""/>
        <dsp:cNvSpPr/>
      </dsp:nvSpPr>
      <dsp:spPr>
        <a:xfrm>
          <a:off x="239326" y="3667287"/>
          <a:ext cx="4178404" cy="1756857"/>
        </a:xfrm>
        <a:prstGeom prst="roundRect">
          <a:avLst/>
        </a:prstGeom>
        <a:solidFill>
          <a:srgbClr val="FF2F92"/>
        </a:soli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6644" tIns="0" rIns="126644" bIns="0" numCol="1" spcCol="1270" anchor="ctr" anchorCtr="0">
          <a:noAutofit/>
        </a:bodyPr>
        <a:lstStyle/>
        <a:p>
          <a:pPr marL="0" lvl="0" indent="0" algn="l" defTabSz="1066800">
            <a:lnSpc>
              <a:spcPct val="90000"/>
            </a:lnSpc>
            <a:spcBef>
              <a:spcPct val="0"/>
            </a:spcBef>
            <a:spcAft>
              <a:spcPct val="35000"/>
            </a:spcAft>
            <a:buNone/>
          </a:pPr>
          <a:r>
            <a:rPr lang="en-US" sz="2400" b="1" kern="1200" dirty="0"/>
            <a:t>POLST/MOLST</a:t>
          </a:r>
        </a:p>
        <a:p>
          <a:pPr marL="0" lvl="0" indent="0" algn="l" defTabSz="1066800">
            <a:lnSpc>
              <a:spcPct val="90000"/>
            </a:lnSpc>
            <a:spcBef>
              <a:spcPct val="0"/>
            </a:spcBef>
            <a:spcAft>
              <a:spcPct val="35000"/>
            </a:spcAft>
            <a:buNone/>
          </a:pPr>
          <a:r>
            <a:rPr lang="en-US" sz="1800" b="0" i="0" u="none" kern="1200" dirty="0"/>
            <a:t>Physician/Medical Orders for Life-Sustaining Treatment</a:t>
          </a:r>
        </a:p>
        <a:p>
          <a:pPr marL="0" lvl="0" indent="0" algn="l" defTabSz="1066800">
            <a:lnSpc>
              <a:spcPct val="90000"/>
            </a:lnSpc>
            <a:spcBef>
              <a:spcPct val="0"/>
            </a:spcBef>
            <a:spcAft>
              <a:spcPct val="35000"/>
            </a:spcAft>
            <a:buNone/>
          </a:pPr>
          <a:r>
            <a:rPr lang="en-US" sz="1800" b="0" i="0" u="none" kern="1200" dirty="0"/>
            <a:t> </a:t>
          </a:r>
          <a:r>
            <a:rPr lang="en-US" sz="1400" b="0" i="0" u="none" kern="1200" dirty="0"/>
            <a:t>Completed at end of life, based on your Advanced Directives with person who has medical Power of Attorney (POA)</a:t>
          </a:r>
          <a:endParaRPr lang="en-US" sz="1400" b="0" kern="1200" dirty="0"/>
        </a:p>
      </dsp:txBody>
      <dsp:txXfrm>
        <a:off x="325089" y="3753050"/>
        <a:ext cx="4006878" cy="1585331"/>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91472" cy="457200"/>
          </a:xfrm>
          <a:prstGeom prst="rect">
            <a:avLst/>
          </a:prstGeom>
        </p:spPr>
        <p:txBody>
          <a:bodyPr vert="horz" lIns="91440" tIns="45720" rIns="91440" bIns="45720" rtlCol="0"/>
          <a:lstStyle>
            <a:lvl1pPr algn="l" fontAlgn="auto">
              <a:spcBef>
                <a:spcPts val="0"/>
              </a:spcBef>
              <a:spcAft>
                <a:spcPts val="0"/>
              </a:spcAft>
              <a:defRPr sz="1200" i="1" dirty="0" smtClean="0">
                <a:latin typeface="+mn-lt"/>
                <a:ea typeface="+mn-ea"/>
                <a:cs typeface="+mn-cs"/>
              </a:defRPr>
            </a:lvl1pPr>
          </a:lstStyle>
          <a:p>
            <a:pPr>
              <a:defRPr/>
            </a:pPr>
            <a:r>
              <a:rPr lang="en-US" i="0" dirty="0"/>
              <a:t>CampaignZERO: Families for Patient Safety</a:t>
            </a:r>
            <a:br>
              <a:rPr lang="en-US" i="0" dirty="0"/>
            </a:br>
            <a:r>
              <a:rPr lang="en-US" i="0" dirty="0"/>
              <a:t>www.CampaignZERO.org</a:t>
            </a:r>
          </a:p>
          <a:p>
            <a:pPr>
              <a:defRPr/>
            </a:pPr>
            <a:endParaRPr lang="en-US" i="0"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dirty="0">
                <a:latin typeface="+mn-lt"/>
                <a:ea typeface="+mn-ea"/>
                <a:cs typeface="+mn-cs"/>
              </a:defRPr>
            </a:lvl1pPr>
          </a:lstStyle>
          <a:p>
            <a:pPr algn="l">
              <a:defRPr/>
            </a:pPr>
            <a:r>
              <a:rPr lang="en-US" dirty="0"/>
              <a:t>Safe &amp; Sound in the Hospital Presentation by Karen Curtiss, PH: 847.208.6074</a:t>
            </a:r>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cs typeface="Arial" charset="0"/>
              </a:defRPr>
            </a:lvl1pPr>
          </a:lstStyle>
          <a:p>
            <a:pPr>
              <a:defRPr/>
            </a:pPr>
            <a:r>
              <a:rPr lang="en-US" dirty="0"/>
              <a:t>Copyright © CampaignZERO, 2018</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cs typeface="Arial" charset="0"/>
              </a:defRPr>
            </a:lvl1pPr>
          </a:lstStyle>
          <a:p>
            <a:pPr>
              <a:defRPr/>
            </a:pPr>
            <a:fld id="{B9CCAAE7-0ADD-434C-8155-A35E06C3D419}" type="slidenum">
              <a:rPr lang="en-US"/>
              <a:pPr>
                <a:defRPr/>
              </a:pPr>
              <a:t>‹#›</a:t>
            </a:fld>
            <a:endParaRPr lang="en-US" dirty="0"/>
          </a:p>
        </p:txBody>
      </p:sp>
    </p:spTree>
    <p:extLst>
      <p:ext uri="{BB962C8B-B14F-4D97-AF65-F5344CB8AC3E}">
        <p14:creationId xmlns:p14="http://schemas.microsoft.com/office/powerpoint/2010/main" val="1494905641"/>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1143000" y="4343400"/>
            <a:ext cx="4572000" cy="4114800"/>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cs typeface="Arial" charset="0"/>
              </a:defRPr>
            </a:lvl1pPr>
          </a:lstStyle>
          <a:p>
            <a:pPr>
              <a:defRPr/>
            </a:pPr>
            <a:r>
              <a:rPr lang="en-US" dirty="0"/>
              <a:t> </a:t>
            </a:r>
            <a:fld id="{1012DB44-2631-9446-BC4A-9CEE2228C332}" type="slidenum">
              <a:rPr lang="en-US" smtClean="0"/>
              <a:pPr>
                <a:defRPr/>
              </a:pPr>
              <a:t>‹#›</a:t>
            </a:fld>
            <a:endParaRPr lang="en-US" dirty="0"/>
          </a:p>
        </p:txBody>
      </p:sp>
    </p:spTree>
    <p:extLst>
      <p:ext uri="{BB962C8B-B14F-4D97-AF65-F5344CB8AC3E}">
        <p14:creationId xmlns:p14="http://schemas.microsoft.com/office/powerpoint/2010/main" val="2713883781"/>
      </p:ext>
    </p:extLst>
  </p:cSld>
  <p:clrMap bg1="lt1" tx1="dk1" bg2="lt2" tx2="dk2" accent1="accent1" accent2="accent2" accent3="accent3" accent4="accent4" accent5="accent5" accent6="accent6" hlink="hlink" folHlink="folHlink"/>
  <p:hf/>
  <p:notesStyle>
    <a:lvl1pPr algn="l" defTabSz="457200" rtl="0" eaLnBrk="0" fontAlgn="base" hangingPunct="0">
      <a:spcBef>
        <a:spcPct val="30000"/>
      </a:spcBef>
      <a:spcAft>
        <a:spcPct val="0"/>
      </a:spcAft>
      <a:defRPr sz="1200" kern="1200">
        <a:solidFill>
          <a:schemeClr val="tx1">
            <a:lumMod val="85000"/>
            <a:lumOff val="15000"/>
          </a:schemeClr>
        </a:solidFill>
        <a:latin typeface="Arial"/>
        <a:ea typeface="ＭＳ Ｐゴシック" charset="0"/>
        <a:cs typeface="Arial"/>
      </a:defRPr>
    </a:lvl1pPr>
    <a:lvl2pPr marL="457200" algn="l" defTabSz="457200" rtl="0" eaLnBrk="0" fontAlgn="base" hangingPunct="0">
      <a:spcBef>
        <a:spcPct val="30000"/>
      </a:spcBef>
      <a:spcAft>
        <a:spcPct val="0"/>
      </a:spcAft>
      <a:defRPr sz="1200" kern="1200">
        <a:solidFill>
          <a:schemeClr val="tx1">
            <a:lumMod val="85000"/>
            <a:lumOff val="15000"/>
          </a:schemeClr>
        </a:solidFill>
        <a:latin typeface="Arial"/>
        <a:ea typeface="Arial" charset="0"/>
        <a:cs typeface="Arial"/>
      </a:defRPr>
    </a:lvl2pPr>
    <a:lvl3pPr marL="914400" algn="l" defTabSz="457200" rtl="0" eaLnBrk="0" fontAlgn="base" hangingPunct="0">
      <a:spcBef>
        <a:spcPct val="30000"/>
      </a:spcBef>
      <a:spcAft>
        <a:spcPct val="0"/>
      </a:spcAft>
      <a:defRPr sz="1200" kern="1200">
        <a:solidFill>
          <a:schemeClr val="tx1">
            <a:lumMod val="85000"/>
            <a:lumOff val="15000"/>
          </a:schemeClr>
        </a:solidFill>
        <a:latin typeface="Arial"/>
        <a:ea typeface="Arial" charset="0"/>
        <a:cs typeface="Arial"/>
      </a:defRPr>
    </a:lvl3pPr>
    <a:lvl4pPr marL="1371600" algn="l" defTabSz="457200" rtl="0" eaLnBrk="0" fontAlgn="base" hangingPunct="0">
      <a:spcBef>
        <a:spcPct val="30000"/>
      </a:spcBef>
      <a:spcAft>
        <a:spcPct val="0"/>
      </a:spcAft>
      <a:defRPr sz="1200" kern="1200">
        <a:solidFill>
          <a:schemeClr val="tx1">
            <a:lumMod val="85000"/>
            <a:lumOff val="15000"/>
          </a:schemeClr>
        </a:solidFill>
        <a:latin typeface="Arial"/>
        <a:ea typeface="Arial" charset="0"/>
        <a:cs typeface="Arial"/>
      </a:defRPr>
    </a:lvl4pPr>
    <a:lvl5pPr marL="1828800" algn="l" defTabSz="457200" rtl="0" eaLnBrk="0" fontAlgn="base" hangingPunct="0">
      <a:spcBef>
        <a:spcPct val="30000"/>
      </a:spcBef>
      <a:spcAft>
        <a:spcPct val="0"/>
      </a:spcAft>
      <a:defRPr sz="1200" kern="1200">
        <a:solidFill>
          <a:schemeClr val="tx1">
            <a:lumMod val="85000"/>
            <a:lumOff val="15000"/>
          </a:schemeClr>
        </a:solidFill>
        <a:latin typeface="Arial"/>
        <a:ea typeface="Arial" charset="0"/>
        <a:cs typeface="Arial"/>
      </a:defRPr>
    </a:lvl5pPr>
    <a:lvl6pPr marL="2286000" algn="l" defTabSz="457200" rtl="0" eaLnBrk="1" latinLnBrk="0" hangingPunct="1">
      <a:defRPr sz="1300" kern="1200">
        <a:solidFill>
          <a:schemeClr val="tx1"/>
        </a:solidFill>
        <a:latin typeface="+mn-lt"/>
        <a:ea typeface="+mn-ea"/>
        <a:cs typeface="+mn-cs"/>
      </a:defRPr>
    </a:lvl6pPr>
    <a:lvl7pPr marL="2743200" algn="l" defTabSz="457200" rtl="0" eaLnBrk="1" latinLnBrk="0" hangingPunct="1">
      <a:defRPr sz="1300" kern="1200">
        <a:solidFill>
          <a:schemeClr val="tx1"/>
        </a:solidFill>
        <a:latin typeface="+mn-lt"/>
        <a:ea typeface="+mn-ea"/>
        <a:cs typeface="+mn-cs"/>
      </a:defRPr>
    </a:lvl7pPr>
    <a:lvl8pPr marL="3200400" algn="l" defTabSz="457200" rtl="0" eaLnBrk="1" latinLnBrk="0" hangingPunct="1">
      <a:defRPr sz="1300" kern="1200">
        <a:solidFill>
          <a:schemeClr val="tx1"/>
        </a:solidFill>
        <a:latin typeface="+mn-lt"/>
        <a:ea typeface="+mn-ea"/>
        <a:cs typeface="+mn-cs"/>
      </a:defRPr>
    </a:lvl8pPr>
    <a:lvl9pPr marL="3657600" algn="l" defTabSz="45720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1</a:t>
            </a:fld>
            <a:endParaRPr lang="en-US" dirty="0"/>
          </a:p>
        </p:txBody>
      </p:sp>
    </p:spTree>
    <p:extLst>
      <p:ext uri="{BB962C8B-B14F-4D97-AF65-F5344CB8AC3E}">
        <p14:creationId xmlns:p14="http://schemas.microsoft.com/office/powerpoint/2010/main" val="8756363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INSERT YOUR INFO AS INDICATED IN THE BLUE COLUMN. ADD HOST INFO IN THE RIGHT COLUMN. UPLOAD AND INSERT A GREAT PHOTO OF YOURSELF! </a:t>
            </a:r>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2</a:t>
            </a:fld>
            <a:endParaRPr lang="en-US" dirty="0"/>
          </a:p>
        </p:txBody>
      </p:sp>
    </p:spTree>
    <p:extLst>
      <p:ext uri="{BB962C8B-B14F-4D97-AF65-F5344CB8AC3E}">
        <p14:creationId xmlns:p14="http://schemas.microsoft.com/office/powerpoint/2010/main" val="87960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Care Partner Project is dedicated to helping you feel informed and confident as Care Partners to your loved ones. Simple downloadable checklists and grass roots community education are all designed to help “everyday” people know what to watch for and what to do to pitch in for their loved ones’ care. The Care Partner Project also has a fund to help provide professional patient advocates for patients who have no one in their lives to help them through a medical crisis and no other resources, such as good insurance or an income. The Fund provides help for a lot of homeless people and those with developmental challenges. I’m very proud to be a Community Educator for the Care Partner Project in our area!</a:t>
            </a:r>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3</a:t>
            </a:fld>
            <a:endParaRPr lang="en-US" dirty="0"/>
          </a:p>
        </p:txBody>
      </p:sp>
    </p:spTree>
    <p:extLst>
      <p:ext uri="{BB962C8B-B14F-4D97-AF65-F5344CB8AC3E}">
        <p14:creationId xmlns:p14="http://schemas.microsoft.com/office/powerpoint/2010/main" val="3280165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4</a:t>
            </a:fld>
            <a:endParaRPr lang="en-US" dirty="0"/>
          </a:p>
        </p:txBody>
      </p:sp>
    </p:spTree>
    <p:extLst>
      <p:ext uri="{BB962C8B-B14F-4D97-AF65-F5344CB8AC3E}">
        <p14:creationId xmlns:p14="http://schemas.microsoft.com/office/powerpoint/2010/main" val="467465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PRESENTER: THIS SLIDE IS INTENDED TO SET THE TONE AS A QUICK INTRO</a:t>
            </a:r>
          </a:p>
          <a:p>
            <a:r>
              <a:rPr lang="en-US" sz="1200" b="1" dirty="0">
                <a:ea typeface="ＭＳ Ｐゴシック" charset="-128"/>
                <a:cs typeface="ＭＳ Ｐゴシック" charset="-128"/>
              </a:rPr>
              <a:t>No doubt we share these goals for our loved ones' care. </a:t>
            </a:r>
            <a:r>
              <a:rPr lang="en-US" sz="1200" dirty="0">
                <a:ea typeface="ＭＳ Ｐゴシック" charset="-128"/>
                <a:cs typeface="ＭＳ Ｐゴシック" charset="-128"/>
              </a:rPr>
              <a:t>How to accomplish will be what we cover today. Even when Covid goes away, there will be lots of patients on their own. This has always been the case. Covid put a spotlight on the problem. </a:t>
            </a:r>
          </a:p>
          <a:p>
            <a:r>
              <a:rPr lang="en-US" sz="1200" dirty="0">
                <a:ea typeface="ＭＳ Ｐゴシック" charset="-128"/>
                <a:cs typeface="ＭＳ Ｐゴシック" charset="-128"/>
              </a:rPr>
              <a:t>.  </a:t>
            </a:r>
          </a:p>
        </p:txBody>
      </p:sp>
      <p:sp>
        <p:nvSpPr>
          <p:cNvPr id="78852" name="Slide Number Placeholder 3"/>
          <p:cNvSpPr>
            <a:spLocks noGrp="1"/>
          </p:cNvSpPr>
          <p:nvPr>
            <p:ph type="sldNum" sz="quarter" idx="5"/>
          </p:nvPr>
        </p:nvSpPr>
        <p:spPr bwMode="auto">
          <a:noFill/>
          <a:ln>
            <a:miter lim="800000"/>
            <a:headEnd/>
            <a:tailEnd/>
          </a:ln>
        </p:spPr>
        <p:txBody>
          <a:bodyPr/>
          <a:lstStyle/>
          <a:p>
            <a:fld id="{5835E84E-CCCB-1248-9C74-FA63D2B9BE42}" type="slidenum">
              <a:rPr lang="en-US" smtClean="0">
                <a:solidFill>
                  <a:prstClr val="black"/>
                </a:solidFill>
                <a:latin typeface="Calibri" charset="0"/>
                <a:ea typeface="ＭＳ Ｐゴシック" charset="-128"/>
                <a:cs typeface="ＭＳ Ｐゴシック" charset="-128"/>
              </a:rPr>
              <a:pPr/>
              <a:t>5</a:t>
            </a:fld>
            <a:endParaRPr lang="en-US" dirty="0">
              <a:solidFill>
                <a:prstClr val="black"/>
              </a:solidFill>
              <a:latin typeface="Calibri" charset="0"/>
              <a:ea typeface="ＭＳ Ｐゴシック" charset="-128"/>
              <a:cs typeface="ＭＳ Ｐゴシック" charset="-128"/>
            </a:endParaRPr>
          </a:p>
        </p:txBody>
      </p:sp>
    </p:spTree>
    <p:extLst>
      <p:ext uri="{BB962C8B-B14F-4D97-AF65-F5344CB8AC3E}">
        <p14:creationId xmlns:p14="http://schemas.microsoft.com/office/powerpoint/2010/main" val="1103828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we’ll talk about the basic items all of us must have in order to get through the health care system. Not having them in place and at your fingertips could cause complications in getting care and roadblocks to good communication with health care providers. </a:t>
            </a:r>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6</a:t>
            </a:fld>
            <a:endParaRPr lang="en-US" dirty="0"/>
          </a:p>
        </p:txBody>
      </p:sp>
    </p:spTree>
    <p:extLst>
      <p:ext uri="{BB962C8B-B14F-4D97-AF65-F5344CB8AC3E}">
        <p14:creationId xmlns:p14="http://schemas.microsoft.com/office/powerpoint/2010/main" val="3891258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a:lstStyle/>
          <a:p>
            <a:r>
              <a:rPr lang="en-US" sz="1200" dirty="0">
                <a:ea typeface="ＭＳ Ｐゴシック" charset="-128"/>
                <a:cs typeface="ＭＳ Ｐゴシック" charset="-128"/>
              </a:rPr>
              <a:t>A plain old 3-ring binder or file folder works, or there are apps on smart phones. (e.g., Apple phones come with health care file.)  For Login info: create a system for staying current/how are changes communicated or documented? People change their logins from time to time: how will families stay current  https://</a:t>
            </a:r>
            <a:r>
              <a:rPr lang="en-US" sz="1200" dirty="0" err="1">
                <a:ea typeface="ＭＳ Ｐゴシック" charset="-128"/>
                <a:cs typeface="ＭＳ Ｐゴシック" charset="-128"/>
              </a:rPr>
              <a:t>www.mylinks.com</a:t>
            </a:r>
            <a:r>
              <a:rPr lang="en-US" sz="1200" dirty="0">
                <a:ea typeface="ＭＳ Ｐゴシック" charset="-128"/>
                <a:cs typeface="ＭＳ Ｐゴシック" charset="-128"/>
              </a:rPr>
              <a:t> can aggregate all records in one place, in real time. Records still need to be checked, however. </a:t>
            </a:r>
          </a:p>
        </p:txBody>
      </p:sp>
      <p:sp>
        <p:nvSpPr>
          <p:cNvPr id="78852" name="Slide Number Placeholder 3"/>
          <p:cNvSpPr>
            <a:spLocks noGrp="1"/>
          </p:cNvSpPr>
          <p:nvPr>
            <p:ph type="sldNum" sz="quarter" idx="5"/>
          </p:nvPr>
        </p:nvSpPr>
        <p:spPr bwMode="auto">
          <a:noFill/>
          <a:ln>
            <a:miter lim="800000"/>
            <a:headEnd/>
            <a:tailEnd/>
          </a:ln>
        </p:spPr>
        <p:txBody>
          <a:bodyPr/>
          <a:lstStyle/>
          <a:p>
            <a:fld id="{5835E84E-CCCB-1248-9C74-FA63D2B9BE42}" type="slidenum">
              <a:rPr lang="en-US" smtClean="0">
                <a:solidFill>
                  <a:prstClr val="black"/>
                </a:solidFill>
                <a:latin typeface="Calibri" charset="0"/>
                <a:ea typeface="ＭＳ Ｐゴシック" charset="-128"/>
                <a:cs typeface="ＭＳ Ｐゴシック" charset="-128"/>
              </a:rPr>
              <a:pPr/>
              <a:t>7</a:t>
            </a:fld>
            <a:endParaRPr lang="en-US" dirty="0">
              <a:solidFill>
                <a:prstClr val="black"/>
              </a:solidFill>
              <a:latin typeface="Calibri" charset="0"/>
              <a:ea typeface="ＭＳ Ｐゴシック" charset="-128"/>
              <a:cs typeface="ＭＳ Ｐゴシック" charset="-128"/>
            </a:endParaRPr>
          </a:p>
        </p:txBody>
      </p:sp>
    </p:spTree>
    <p:extLst>
      <p:ext uri="{BB962C8B-B14F-4D97-AF65-F5344CB8AC3E}">
        <p14:creationId xmlns:p14="http://schemas.microsoft.com/office/powerpoint/2010/main" val="2591412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Verbal OK from your loved one should suffice but some offices are sticklers for documentation. May even ask your loved one to fill out their own form granting you permission to participate in an office visit. Don’t fret or argue… it’s just the ”way it is.!” While tackling the privacy form given out at all doctors’ offices (HIPAA), would be a good idea to complete Advanced Directives and POA. Can do it yourself, but it can be daunting. An advocate can help. </a:t>
            </a:r>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9</a:t>
            </a:fld>
            <a:endParaRPr lang="en-US" dirty="0"/>
          </a:p>
        </p:txBody>
      </p:sp>
    </p:spTree>
    <p:extLst>
      <p:ext uri="{BB962C8B-B14F-4D97-AF65-F5344CB8AC3E}">
        <p14:creationId xmlns:p14="http://schemas.microsoft.com/office/powerpoint/2010/main" val="1614300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families call on professional advocates to moderate conversations around choices and decisions reflected in these documents. There are times, too, when patients feel private about their health care decisions and don’t want family involved, but they need someone to explain the options presented in these forms. </a:t>
            </a:r>
          </a:p>
          <a:p>
            <a:endParaRPr lang="en-US" dirty="0"/>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10</a:t>
            </a:fld>
            <a:endParaRPr lang="en-US" dirty="0"/>
          </a:p>
        </p:txBody>
      </p:sp>
    </p:spTree>
    <p:extLst>
      <p:ext uri="{BB962C8B-B14F-4D97-AF65-F5344CB8AC3E}">
        <p14:creationId xmlns:p14="http://schemas.microsoft.com/office/powerpoint/2010/main" val="3731761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Patients always need a 2</a:t>
            </a:r>
            <a:r>
              <a:rPr lang="en-US" baseline="30000" dirty="0"/>
              <a:t>nd</a:t>
            </a:r>
            <a:r>
              <a:rPr lang="en-US" dirty="0"/>
              <a:t> pair of eyes, ears and hands. Doctors can only schedule relatively short visits (plan for 15 minutes). Lots of info must be exchanged so it’s Important to be prepped with questions, absorb all info doctor conveys and  think on feet for questions.  Two heads are better than one.  </a:t>
            </a:r>
          </a:p>
        </p:txBody>
      </p:sp>
      <p:sp>
        <p:nvSpPr>
          <p:cNvPr id="4" name="Slide Number Placeholder 3"/>
          <p:cNvSpPr>
            <a:spLocks noGrp="1"/>
          </p:cNvSpPr>
          <p:nvPr>
            <p:ph type="sldNum" sz="quarter" idx="10"/>
          </p:nvPr>
        </p:nvSpPr>
        <p:spPr/>
        <p:txBody>
          <a:bodyPr/>
          <a:lstStyle/>
          <a:p>
            <a:pPr>
              <a:defRPr/>
            </a:pPr>
            <a:r>
              <a:rPr lang="en-US" dirty="0"/>
              <a:t> </a:t>
            </a:r>
            <a:fld id="{1012DB44-2631-9446-BC4A-9CEE2228C332}" type="slidenum">
              <a:rPr lang="en-US" smtClean="0"/>
              <a:pPr>
                <a:defRPr/>
              </a:pPr>
              <a:t>12</a:t>
            </a:fld>
            <a:endParaRPr lang="en-US" dirty="0"/>
          </a:p>
        </p:txBody>
      </p:sp>
    </p:spTree>
    <p:extLst>
      <p:ext uri="{BB962C8B-B14F-4D97-AF65-F5344CB8AC3E}">
        <p14:creationId xmlns:p14="http://schemas.microsoft.com/office/powerpoint/2010/main" val="3857004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how your help makes life better for the doctor. One key word to use is "compliant".  It's code for understanding that the patient will adhere to doctor's advice -- which is largely dependent on the patient actually understanding the doctor's advice or having the physical, social and financial support to follow through. Patients' Care Partners (Advocates) can make the difference. It's very hard for patients to navigate on their own and frankly, patients tend to forget most of what doctors say during Dr. appts. This is completely normal, mainly because the visits can be rushed and patients are under stress.  Further, Doctors speak a foreign "medical" language and many patients feel intimidated. Care Partner can speak up and ask for "plain and simple" explanations when patients may not feel comfortable doing that themselves. </a:t>
            </a:r>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13</a:t>
            </a:fld>
            <a:endParaRPr lang="en-US" dirty="0"/>
          </a:p>
        </p:txBody>
      </p:sp>
    </p:spTree>
    <p:extLst>
      <p:ext uri="{BB962C8B-B14F-4D97-AF65-F5344CB8AC3E}">
        <p14:creationId xmlns:p14="http://schemas.microsoft.com/office/powerpoint/2010/main" val="26990316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a:lstStyle/>
          <a:p>
            <a:r>
              <a:rPr lang="en-US" sz="1200" dirty="0">
                <a:ea typeface="ＭＳ Ｐゴシック" charset="-128"/>
                <a:cs typeface="ＭＳ Ｐゴシック" charset="-128"/>
              </a:rPr>
              <a:t>We all need a memory aid! Some doctors are prickly about being recorded but when you explain that you want to be a good listener and take notes later for your loved one ... for compliance ... the doctor is more likely to appreciate that you appreciate all care details and the wisdom shared by the doctor. </a:t>
            </a:r>
          </a:p>
        </p:txBody>
      </p:sp>
      <p:sp>
        <p:nvSpPr>
          <p:cNvPr id="78852" name="Slide Number Placeholder 3"/>
          <p:cNvSpPr>
            <a:spLocks noGrp="1"/>
          </p:cNvSpPr>
          <p:nvPr>
            <p:ph type="sldNum" sz="quarter" idx="5"/>
          </p:nvPr>
        </p:nvSpPr>
        <p:spPr bwMode="auto">
          <a:noFill/>
          <a:ln>
            <a:miter lim="800000"/>
            <a:headEnd/>
            <a:tailEnd/>
          </a:ln>
        </p:spPr>
        <p:txBody>
          <a:bodyPr/>
          <a:lstStyle/>
          <a:p>
            <a:fld id="{5835E84E-CCCB-1248-9C74-FA63D2B9BE42}" type="slidenum">
              <a:rPr lang="en-US" smtClean="0">
                <a:solidFill>
                  <a:prstClr val="black"/>
                </a:solidFill>
                <a:latin typeface="Calibri" charset="0"/>
                <a:ea typeface="ＭＳ Ｐゴシック" charset="-128"/>
                <a:cs typeface="ＭＳ Ｐゴシック" charset="-128"/>
              </a:rPr>
              <a:pPr/>
              <a:t>14</a:t>
            </a:fld>
            <a:endParaRPr lang="en-US" dirty="0">
              <a:solidFill>
                <a:prstClr val="black"/>
              </a:solidFill>
              <a:latin typeface="Calibri" charset="0"/>
              <a:ea typeface="ＭＳ Ｐゴシック" charset="-128"/>
              <a:cs typeface="ＭＳ Ｐゴシック" charset="-128"/>
            </a:endParaRPr>
          </a:p>
        </p:txBody>
      </p:sp>
    </p:spTree>
    <p:extLst>
      <p:ext uri="{BB962C8B-B14F-4D97-AF65-F5344CB8AC3E}">
        <p14:creationId xmlns:p14="http://schemas.microsoft.com/office/powerpoint/2010/main" val="1979391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Care Partner Project offers several handy tips and forms to help you prepare to meet your doctor so you won’t forget anything and help ensure that your questions and concerns are covered. </a:t>
            </a:r>
          </a:p>
        </p:txBody>
      </p:sp>
      <p:sp>
        <p:nvSpPr>
          <p:cNvPr id="4" name="Slide Number Placeholder 3"/>
          <p:cNvSpPr>
            <a:spLocks noGrp="1"/>
          </p:cNvSpPr>
          <p:nvPr>
            <p:ph type="sldNum" sz="quarter" idx="5"/>
          </p:nvPr>
        </p:nvSpPr>
        <p:spPr/>
        <p:txBody>
          <a:bodyPr/>
          <a:lstStyle/>
          <a:p>
            <a:pPr>
              <a:defRPr/>
            </a:pPr>
            <a:r>
              <a:rPr lang="en-US"/>
              <a:t> </a:t>
            </a:r>
            <a:fld id="{1012DB44-2631-9446-BC4A-9CEE2228C332}" type="slidenum">
              <a:rPr lang="en-US" smtClean="0"/>
              <a:pPr>
                <a:defRPr/>
              </a:pPr>
              <a:t>15</a:t>
            </a:fld>
            <a:endParaRPr lang="en-US" dirty="0"/>
          </a:p>
        </p:txBody>
      </p:sp>
    </p:spTree>
    <p:extLst>
      <p:ext uri="{BB962C8B-B14F-4D97-AF65-F5344CB8AC3E}">
        <p14:creationId xmlns:p14="http://schemas.microsoft.com/office/powerpoint/2010/main" val="2562895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a:lstStyle/>
          <a:p>
            <a:r>
              <a:rPr lang="en-US" sz="1200" dirty="0">
                <a:ea typeface="ＭＳ Ｐゴシック" charset="-128"/>
                <a:cs typeface="ＭＳ Ｐゴシック" charset="-128"/>
              </a:rPr>
              <a:t>Moving on to hospital visits, which have been very distressing this year. Stories of solo patients have been heartbreaking. Raises awareness of all the patients past and future who cope alone without family and friends to help them. Fortunately, we have new tools that help!</a:t>
            </a:r>
          </a:p>
        </p:txBody>
      </p:sp>
      <p:sp>
        <p:nvSpPr>
          <p:cNvPr id="78852" name="Slide Number Placeholder 3"/>
          <p:cNvSpPr>
            <a:spLocks noGrp="1"/>
          </p:cNvSpPr>
          <p:nvPr>
            <p:ph type="sldNum" sz="quarter" idx="5"/>
          </p:nvPr>
        </p:nvSpPr>
        <p:spPr bwMode="auto">
          <a:noFill/>
          <a:ln>
            <a:miter lim="800000"/>
            <a:headEnd/>
            <a:tailEnd/>
          </a:ln>
        </p:spPr>
        <p:txBody>
          <a:bodyPr/>
          <a:lstStyle/>
          <a:p>
            <a:fld id="{5835E84E-CCCB-1248-9C74-FA63D2B9BE42}" type="slidenum">
              <a:rPr lang="en-US" smtClean="0">
                <a:solidFill>
                  <a:prstClr val="black"/>
                </a:solidFill>
                <a:latin typeface="Calibri" charset="0"/>
                <a:ea typeface="ＭＳ Ｐゴシック" charset="-128"/>
                <a:cs typeface="ＭＳ Ｐゴシック" charset="-128"/>
              </a:rPr>
              <a:pPr/>
              <a:t>16</a:t>
            </a:fld>
            <a:endParaRPr lang="en-US" dirty="0">
              <a:solidFill>
                <a:prstClr val="black"/>
              </a:solidFill>
              <a:latin typeface="Calibri" charset="0"/>
              <a:ea typeface="ＭＳ Ｐゴシック" charset="-128"/>
              <a:cs typeface="ＭＳ Ｐゴシック" charset="-128"/>
            </a:endParaRPr>
          </a:p>
        </p:txBody>
      </p:sp>
    </p:spTree>
    <p:extLst>
      <p:ext uri="{BB962C8B-B14F-4D97-AF65-F5344CB8AC3E}">
        <p14:creationId xmlns:p14="http://schemas.microsoft.com/office/powerpoint/2010/main" val="2677388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PLAY VIDEO. IN PREPPING FOR THIS PRESENTATION, ARRIVE EARLY SO YOU CAN TEST THIS LINK ON YOUR HOST'S INTERNET CONNECTION. </a:t>
            </a:r>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17</a:t>
            </a:fld>
            <a:endParaRPr lang="en-US" dirty="0"/>
          </a:p>
        </p:txBody>
      </p:sp>
    </p:spTree>
    <p:extLst>
      <p:ext uri="{BB962C8B-B14F-4D97-AF65-F5344CB8AC3E}">
        <p14:creationId xmlns:p14="http://schemas.microsoft.com/office/powerpoint/2010/main" val="1699227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a:lstStyle/>
          <a:p>
            <a:pPr marR="0" lvl="0" defTabSz="914400" latinLnBrk="0">
              <a:lnSpc>
                <a:spcPct val="90000"/>
              </a:lnSpc>
              <a:spcBef>
                <a:spcPct val="0"/>
              </a:spcBef>
              <a:spcAft>
                <a:spcPts val="600"/>
              </a:spcAft>
              <a:buClrTx/>
              <a:buSzPct val="75000"/>
              <a:tabLst/>
            </a:pPr>
            <a:r>
              <a:rPr lang="en-US" altLang="en-US" dirty="0">
                <a:solidFill>
                  <a:schemeClr val="tx1">
                    <a:lumMod val="65000"/>
                    <a:lumOff val="35000"/>
                  </a:schemeClr>
                </a:solidFill>
              </a:rPr>
              <a:t>Ask for the nurse who is taking care of your loved one. </a:t>
            </a:r>
          </a:p>
          <a:p>
            <a:pPr marR="0" lvl="0" defTabSz="914400" latinLnBrk="0">
              <a:lnSpc>
                <a:spcPct val="90000"/>
              </a:lnSpc>
              <a:spcBef>
                <a:spcPct val="0"/>
              </a:spcBef>
              <a:spcAft>
                <a:spcPts val="600"/>
              </a:spcAft>
              <a:buClrTx/>
              <a:buSzPct val="75000"/>
              <a:tabLst/>
            </a:pPr>
            <a:r>
              <a:rPr lang="en-US" altLang="en-US" dirty="0">
                <a:solidFill>
                  <a:schemeClr val="tx1">
                    <a:lumMod val="65000"/>
                    <a:lumOff val="35000"/>
                  </a:schemeClr>
                </a:solidFill>
              </a:rPr>
              <a:t>However, in ICU’s (Intensive Care), nurse may be too busy so ask for the Charge Nurse. </a:t>
            </a:r>
          </a:p>
          <a:p>
            <a:pPr marR="0" lvl="0" defTabSz="914400" latinLnBrk="0">
              <a:lnSpc>
                <a:spcPct val="90000"/>
              </a:lnSpc>
              <a:spcBef>
                <a:spcPct val="0"/>
              </a:spcBef>
              <a:spcAft>
                <a:spcPts val="600"/>
              </a:spcAft>
              <a:buClrTx/>
              <a:buSzPct val="75000"/>
              <a:tabLst/>
            </a:pPr>
            <a:endParaRPr lang="en-US" altLang="en-US" dirty="0">
              <a:solidFill>
                <a:schemeClr val="tx1">
                  <a:lumMod val="65000"/>
                  <a:lumOff val="35000"/>
                </a:schemeClr>
              </a:solidFill>
            </a:endParaRPr>
          </a:p>
          <a:p>
            <a:pPr marR="0" lvl="0" defTabSz="914400" latinLnBrk="0">
              <a:lnSpc>
                <a:spcPct val="90000"/>
              </a:lnSpc>
              <a:spcBef>
                <a:spcPct val="0"/>
              </a:spcBef>
              <a:spcAft>
                <a:spcPts val="600"/>
              </a:spcAft>
              <a:buClrTx/>
              <a:buSzPct val="75000"/>
              <a:tabLst/>
            </a:pPr>
            <a:r>
              <a:rPr lang="en-US" altLang="en-US" dirty="0">
                <a:solidFill>
                  <a:schemeClr val="tx1">
                    <a:lumMod val="65000"/>
                    <a:lumOff val="35000"/>
                  </a:schemeClr>
                </a:solidFill>
              </a:rPr>
              <a:t>C</a:t>
            </a:r>
            <a:r>
              <a:rPr kumimoji="0" lang="en-US" altLang="en-US" sz="1200" b="0" i="0" u="none" strike="noStrike" cap="none" normalizeH="0" baseline="0" dirty="0">
                <a:ln>
                  <a:noFill/>
                </a:ln>
                <a:solidFill>
                  <a:schemeClr val="tx1">
                    <a:lumMod val="65000"/>
                    <a:lumOff val="35000"/>
                  </a:schemeClr>
                </a:solidFill>
                <a:effectLst/>
                <a:latin typeface="Arial"/>
              </a:rPr>
              <a:t>an’t connect with nursing staff?  </a:t>
            </a:r>
            <a:r>
              <a:rPr lang="en-US" altLang="en-US" dirty="0">
                <a:solidFill>
                  <a:schemeClr val="tx1">
                    <a:lumMod val="65000"/>
                    <a:lumOff val="35000"/>
                  </a:schemeClr>
                </a:solidFill>
              </a:rPr>
              <a:t>R</a:t>
            </a:r>
            <a:r>
              <a:rPr kumimoji="0" lang="en-US" altLang="en-US" sz="1200" b="0" i="0" u="none" strike="noStrike" cap="none" normalizeH="0" baseline="0" dirty="0">
                <a:ln>
                  <a:noFill/>
                </a:ln>
                <a:solidFill>
                  <a:schemeClr val="tx1">
                    <a:lumMod val="65000"/>
                    <a:lumOff val="35000"/>
                  </a:schemeClr>
                </a:solidFill>
                <a:effectLst/>
                <a:latin typeface="Arial"/>
              </a:rPr>
              <a:t>each out to others for daily updates, such as the shift supervisor, hospitalist. </a:t>
            </a:r>
          </a:p>
          <a:p>
            <a:pPr marR="0" lvl="0" defTabSz="914400" latinLnBrk="0">
              <a:lnSpc>
                <a:spcPct val="90000"/>
              </a:lnSpc>
              <a:spcBef>
                <a:spcPct val="0"/>
              </a:spcBef>
              <a:spcAft>
                <a:spcPts val="600"/>
              </a:spcAft>
              <a:buClrTx/>
              <a:buSzPct val="75000"/>
              <a:tabLst/>
            </a:pPr>
            <a:r>
              <a:rPr kumimoji="0" lang="en-US" altLang="en-US" sz="1200" b="0" i="0" u="none" strike="noStrike" cap="none" normalizeH="0" baseline="0" dirty="0">
                <a:ln>
                  <a:noFill/>
                </a:ln>
                <a:solidFill>
                  <a:schemeClr val="tx1">
                    <a:lumMod val="65000"/>
                    <a:lumOff val="35000"/>
                  </a:schemeClr>
                </a:solidFill>
                <a:effectLst/>
                <a:latin typeface="Arial"/>
              </a:rPr>
              <a:t> </a:t>
            </a:r>
          </a:p>
          <a:p>
            <a:pPr marL="0" marR="0" lvl="0" indent="-228600" defTabSz="914400" latinLnBrk="0">
              <a:lnSpc>
                <a:spcPct val="90000"/>
              </a:lnSpc>
              <a:spcBef>
                <a:spcPct val="0"/>
              </a:spcBef>
              <a:spcAft>
                <a:spcPts val="600"/>
              </a:spcAft>
              <a:buClrTx/>
              <a:buSzPct val="75000"/>
              <a:buFont typeface="Wingdings" charset="0"/>
              <a:buChar char="n"/>
              <a:tabLst/>
            </a:pPr>
            <a:r>
              <a:rPr kumimoji="0" lang="en-US" altLang="en-US" sz="1200" b="0" i="0" u="none" strike="noStrike" cap="none" normalizeH="0" baseline="0" dirty="0">
                <a:ln>
                  <a:noFill/>
                </a:ln>
                <a:solidFill>
                  <a:schemeClr val="tx1">
                    <a:lumMod val="65000"/>
                    <a:lumOff val="35000"/>
                  </a:schemeClr>
                </a:solidFill>
                <a:effectLst/>
                <a:latin typeface="Arial"/>
              </a:rPr>
              <a:t>    </a:t>
            </a:r>
            <a:r>
              <a:rPr kumimoji="0" lang="en-US" altLang="en-US" sz="1100" b="0" i="0" u="none" strike="noStrike" cap="none" normalizeH="0" baseline="0" dirty="0">
                <a:ln>
                  <a:noFill/>
                </a:ln>
                <a:solidFill>
                  <a:schemeClr val="tx1">
                    <a:lumMod val="85000"/>
                    <a:lumOff val="15000"/>
                  </a:schemeClr>
                </a:solidFill>
                <a:effectLst/>
                <a:latin typeface="Arial"/>
              </a:rPr>
              <a:t> </a:t>
            </a:r>
            <a:endParaRPr lang="en-US" sz="1200" dirty="0">
              <a:ea typeface="ＭＳ Ｐゴシック" charset="-128"/>
              <a:cs typeface="ＭＳ Ｐゴシック" charset="-128"/>
            </a:endParaRPr>
          </a:p>
        </p:txBody>
      </p:sp>
      <p:sp>
        <p:nvSpPr>
          <p:cNvPr id="78852" name="Slide Number Placeholder 3"/>
          <p:cNvSpPr>
            <a:spLocks noGrp="1"/>
          </p:cNvSpPr>
          <p:nvPr>
            <p:ph type="sldNum" sz="quarter" idx="5"/>
          </p:nvPr>
        </p:nvSpPr>
        <p:spPr bwMode="auto">
          <a:noFill/>
          <a:ln>
            <a:miter lim="800000"/>
            <a:headEnd/>
            <a:tailEnd/>
          </a:ln>
        </p:spPr>
        <p:txBody>
          <a:bodyPr/>
          <a:lstStyle/>
          <a:p>
            <a:fld id="{5835E84E-CCCB-1248-9C74-FA63D2B9BE42}" type="slidenum">
              <a:rPr lang="en-US" smtClean="0">
                <a:solidFill>
                  <a:prstClr val="black"/>
                </a:solidFill>
                <a:latin typeface="Calibri" charset="0"/>
                <a:ea typeface="ＭＳ Ｐゴシック" charset="-128"/>
                <a:cs typeface="ＭＳ Ｐゴシック" charset="-128"/>
              </a:rPr>
              <a:pPr/>
              <a:t>18</a:t>
            </a:fld>
            <a:endParaRPr lang="en-US" dirty="0">
              <a:solidFill>
                <a:prstClr val="black"/>
              </a:solidFill>
              <a:latin typeface="Calibri" charset="0"/>
              <a:ea typeface="ＭＳ Ｐゴシック" charset="-128"/>
              <a:cs typeface="ＭＳ Ｐゴシック" charset="-128"/>
            </a:endParaRPr>
          </a:p>
        </p:txBody>
      </p:sp>
    </p:spTree>
    <p:extLst>
      <p:ext uri="{BB962C8B-B14F-4D97-AF65-F5344CB8AC3E}">
        <p14:creationId xmlns:p14="http://schemas.microsoft.com/office/powerpoint/2010/main" val="24645735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Try to ask the same questions in the same order every day so you develop an efficient routine, much appreciated by nursing staff. On Census: </a:t>
            </a:r>
            <a:r>
              <a:rPr kumimoji="0" lang="en-US" altLang="en-US" sz="1200" b="0" i="0" u="none" strike="noStrike" cap="none" normalizeH="0" baseline="0" dirty="0">
                <a:ln>
                  <a:noFill/>
                </a:ln>
                <a:solidFill>
                  <a:schemeClr val="tx1">
                    <a:lumMod val="85000"/>
                    <a:lumOff val="15000"/>
                  </a:schemeClr>
                </a:solidFill>
                <a:effectLst/>
                <a:latin typeface="Arial"/>
              </a:rPr>
              <a:t>Ask nurse if s/he feels  it’s a safe load or not?  If climbing or at an unsafe level, you may want to contact your loved one’s primary care doctor about possible transfer to another hospital or some other solution.</a:t>
            </a:r>
          </a:p>
          <a:p>
            <a:endParaRPr lang="en-US" dirty="0"/>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19</a:t>
            </a:fld>
            <a:endParaRPr lang="en-US" dirty="0"/>
          </a:p>
        </p:txBody>
      </p:sp>
    </p:spTree>
    <p:extLst>
      <p:ext uri="{BB962C8B-B14F-4D97-AF65-F5344CB8AC3E}">
        <p14:creationId xmlns:p14="http://schemas.microsoft.com/office/powerpoint/2010/main" val="33918740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your loved one has a phone, iPad and chargers. Seeing your loved one will also help you monitor physical and mental well being. Because you know your loved one best, you may notice signs for concern that the nurses and doctors do not. </a:t>
            </a:r>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20</a:t>
            </a:fld>
            <a:endParaRPr lang="en-US" dirty="0"/>
          </a:p>
        </p:txBody>
      </p:sp>
    </p:spTree>
    <p:extLst>
      <p:ext uri="{BB962C8B-B14F-4D97-AF65-F5344CB8AC3E}">
        <p14:creationId xmlns:p14="http://schemas.microsoft.com/office/powerpoint/2010/main" val="33945693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a:lstStyle/>
          <a:p>
            <a:pPr marR="0" lvl="0" defTabSz="914400" latinLnBrk="0">
              <a:lnSpc>
                <a:spcPct val="90000"/>
              </a:lnSpc>
              <a:spcBef>
                <a:spcPct val="0"/>
              </a:spcBef>
              <a:spcAft>
                <a:spcPts val="600"/>
              </a:spcAft>
              <a:buClrTx/>
              <a:buSzPct val="75000"/>
              <a:tabLst/>
            </a:pPr>
            <a:r>
              <a:rPr kumimoji="0" lang="en-US" altLang="en-US" sz="1200" b="0" i="0" u="none" strike="noStrike" cap="none" normalizeH="0" baseline="0" dirty="0">
                <a:ln>
                  <a:noFill/>
                </a:ln>
                <a:solidFill>
                  <a:schemeClr val="tx1">
                    <a:lumMod val="65000"/>
                    <a:lumOff val="35000"/>
                  </a:schemeClr>
                </a:solidFill>
                <a:effectLst/>
                <a:latin typeface="Arial"/>
              </a:rPr>
              <a:t>    </a:t>
            </a:r>
            <a:r>
              <a:rPr kumimoji="0" lang="en-US" altLang="en-US" sz="1100" b="0" i="0" u="none" strike="noStrike" cap="none" normalizeH="0" baseline="0" dirty="0">
                <a:ln>
                  <a:noFill/>
                </a:ln>
                <a:solidFill>
                  <a:schemeClr val="tx1">
                    <a:lumMod val="85000"/>
                    <a:lumOff val="15000"/>
                  </a:schemeClr>
                </a:solidFill>
                <a:effectLst/>
                <a:latin typeface="Arial"/>
              </a:rPr>
              <a:t> </a:t>
            </a:r>
            <a:endParaRPr lang="en-US" sz="1200" dirty="0">
              <a:ea typeface="ＭＳ Ｐゴシック" charset="-128"/>
              <a:cs typeface="ＭＳ Ｐゴシック" charset="-128"/>
            </a:endParaRPr>
          </a:p>
        </p:txBody>
      </p:sp>
      <p:sp>
        <p:nvSpPr>
          <p:cNvPr id="78852" name="Slide Number Placeholder 3"/>
          <p:cNvSpPr>
            <a:spLocks noGrp="1"/>
          </p:cNvSpPr>
          <p:nvPr>
            <p:ph type="sldNum" sz="quarter" idx="5"/>
          </p:nvPr>
        </p:nvSpPr>
        <p:spPr bwMode="auto">
          <a:noFill/>
          <a:ln>
            <a:miter lim="800000"/>
            <a:headEnd/>
            <a:tailEnd/>
          </a:ln>
        </p:spPr>
        <p:txBody>
          <a:bodyPr/>
          <a:lstStyle/>
          <a:p>
            <a:fld id="{5835E84E-CCCB-1248-9C74-FA63D2B9BE42}" type="slidenum">
              <a:rPr lang="en-US" smtClean="0">
                <a:solidFill>
                  <a:prstClr val="black"/>
                </a:solidFill>
                <a:latin typeface="Calibri" charset="0"/>
                <a:ea typeface="ＭＳ Ｐゴシック" charset="-128"/>
                <a:cs typeface="ＭＳ Ｐゴシック" charset="-128"/>
              </a:rPr>
              <a:pPr/>
              <a:t>21</a:t>
            </a:fld>
            <a:endParaRPr lang="en-US" dirty="0">
              <a:solidFill>
                <a:prstClr val="black"/>
              </a:solidFill>
              <a:latin typeface="Calibri" charset="0"/>
              <a:ea typeface="ＭＳ Ｐゴシック" charset="-128"/>
              <a:cs typeface="ＭＳ Ｐゴシック" charset="-128"/>
            </a:endParaRPr>
          </a:p>
        </p:txBody>
      </p:sp>
    </p:spTree>
    <p:extLst>
      <p:ext uri="{BB962C8B-B14F-4D97-AF65-F5344CB8AC3E}">
        <p14:creationId xmlns:p14="http://schemas.microsoft.com/office/powerpoint/2010/main" val="38221938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Attitude of Gratitude! Easy to remember and practice.</a:t>
            </a:r>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22</a:t>
            </a:fld>
            <a:endParaRPr lang="en-US" dirty="0"/>
          </a:p>
        </p:txBody>
      </p:sp>
    </p:spTree>
    <p:extLst>
      <p:ext uri="{BB962C8B-B14F-4D97-AF65-F5344CB8AC3E}">
        <p14:creationId xmlns:p14="http://schemas.microsoft.com/office/powerpoint/2010/main" val="22481561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23</a:t>
            </a:fld>
            <a:endParaRPr lang="en-US" dirty="0"/>
          </a:p>
        </p:txBody>
      </p:sp>
    </p:spTree>
    <p:extLst>
      <p:ext uri="{BB962C8B-B14F-4D97-AF65-F5344CB8AC3E}">
        <p14:creationId xmlns:p14="http://schemas.microsoft.com/office/powerpoint/2010/main" val="6651129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a:lstStyle/>
          <a:p>
            <a:r>
              <a:rPr lang="en-US" b="1" dirty="0">
                <a:solidFill>
                  <a:schemeClr val="accent6"/>
                </a:solidFill>
                <a:latin typeface="Arial"/>
                <a:ea typeface="ＭＳ Ｐゴシック" charset="-128"/>
                <a:cs typeface="Arial"/>
              </a:rPr>
              <a:t>PRESENTER: INSERT</a:t>
            </a:r>
            <a:r>
              <a:rPr lang="en-US" b="1" baseline="0" dirty="0">
                <a:solidFill>
                  <a:schemeClr val="accent6"/>
                </a:solidFill>
                <a:latin typeface="Arial"/>
                <a:ea typeface="ＭＳ Ｐゴシック" charset="-128"/>
                <a:cs typeface="Arial"/>
              </a:rPr>
              <a:t> YOUR HEADSHOT AND CONTACT INFO. </a:t>
            </a:r>
            <a:endParaRPr lang="en-US" b="1" dirty="0">
              <a:solidFill>
                <a:schemeClr val="accent6"/>
              </a:solidFill>
              <a:latin typeface="Arial"/>
              <a:ea typeface="ＭＳ Ｐゴシック" charset="-128"/>
              <a:cs typeface="Arial"/>
            </a:endParaRPr>
          </a:p>
        </p:txBody>
      </p:sp>
      <p:sp>
        <p:nvSpPr>
          <p:cNvPr id="51204" name="Slide Number Placeholder 3"/>
          <p:cNvSpPr>
            <a:spLocks noGrp="1"/>
          </p:cNvSpPr>
          <p:nvPr>
            <p:ph type="sldNum" sz="quarter" idx="5"/>
          </p:nvPr>
        </p:nvSpPr>
        <p:spPr bwMode="auto">
          <a:noFill/>
          <a:ln>
            <a:miter lim="800000"/>
            <a:headEnd/>
            <a:tailEnd/>
          </a:ln>
        </p:spPr>
        <p:txBody>
          <a:bodyPr/>
          <a:lstStyle/>
          <a:p>
            <a:fld id="{229161C9-1BBC-E94B-BB99-B39D406CEC70}" type="slidenum">
              <a:rPr lang="en-US" smtClean="0">
                <a:solidFill>
                  <a:prstClr val="black"/>
                </a:solidFill>
                <a:latin typeface="Calibri" charset="0"/>
                <a:ea typeface="ＭＳ Ｐゴシック" charset="-128"/>
                <a:cs typeface="ＭＳ Ｐゴシック" charset="-128"/>
              </a:rPr>
              <a:pPr/>
              <a:t>24</a:t>
            </a:fld>
            <a:endParaRPr lang="en-US" dirty="0">
              <a:solidFill>
                <a:prstClr val="black"/>
              </a:solidFill>
              <a:latin typeface="Calibri" charset="0"/>
              <a:ea typeface="ＭＳ Ｐゴシック" charset="-128"/>
              <a:cs typeface="ＭＳ Ｐゴシック" charset="-128"/>
            </a:endParaRPr>
          </a:p>
        </p:txBody>
      </p:sp>
    </p:spTree>
    <p:extLst>
      <p:ext uri="{BB962C8B-B14F-4D97-AF65-F5344CB8AC3E}">
        <p14:creationId xmlns:p14="http://schemas.microsoft.com/office/powerpoint/2010/main" val="727377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282575" y="228600"/>
            <a:ext cx="4235450" cy="4187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5" name="Rectangle 4"/>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6" name="Rectangle 5"/>
          <p:cNvSpPr/>
          <p:nvPr/>
        </p:nvSpPr>
        <p:spPr>
          <a:xfrm>
            <a:off x="4624388" y="2378075"/>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dirty="0"/>
          </a:p>
        </p:txBody>
      </p:sp>
      <p:sp>
        <p:nvSpPr>
          <p:cNvPr id="8" name="Rectangle 7"/>
          <p:cNvSpPr/>
          <p:nvPr/>
        </p:nvSpPr>
        <p:spPr>
          <a:xfrm>
            <a:off x="4624388" y="228600"/>
            <a:ext cx="2057400" cy="20383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9" name="Rectangle 8"/>
          <p:cNvSpPr/>
          <p:nvPr/>
        </p:nvSpPr>
        <p:spPr>
          <a:xfrm>
            <a:off x="6802438" y="2378075"/>
            <a:ext cx="2057400" cy="20383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10" name="Date Placeholder 3"/>
          <p:cNvSpPr>
            <a:spLocks noGrp="1"/>
          </p:cNvSpPr>
          <p:nvPr>
            <p:ph type="dt" sz="half" idx="10"/>
          </p:nvPr>
        </p:nvSpPr>
        <p:spPr>
          <a:xfrm>
            <a:off x="4800600" y="6426200"/>
            <a:ext cx="1231900" cy="365125"/>
          </a:xfrm>
          <a:prstGeom prst="rect">
            <a:avLst/>
          </a:prstGeom>
        </p:spPr>
        <p:txBody>
          <a:bodyPr/>
          <a:lstStyle>
            <a:lvl1pPr algn="l">
              <a:defRPr dirty="0" smtClean="0"/>
            </a:lvl1pPr>
          </a:lstStyle>
          <a:p>
            <a:pPr>
              <a:defRPr/>
            </a:pPr>
            <a:endParaRPr lang="en-US" dirty="0"/>
          </a:p>
        </p:txBody>
      </p:sp>
      <p:sp>
        <p:nvSpPr>
          <p:cNvPr id="11" name="Footer Placeholder 4"/>
          <p:cNvSpPr>
            <a:spLocks noGrp="1"/>
          </p:cNvSpPr>
          <p:nvPr>
            <p:ph type="ftr" sz="quarter" idx="11"/>
          </p:nvPr>
        </p:nvSpPr>
        <p:spPr>
          <a:xfrm>
            <a:off x="6311900" y="6426200"/>
            <a:ext cx="2616200" cy="365125"/>
          </a:xfrm>
        </p:spPr>
        <p:txBody>
          <a:bodyPr/>
          <a:lstStyle>
            <a:lvl1pPr algn="r">
              <a:defRPr dirty="0" smtClean="0">
                <a:latin typeface="Arial"/>
              </a:defRPr>
            </a:lvl1pPr>
          </a:lstStyle>
          <a:p>
            <a:pPr>
              <a:defRPr/>
            </a:pPr>
            <a:r>
              <a:rPr lang="en-US" dirty="0"/>
              <a:t>The Care Partner Project, ©2023</a:t>
            </a:r>
          </a:p>
        </p:txBody>
      </p:sp>
    </p:spTree>
    <p:extLst>
      <p:ext uri="{BB962C8B-B14F-4D97-AF65-F5344CB8AC3E}">
        <p14:creationId xmlns:p14="http://schemas.microsoft.com/office/powerpoint/2010/main" val="234248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8" name="Footer Placeholder 4"/>
          <p:cNvSpPr>
            <a:spLocks noGrp="1"/>
          </p:cNvSpPr>
          <p:nvPr>
            <p:ph type="ftr" sz="quarter" idx="11"/>
          </p:nvPr>
        </p:nvSpPr>
        <p:spPr/>
        <p:txBody>
          <a:bodyPr/>
          <a:lstStyle>
            <a:lvl1pPr>
              <a:defRPr dirty="0" smtClean="0">
                <a:latin typeface="Arial"/>
              </a:defRPr>
            </a:lvl1pPr>
          </a:lstStyle>
          <a:p>
            <a:pPr>
              <a:defRPr/>
            </a:pPr>
            <a:r>
              <a:rPr lang="en-US" dirty="0"/>
              <a:t>The Care Partner Project, ©2023</a:t>
            </a:r>
          </a:p>
        </p:txBody>
      </p:sp>
      <p:sp>
        <p:nvSpPr>
          <p:cNvPr id="11"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1962828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2" name="Title 1"/>
          <p:cNvSpPr>
            <a:spLocks noGrp="1"/>
          </p:cNvSpPr>
          <p:nvPr>
            <p:ph type="title"/>
          </p:nvPr>
        </p:nvSpPr>
        <p:spPr>
          <a:xfrm>
            <a:off x="498474" y="134471"/>
            <a:ext cx="7556313" cy="995082"/>
          </a:xfrm>
        </p:spPr>
        <p:txBody>
          <a:bodyPr anchor="b"/>
          <a:lstStyle/>
          <a:p>
            <a:r>
              <a:rPr lang="en-US" dirty="0"/>
              <a:t>Click to edit Master title style</a:t>
            </a:r>
            <a:endParaRPr dirty="0"/>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0" name="Text Placeholder 3"/>
          <p:cNvSpPr>
            <a:spLocks noGrp="1"/>
          </p:cNvSpPr>
          <p:nvPr>
            <p:ph type="body" sz="half" idx="2"/>
          </p:nvPr>
        </p:nvSpPr>
        <p:spPr>
          <a:xfrm>
            <a:off x="498518" y="1129553"/>
            <a:ext cx="7558960" cy="774700"/>
          </a:xfrm>
        </p:spPr>
        <p:txBody>
          <a:bodyPr rtlCol="0">
            <a:noAutofit/>
          </a:bodyPr>
          <a:lstStyle>
            <a:lvl1pPr marL="0" indent="0">
              <a:buNone/>
              <a:defRPr kumimoji="0" sz="2400" b="0" i="0" u="none" strike="noStrike" kern="1200" cap="none" spc="0" normalizeH="0" baseline="0">
                <a:ln>
                  <a:noFill/>
                </a:ln>
                <a:solidFill>
                  <a:schemeClr val="accent3"/>
                </a:solidFill>
                <a:effectLst/>
                <a:uLnTx/>
                <a:uFillTx/>
                <a:latin typeface="Arial"/>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Footer Placeholder 4"/>
          <p:cNvSpPr>
            <a:spLocks noGrp="1"/>
          </p:cNvSpPr>
          <p:nvPr>
            <p:ph type="ftr" sz="quarter" idx="11"/>
          </p:nvPr>
        </p:nvSpPr>
        <p:spPr/>
        <p:txBody>
          <a:bodyPr/>
          <a:lstStyle>
            <a:lvl1pPr>
              <a:defRPr dirty="0" smtClean="0"/>
            </a:lvl1pPr>
          </a:lstStyle>
          <a:p>
            <a:pPr>
              <a:defRPr/>
            </a:pPr>
            <a:r>
              <a:rPr lang="en-US" dirty="0"/>
              <a:t>The Care Partner Project, ©2023</a:t>
            </a:r>
          </a:p>
        </p:txBody>
      </p:sp>
      <p:sp>
        <p:nvSpPr>
          <p:cNvPr id="11"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2037159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7" name="Rectangle 6"/>
          <p:cNvSpPr/>
          <p:nvPr/>
        </p:nvSpPr>
        <p:spPr>
          <a:xfrm>
            <a:off x="282575" y="228600"/>
            <a:ext cx="4235450" cy="41878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8" name="Rectangle 7"/>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9" name="Rectangle 8"/>
          <p:cNvSpPr/>
          <p:nvPr/>
        </p:nvSpPr>
        <p:spPr>
          <a:xfrm>
            <a:off x="4624388" y="2378075"/>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13" name="Picture Placeholder 12"/>
          <p:cNvSpPr>
            <a:spLocks noGrp="1"/>
          </p:cNvSpPr>
          <p:nvPr>
            <p:ph type="pic" sz="quarter" idx="12"/>
          </p:nvPr>
        </p:nvSpPr>
        <p:spPr>
          <a:xfrm>
            <a:off x="4624388" y="22860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4" name="Picture Placeholder 12"/>
          <p:cNvSpPr>
            <a:spLocks noGrp="1"/>
          </p:cNvSpPr>
          <p:nvPr>
            <p:ph type="pic" sz="quarter" idx="13"/>
          </p:nvPr>
        </p:nvSpPr>
        <p:spPr>
          <a:xfrm>
            <a:off x="6802438" y="237744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6" name="Text Placeholder 3"/>
          <p:cNvSpPr>
            <a:spLocks noGrp="1"/>
          </p:cNvSpPr>
          <p:nvPr>
            <p:ph type="body" sz="half" idx="2"/>
          </p:nvPr>
        </p:nvSpPr>
        <p:spPr>
          <a:xfrm>
            <a:off x="857250" y="1779494"/>
            <a:ext cx="3086100" cy="2040905"/>
          </a:xfrm>
        </p:spPr>
        <p:txBody>
          <a:bodyPr lIns="45720" rIns="45720">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a:r>
              <a:rPr lang="en-US"/>
              <a:t>Click to edit Master text styles</a:t>
            </a:r>
          </a:p>
        </p:txBody>
      </p:sp>
      <p:sp>
        <p:nvSpPr>
          <p:cNvPr id="11" name="Date Placeholder 3"/>
          <p:cNvSpPr>
            <a:spLocks noGrp="1"/>
          </p:cNvSpPr>
          <p:nvPr>
            <p:ph type="dt" sz="half" idx="14"/>
          </p:nvPr>
        </p:nvSpPr>
        <p:spPr>
          <a:xfrm>
            <a:off x="4800600" y="6426200"/>
            <a:ext cx="1231900" cy="365125"/>
          </a:xfrm>
          <a:prstGeom prst="rect">
            <a:avLst/>
          </a:prstGeom>
        </p:spPr>
        <p:txBody>
          <a:bodyPr/>
          <a:lstStyle>
            <a:lvl1pPr algn="l">
              <a:defRPr dirty="0" smtClean="0"/>
            </a:lvl1pPr>
          </a:lstStyle>
          <a:p>
            <a:pPr>
              <a:defRPr/>
            </a:pPr>
            <a:endParaRPr lang="en-US" dirty="0"/>
          </a:p>
        </p:txBody>
      </p:sp>
      <p:sp>
        <p:nvSpPr>
          <p:cNvPr id="12" name="Footer Placeholder 4"/>
          <p:cNvSpPr>
            <a:spLocks noGrp="1"/>
          </p:cNvSpPr>
          <p:nvPr>
            <p:ph type="ftr" sz="quarter" idx="15"/>
          </p:nvPr>
        </p:nvSpPr>
        <p:spPr>
          <a:xfrm>
            <a:off x="6311900" y="6426200"/>
            <a:ext cx="2616200" cy="365125"/>
          </a:xfrm>
        </p:spPr>
        <p:txBody>
          <a:bodyPr/>
          <a:lstStyle>
            <a:lvl1pPr algn="r">
              <a:defRPr dirty="0" smtClean="0"/>
            </a:lvl1pPr>
          </a:lstStyle>
          <a:p>
            <a:pPr>
              <a:defRPr/>
            </a:pPr>
            <a:r>
              <a:rPr lang="en-US" dirty="0"/>
              <a:t>The Care Partner Project, ©2023</a:t>
            </a:r>
          </a:p>
        </p:txBody>
      </p:sp>
    </p:spTree>
    <p:extLst>
      <p:ext uri="{BB962C8B-B14F-4D97-AF65-F5344CB8AC3E}">
        <p14:creationId xmlns:p14="http://schemas.microsoft.com/office/powerpoint/2010/main" val="1200410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658813" y="228600"/>
            <a:ext cx="82010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5" name="TextBox 4"/>
          <p:cNvSpPr txBox="1">
            <a:spLocks noChangeArrowheads="1"/>
          </p:cNvSpPr>
          <p:nvPr/>
        </p:nvSpPr>
        <p:spPr bwMode="auto">
          <a:xfrm>
            <a:off x="2003425" y="3111500"/>
            <a:ext cx="260350" cy="614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r>
              <a:rPr lang="en-US" sz="4000" b="1" dirty="0">
                <a:solidFill>
                  <a:srgbClr val="95B3D7"/>
                </a:solidFill>
                <a:ea typeface="+mn-ea"/>
                <a:cs typeface="Arial" pitchFamily="34" charset="0"/>
              </a:rPr>
              <a:t>+</a:t>
            </a:r>
          </a:p>
        </p:txBody>
      </p:sp>
      <p:sp>
        <p:nvSpPr>
          <p:cNvPr id="6" name="Rectangle 5"/>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Title 1"/>
          <p:cNvSpPr>
            <a:spLocks noGrp="1"/>
          </p:cNvSpPr>
          <p:nvPr>
            <p:ph type="title"/>
          </p:nvPr>
        </p:nvSpPr>
        <p:spPr>
          <a:xfrm>
            <a:off x="2286000" y="3124200"/>
            <a:ext cx="5638800" cy="1362075"/>
          </a:xfrm>
        </p:spPr>
        <p:txBody>
          <a:bodyPr anchor="b">
            <a:normAutofit/>
          </a:bodyPr>
          <a:lstStyle>
            <a:lvl1pPr algn="l">
              <a:defRPr sz="3200" b="0" cap="none"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2286000" y="4495800"/>
            <a:ext cx="5638800" cy="1500187"/>
          </a:xfrm>
        </p:spPr>
        <p:txBody>
          <a:bodyPr>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10"/>
          </p:nvPr>
        </p:nvSpPr>
        <p:spPr>
          <a:xfrm>
            <a:off x="658813" y="6248400"/>
            <a:ext cx="1474787" cy="365125"/>
          </a:xfrm>
          <a:prstGeom prst="rect">
            <a:avLst/>
          </a:prstGeom>
        </p:spPr>
        <p:txBody>
          <a:bodyPr/>
          <a:lstStyle>
            <a:lvl1pPr algn="l">
              <a:defRPr dirty="0" smtClean="0">
                <a:solidFill>
                  <a:schemeClr val="bg1"/>
                </a:solidFill>
              </a:defRPr>
            </a:lvl1pPr>
          </a:lstStyle>
          <a:p>
            <a:pPr>
              <a:defRPr/>
            </a:pPr>
            <a:endParaRPr lang="en-US" dirty="0"/>
          </a:p>
        </p:txBody>
      </p:sp>
      <p:sp>
        <p:nvSpPr>
          <p:cNvPr id="8" name="Footer Placeholder 4"/>
          <p:cNvSpPr>
            <a:spLocks noGrp="1"/>
          </p:cNvSpPr>
          <p:nvPr>
            <p:ph type="ftr" sz="quarter" idx="11"/>
          </p:nvPr>
        </p:nvSpPr>
        <p:spPr>
          <a:xfrm>
            <a:off x="2286000" y="6248400"/>
            <a:ext cx="5638800" cy="365125"/>
          </a:xfrm>
        </p:spPr>
        <p:txBody>
          <a:bodyPr/>
          <a:lstStyle>
            <a:lvl1pPr>
              <a:defRPr dirty="0" smtClean="0">
                <a:solidFill>
                  <a:schemeClr val="bg1"/>
                </a:solidFill>
              </a:defRPr>
            </a:lvl1pPr>
          </a:lstStyle>
          <a:p>
            <a:pPr>
              <a:defRPr/>
            </a:pPr>
            <a:r>
              <a:rPr lang="en-US" dirty="0"/>
              <a:t>The Care Partner Project, ©2023</a:t>
            </a:r>
          </a:p>
        </p:txBody>
      </p:sp>
      <p:sp>
        <p:nvSpPr>
          <p:cNvPr id="9" name="Slide Number Placeholder 5"/>
          <p:cNvSpPr>
            <a:spLocks noGrp="1"/>
          </p:cNvSpPr>
          <p:nvPr>
            <p:ph type="sldNum" sz="quarter" idx="12"/>
          </p:nvPr>
        </p:nvSpPr>
        <p:spPr>
          <a:xfrm>
            <a:off x="8305800" y="6248400"/>
            <a:ext cx="554038" cy="365125"/>
          </a:xfrm>
        </p:spPr>
        <p:txBody>
          <a:bodyPr/>
          <a:lstStyle>
            <a:lvl1pPr>
              <a:defRPr/>
            </a:lvl1pPr>
          </a:lstStyle>
          <a:p>
            <a:pPr>
              <a:defRPr/>
            </a:pPr>
            <a:fld id="{6C4C091D-8082-AC4F-8017-BB7D5F659EF3}" type="slidenum">
              <a:rPr lang="en-US"/>
              <a:pPr>
                <a:defRPr/>
              </a:pPr>
              <a:t>‹#›</a:t>
            </a:fld>
            <a:endParaRPr lang="en-US" dirty="0"/>
          </a:p>
        </p:txBody>
      </p:sp>
    </p:spTree>
    <p:extLst>
      <p:ext uri="{BB962C8B-B14F-4D97-AF65-F5344CB8AC3E}">
        <p14:creationId xmlns:p14="http://schemas.microsoft.com/office/powerpoint/2010/main" val="2673560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TextBox 7"/>
          <p:cNvSpPr txBox="1">
            <a:spLocks noChangeArrowheads="1"/>
          </p:cNvSpPr>
          <p:nvPr userDrawn="1"/>
        </p:nvSpPr>
        <p:spPr bwMode="auto">
          <a:xfrm>
            <a:off x="4340225" y="6394450"/>
            <a:ext cx="415925"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endParaRPr lang="en-US" dirty="0">
              <a:ea typeface="+mn-ea"/>
              <a:cs typeface="Arial" pitchFamily="34" charset="0"/>
            </a:endParaRPr>
          </a:p>
        </p:txBody>
      </p:sp>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0" name="Footer Placeholder 5"/>
          <p:cNvSpPr>
            <a:spLocks noGrp="1"/>
          </p:cNvSpPr>
          <p:nvPr>
            <p:ph type="ftr" sz="quarter" idx="11"/>
          </p:nvPr>
        </p:nvSpPr>
        <p:spPr/>
        <p:txBody>
          <a:bodyPr/>
          <a:lstStyle>
            <a:lvl1pPr>
              <a:defRPr dirty="0" smtClean="0">
                <a:latin typeface="Arial"/>
              </a:defRPr>
            </a:lvl1pPr>
          </a:lstStyle>
          <a:p>
            <a:pPr>
              <a:defRPr/>
            </a:pPr>
            <a:r>
              <a:rPr lang="en-US" dirty="0"/>
              <a:t>The Care Partner Project, ©2023</a:t>
            </a:r>
          </a:p>
        </p:txBody>
      </p:sp>
      <p:sp>
        <p:nvSpPr>
          <p:cNvPr id="12" name="Slide Number Placeholder 5"/>
          <p:cNvSpPr>
            <a:spLocks noGrp="1"/>
          </p:cNvSpPr>
          <p:nvPr>
            <p:ph type="sldNum" sz="quarter" idx="4"/>
          </p:nvPr>
        </p:nvSpPr>
        <p:spPr>
          <a:xfrm>
            <a:off x="6553200" y="643943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97273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endParaRPr dirty="0"/>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oAutofit/>
          </a:bodyPr>
          <a:lstStyle>
            <a:lvl1pPr marL="0" indent="0" algn="ctr">
              <a:spcBef>
                <a:spcPts val="0"/>
              </a:spcBef>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oAutofit/>
          </a:bodyPr>
          <a:lstStyle>
            <a:lvl1pPr marL="0" indent="0" algn="ctr">
              <a:spcBef>
                <a:spcPts val="0"/>
              </a:spcBef>
              <a:buNone/>
              <a:defRPr sz="1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0" name="Footer Placeholder 7"/>
          <p:cNvSpPr>
            <a:spLocks noGrp="1"/>
          </p:cNvSpPr>
          <p:nvPr>
            <p:ph type="ftr" sz="quarter" idx="11"/>
          </p:nvPr>
        </p:nvSpPr>
        <p:spPr/>
        <p:txBody>
          <a:bodyPr/>
          <a:lstStyle>
            <a:lvl1pPr>
              <a:defRPr dirty="0" smtClean="0">
                <a:latin typeface="Arial"/>
              </a:defRPr>
            </a:lvl1pPr>
          </a:lstStyle>
          <a:p>
            <a:pPr>
              <a:defRPr/>
            </a:pPr>
            <a:r>
              <a:rPr lang="en-US" dirty="0"/>
              <a:t>The Care Partner Project, ©2023</a:t>
            </a:r>
          </a:p>
        </p:txBody>
      </p:sp>
      <p:sp>
        <p:nvSpPr>
          <p:cNvPr id="12" name="Slide Number Placeholder 5"/>
          <p:cNvSpPr>
            <a:spLocks noGrp="1"/>
          </p:cNvSpPr>
          <p:nvPr>
            <p:ph type="sldNum" sz="quarter" idx="12"/>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4013052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8" name="Footer Placeholder 5"/>
          <p:cNvSpPr>
            <a:spLocks noGrp="1"/>
          </p:cNvSpPr>
          <p:nvPr>
            <p:ph type="ftr" sz="quarter" idx="16"/>
          </p:nvPr>
        </p:nvSpPr>
        <p:spPr/>
        <p:txBody>
          <a:bodyPr/>
          <a:lstStyle>
            <a:lvl1pPr>
              <a:defRPr dirty="0" smtClean="0"/>
            </a:lvl1pPr>
          </a:lstStyle>
          <a:p>
            <a:pPr>
              <a:defRPr/>
            </a:pPr>
            <a:r>
              <a:rPr lang="en-US" dirty="0"/>
              <a:t>The Care Partner Project, ©2023</a:t>
            </a:r>
          </a:p>
        </p:txBody>
      </p:sp>
      <p:sp>
        <p:nvSpPr>
          <p:cNvPr id="10"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4253951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9" name="Footer Placeholder 5"/>
          <p:cNvSpPr>
            <a:spLocks noGrp="1"/>
          </p:cNvSpPr>
          <p:nvPr>
            <p:ph type="ftr" sz="quarter" idx="18"/>
          </p:nvPr>
        </p:nvSpPr>
        <p:spPr/>
        <p:txBody>
          <a:bodyPr/>
          <a:lstStyle>
            <a:lvl1pPr>
              <a:defRPr dirty="0" smtClean="0"/>
            </a:lvl1pPr>
          </a:lstStyle>
          <a:p>
            <a:pPr>
              <a:defRPr/>
            </a:pPr>
            <a:r>
              <a:rPr lang="en-US" dirty="0"/>
              <a:t>The Care Partner Project, ©2023</a:t>
            </a:r>
          </a:p>
        </p:txBody>
      </p:sp>
      <p:sp>
        <p:nvSpPr>
          <p:cNvPr id="12" name="Slide Number Placeholder 5"/>
          <p:cNvSpPr>
            <a:spLocks noGrp="1"/>
          </p:cNvSpPr>
          <p:nvPr>
            <p:ph type="sldNum" sz="quarter" idx="4"/>
          </p:nvPr>
        </p:nvSpPr>
        <p:spPr>
          <a:xfrm>
            <a:off x="6553200" y="6446308"/>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1531619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0" name="Footer Placeholder 5"/>
          <p:cNvSpPr>
            <a:spLocks noGrp="1"/>
          </p:cNvSpPr>
          <p:nvPr>
            <p:ph type="ftr" sz="quarter" idx="20"/>
          </p:nvPr>
        </p:nvSpPr>
        <p:spPr/>
        <p:txBody>
          <a:bodyPr/>
          <a:lstStyle>
            <a:lvl1pPr>
              <a:defRPr dirty="0" smtClean="0"/>
            </a:lvl1pPr>
          </a:lstStyle>
          <a:p>
            <a:pPr>
              <a:defRPr/>
            </a:pPr>
            <a:r>
              <a:rPr lang="en-US" dirty="0"/>
              <a:t>The Care Partner Project, ©2023</a:t>
            </a:r>
          </a:p>
        </p:txBody>
      </p:sp>
      <p:sp>
        <p:nvSpPr>
          <p:cNvPr id="13"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1157737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6" name="Footer Placeholder 3"/>
          <p:cNvSpPr>
            <a:spLocks noGrp="1"/>
          </p:cNvSpPr>
          <p:nvPr>
            <p:ph type="ftr" sz="quarter" idx="11"/>
          </p:nvPr>
        </p:nvSpPr>
        <p:spPr/>
        <p:txBody>
          <a:bodyPr/>
          <a:lstStyle>
            <a:lvl1pPr>
              <a:defRPr dirty="0" smtClean="0">
                <a:latin typeface="Arial"/>
              </a:defRPr>
            </a:lvl1pPr>
          </a:lstStyle>
          <a:p>
            <a:pPr>
              <a:defRPr/>
            </a:pPr>
            <a:r>
              <a:rPr lang="en-US" dirty="0"/>
              <a:t>The Care Partner Project, ©2023</a:t>
            </a:r>
          </a:p>
        </p:txBody>
      </p:sp>
      <p:sp>
        <p:nvSpPr>
          <p:cNvPr id="8" name="Slide Number Placeholder 5"/>
          <p:cNvSpPr>
            <a:spLocks noGrp="1"/>
          </p:cNvSpPr>
          <p:nvPr>
            <p:ph type="sldNum" sz="quarter" idx="4"/>
          </p:nvPr>
        </p:nvSpPr>
        <p:spPr>
          <a:xfrm>
            <a:off x="6553200" y="642937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2633946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4" name="Footer Placeholder 2"/>
          <p:cNvSpPr>
            <a:spLocks noGrp="1"/>
          </p:cNvSpPr>
          <p:nvPr>
            <p:ph type="ftr" sz="quarter" idx="11"/>
          </p:nvPr>
        </p:nvSpPr>
        <p:spPr/>
        <p:txBody>
          <a:bodyPr/>
          <a:lstStyle>
            <a:lvl1pPr>
              <a:defRPr dirty="0" smtClean="0">
                <a:latin typeface="Arial"/>
              </a:defRPr>
            </a:lvl1pPr>
          </a:lstStyle>
          <a:p>
            <a:pPr>
              <a:defRPr/>
            </a:pPr>
            <a:r>
              <a:rPr lang="en-US" dirty="0"/>
              <a:t>The Care Partner Project, ©2023</a:t>
            </a:r>
          </a:p>
        </p:txBody>
      </p:sp>
      <p:sp>
        <p:nvSpPr>
          <p:cNvPr id="6"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3438337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Title 1"/>
          <p:cNvSpPr>
            <a:spLocks noGrp="1"/>
          </p:cNvSpPr>
          <p:nvPr>
            <p:ph type="title"/>
          </p:nvPr>
        </p:nvSpPr>
        <p:spPr>
          <a:xfrm>
            <a:off x="380555" y="2571750"/>
            <a:ext cx="3255264" cy="1162050"/>
          </a:xfrm>
        </p:spPr>
        <p:txBody>
          <a:bodyPr anchor="b">
            <a:normAutofit/>
          </a:bodyPr>
          <a:lstStyle>
            <a:lvl1pPr algn="l">
              <a:defRPr sz="2600" b="1">
                <a:solidFill>
                  <a:schemeClr val="bg1"/>
                </a:solidFill>
              </a:defRPr>
            </a:lvl1pPr>
          </a:lstStyle>
          <a:p>
            <a:r>
              <a:rPr lang="en-US" dirty="0"/>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6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Footer Placeholder 5"/>
          <p:cNvSpPr>
            <a:spLocks noGrp="1"/>
          </p:cNvSpPr>
          <p:nvPr>
            <p:ph type="ftr" sz="quarter" idx="11"/>
          </p:nvPr>
        </p:nvSpPr>
        <p:spPr>
          <a:xfrm>
            <a:off x="3859213" y="6423025"/>
            <a:ext cx="3316287" cy="365125"/>
          </a:xfrm>
        </p:spPr>
        <p:txBody>
          <a:bodyPr/>
          <a:lstStyle>
            <a:lvl1pPr>
              <a:defRPr dirty="0" smtClean="0">
                <a:latin typeface="Arial"/>
              </a:defRPr>
            </a:lvl1pPr>
          </a:lstStyle>
          <a:p>
            <a:pPr>
              <a:defRPr/>
            </a:pPr>
            <a:r>
              <a:rPr lang="en-US" dirty="0"/>
              <a:t>The Care Partner Project, ©2023</a:t>
            </a:r>
          </a:p>
        </p:txBody>
      </p:sp>
      <p:sp>
        <p:nvSpPr>
          <p:cNvPr id="10"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10134999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3989388" y="3370263"/>
            <a:ext cx="220662"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r>
              <a:rPr lang="en-US" sz="2400" b="1" dirty="0">
                <a:solidFill>
                  <a:srgbClr val="95B3D7"/>
                </a:solidFill>
                <a:ea typeface="+mn-ea"/>
                <a:cs typeface="Arial" pitchFamily="34" charset="0"/>
              </a:rPr>
              <a:t>+ </a:t>
            </a:r>
          </a:p>
        </p:txBody>
      </p:sp>
      <p:sp>
        <p:nvSpPr>
          <p:cNvPr id="2" name="Title 1"/>
          <p:cNvSpPr>
            <a:spLocks noGrp="1"/>
          </p:cNvSpPr>
          <p:nvPr>
            <p:ph type="title"/>
          </p:nvPr>
        </p:nvSpPr>
        <p:spPr>
          <a:xfrm>
            <a:off x="4169404" y="3124200"/>
            <a:ext cx="3898272" cy="871538"/>
          </a:xfrm>
        </p:spPr>
        <p:txBody>
          <a:bodyPr anchor="b">
            <a:normAutofit/>
          </a:bodyPr>
          <a:lstStyle>
            <a:lvl1pPr algn="l">
              <a:defRPr sz="2600" b="1"/>
            </a:lvl1pPr>
          </a:lstStyle>
          <a:p>
            <a:r>
              <a:rPr lang="en-US" dirty="0"/>
              <a:t>Click to edit Master title style</a:t>
            </a:r>
            <a:endParaRPr dirty="0"/>
          </a:p>
        </p:txBody>
      </p:sp>
      <p:sp>
        <p:nvSpPr>
          <p:cNvPr id="3" name="Picture Placeholder 2"/>
          <p:cNvSpPr>
            <a:spLocks noGrp="1"/>
          </p:cNvSpPr>
          <p:nvPr>
            <p:ph type="pic" idx="1"/>
          </p:nvPr>
        </p:nvSpPr>
        <p:spPr>
          <a:xfrm>
            <a:off x="277906" y="228600"/>
            <a:ext cx="3460658" cy="6345238"/>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endParaRPr noProof="0" dirty="0"/>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Footer Placeholder 5"/>
          <p:cNvSpPr>
            <a:spLocks noGrp="1"/>
          </p:cNvSpPr>
          <p:nvPr>
            <p:ph type="ftr" sz="quarter" idx="11"/>
          </p:nvPr>
        </p:nvSpPr>
        <p:spPr>
          <a:xfrm>
            <a:off x="4191000" y="6423025"/>
            <a:ext cx="3005138" cy="365125"/>
          </a:xfrm>
        </p:spPr>
        <p:txBody>
          <a:bodyPr/>
          <a:lstStyle>
            <a:lvl1pPr>
              <a:defRPr dirty="0" smtClean="0">
                <a:latin typeface="Arial"/>
              </a:defRPr>
            </a:lvl1pPr>
          </a:lstStyle>
          <a:p>
            <a:pPr>
              <a:defRPr/>
            </a:pPr>
            <a:r>
              <a:rPr lang="en-US" dirty="0"/>
              <a:t>The Care Partner Project, ©2023</a:t>
            </a:r>
          </a:p>
        </p:txBody>
      </p:sp>
      <p:sp>
        <p:nvSpPr>
          <p:cNvPr id="10" name="Slide Number Placeholder 5"/>
          <p:cNvSpPr>
            <a:spLocks noGrp="1"/>
          </p:cNvSpPr>
          <p:nvPr>
            <p:ph type="sldNum" sz="quarter" idx="4"/>
          </p:nvPr>
        </p:nvSpPr>
        <p:spPr>
          <a:xfrm>
            <a:off x="6553200" y="642302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2681682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5" name="Rectangle 4"/>
          <p:cNvSpPr/>
          <p:nvPr/>
        </p:nvSpPr>
        <p:spPr>
          <a:xfrm>
            <a:off x="6802438" y="228600"/>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6" name="Rectangle 5"/>
          <p:cNvSpPr/>
          <p:nvPr/>
        </p:nvSpPr>
        <p:spPr>
          <a:xfrm>
            <a:off x="6802438" y="2378075"/>
            <a:ext cx="2057400" cy="2038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7" name="TextBox 6"/>
          <p:cNvSpPr txBox="1">
            <a:spLocks noChangeArrowheads="1"/>
          </p:cNvSpPr>
          <p:nvPr/>
        </p:nvSpPr>
        <p:spPr bwMode="auto">
          <a:xfrm>
            <a:off x="327025" y="4632325"/>
            <a:ext cx="22066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r>
              <a:rPr lang="en-US" sz="2400" b="1" dirty="0">
                <a:solidFill>
                  <a:srgbClr val="95B3D7"/>
                </a:solidFill>
                <a:ea typeface="+mn-ea"/>
                <a:cs typeface="Arial" pitchFamily="34" charset="0"/>
              </a:rPr>
              <a:t> </a:t>
            </a:r>
          </a:p>
        </p:txBody>
      </p:sp>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28600"/>
            <a:ext cx="6378389" cy="418795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endParaRPr noProof="0" dirty="0"/>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Footer Placeholder 5"/>
          <p:cNvSpPr>
            <a:spLocks noGrp="1"/>
          </p:cNvSpPr>
          <p:nvPr>
            <p:ph type="ftr" sz="quarter" idx="11"/>
          </p:nvPr>
        </p:nvSpPr>
        <p:spPr/>
        <p:txBody>
          <a:bodyPr/>
          <a:lstStyle>
            <a:lvl1pPr>
              <a:defRPr dirty="0" smtClean="0"/>
            </a:lvl1pPr>
          </a:lstStyle>
          <a:p>
            <a:pPr>
              <a:defRPr/>
            </a:pPr>
            <a:r>
              <a:rPr lang="en-US" dirty="0"/>
              <a:t>The Care Partner Project, ©2023</a:t>
            </a:r>
          </a:p>
        </p:txBody>
      </p:sp>
      <p:sp>
        <p:nvSpPr>
          <p:cNvPr id="11" name="Slide Number Placeholder 5"/>
          <p:cNvSpPr>
            <a:spLocks noGrp="1"/>
          </p:cNvSpPr>
          <p:nvPr>
            <p:ph type="sldNum" sz="quarter" idx="4"/>
          </p:nvPr>
        </p:nvSpPr>
        <p:spPr>
          <a:xfrm>
            <a:off x="6553200" y="6430433"/>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9803771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6" name="Rectangle 5"/>
          <p:cNvSpPr/>
          <p:nvPr/>
        </p:nvSpPr>
        <p:spPr>
          <a:xfrm>
            <a:off x="282575" y="228600"/>
            <a:ext cx="6386513"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8" name="Rectangle 7"/>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Picture Placeholder 12"/>
          <p:cNvSpPr>
            <a:spLocks noGrp="1"/>
          </p:cNvSpPr>
          <p:nvPr>
            <p:ph type="pic" sz="quarter" idx="13"/>
          </p:nvPr>
        </p:nvSpPr>
        <p:spPr>
          <a:xfrm>
            <a:off x="6802438" y="237494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3" name="Picture Placeholder 12"/>
          <p:cNvSpPr>
            <a:spLocks noGrp="1"/>
          </p:cNvSpPr>
          <p:nvPr>
            <p:ph type="pic" sz="quarter" idx="14"/>
          </p:nvPr>
        </p:nvSpPr>
        <p:spPr>
          <a:xfrm>
            <a:off x="6802438" y="4535424"/>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9" name="Date Placeholder 4"/>
          <p:cNvSpPr>
            <a:spLocks noGrp="1"/>
          </p:cNvSpPr>
          <p:nvPr>
            <p:ph type="dt" sz="half" idx="15"/>
          </p:nvPr>
        </p:nvSpPr>
        <p:spPr>
          <a:xfrm>
            <a:off x="5211763" y="6235700"/>
            <a:ext cx="1349375" cy="365125"/>
          </a:xfrm>
          <a:prstGeom prst="rect">
            <a:avLst/>
          </a:prstGeom>
        </p:spPr>
        <p:txBody>
          <a:bodyPr/>
          <a:lstStyle>
            <a:lvl1pPr>
              <a:defRPr dirty="0" smtClean="0">
                <a:solidFill>
                  <a:schemeClr val="bg1"/>
                </a:solidFill>
              </a:defRPr>
            </a:lvl1pPr>
          </a:lstStyle>
          <a:p>
            <a:pPr>
              <a:defRPr/>
            </a:pPr>
            <a:endParaRPr lang="en-US" dirty="0"/>
          </a:p>
        </p:txBody>
      </p:sp>
      <p:sp>
        <p:nvSpPr>
          <p:cNvPr id="10" name="Footer Placeholder 5"/>
          <p:cNvSpPr>
            <a:spLocks noGrp="1"/>
          </p:cNvSpPr>
          <p:nvPr>
            <p:ph type="ftr" sz="quarter" idx="16"/>
          </p:nvPr>
        </p:nvSpPr>
        <p:spPr>
          <a:xfrm>
            <a:off x="381000" y="6235700"/>
            <a:ext cx="4648200" cy="365125"/>
          </a:xfrm>
        </p:spPr>
        <p:txBody>
          <a:bodyPr/>
          <a:lstStyle>
            <a:lvl1pPr>
              <a:defRPr dirty="0" smtClean="0">
                <a:solidFill>
                  <a:schemeClr val="bg1"/>
                </a:solidFill>
              </a:defRPr>
            </a:lvl1pPr>
          </a:lstStyle>
          <a:p>
            <a:pPr>
              <a:defRPr/>
            </a:pPr>
            <a:r>
              <a:rPr lang="en-US" dirty="0"/>
              <a:t>The Care Partner Project, ©2023</a:t>
            </a:r>
          </a:p>
        </p:txBody>
      </p:sp>
    </p:spTree>
    <p:extLst>
      <p:ext uri="{BB962C8B-B14F-4D97-AF65-F5344CB8AC3E}">
        <p14:creationId xmlns:p14="http://schemas.microsoft.com/office/powerpoint/2010/main" val="2588027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7" name="Rectangle 6"/>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9" name="Rectangle 8"/>
          <p:cNvSpPr/>
          <p:nvPr/>
        </p:nvSpPr>
        <p:spPr>
          <a:xfrm>
            <a:off x="6802438" y="228600"/>
            <a:ext cx="2057400" cy="2038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10" name="Rectangle 9"/>
          <p:cNvSpPr/>
          <p:nvPr/>
        </p:nvSpPr>
        <p:spPr>
          <a:xfrm>
            <a:off x="4624388" y="4535488"/>
            <a:ext cx="2057400" cy="2038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Picture Placeholder 12"/>
          <p:cNvSpPr>
            <a:spLocks noGrp="1"/>
          </p:cNvSpPr>
          <p:nvPr>
            <p:ph type="pic" sz="quarter" idx="13"/>
          </p:nvPr>
        </p:nvSpPr>
        <p:spPr>
          <a:xfrm>
            <a:off x="4624388" y="22860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3" name="Picture Placeholder 12"/>
          <p:cNvSpPr>
            <a:spLocks noGrp="1"/>
          </p:cNvSpPr>
          <p:nvPr>
            <p:ph type="pic" sz="quarter" idx="14"/>
          </p:nvPr>
        </p:nvSpPr>
        <p:spPr>
          <a:xfrm>
            <a:off x="4624388" y="2381663"/>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4" name="Picture Placeholder 12"/>
          <p:cNvSpPr>
            <a:spLocks noGrp="1"/>
          </p:cNvSpPr>
          <p:nvPr>
            <p:ph type="pic" sz="quarter" idx="15"/>
          </p:nvPr>
        </p:nvSpPr>
        <p:spPr>
          <a:xfrm>
            <a:off x="6803136" y="2381662"/>
            <a:ext cx="2057400" cy="418795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1" name="Date Placeholder 4"/>
          <p:cNvSpPr>
            <a:spLocks noGrp="1"/>
          </p:cNvSpPr>
          <p:nvPr>
            <p:ph type="dt" sz="half" idx="16"/>
          </p:nvPr>
        </p:nvSpPr>
        <p:spPr>
          <a:xfrm>
            <a:off x="3048000" y="6235700"/>
            <a:ext cx="1347788" cy="365125"/>
          </a:xfrm>
          <a:prstGeom prst="rect">
            <a:avLst/>
          </a:prstGeom>
        </p:spPr>
        <p:txBody>
          <a:bodyPr/>
          <a:lstStyle>
            <a:lvl1pPr>
              <a:defRPr dirty="0" smtClean="0">
                <a:solidFill>
                  <a:schemeClr val="bg1"/>
                </a:solidFill>
              </a:defRPr>
            </a:lvl1pPr>
          </a:lstStyle>
          <a:p>
            <a:pPr>
              <a:defRPr/>
            </a:pPr>
            <a:endParaRPr lang="en-US" dirty="0"/>
          </a:p>
        </p:txBody>
      </p:sp>
      <p:sp>
        <p:nvSpPr>
          <p:cNvPr id="15" name="Footer Placeholder 5"/>
          <p:cNvSpPr>
            <a:spLocks noGrp="1"/>
          </p:cNvSpPr>
          <p:nvPr>
            <p:ph type="ftr" sz="quarter" idx="17"/>
          </p:nvPr>
        </p:nvSpPr>
        <p:spPr>
          <a:xfrm>
            <a:off x="381000" y="6235700"/>
            <a:ext cx="2590800" cy="365125"/>
          </a:xfrm>
        </p:spPr>
        <p:txBody>
          <a:bodyPr/>
          <a:lstStyle>
            <a:lvl1pPr>
              <a:defRPr dirty="0" smtClean="0">
                <a:solidFill>
                  <a:schemeClr val="bg1"/>
                </a:solidFill>
              </a:defRPr>
            </a:lvl1pPr>
          </a:lstStyle>
          <a:p>
            <a:pPr>
              <a:defRPr/>
            </a:pPr>
            <a:r>
              <a:rPr lang="en-US" dirty="0"/>
              <a:t>The Care Partner Project, ©2023</a:t>
            </a:r>
          </a:p>
        </p:txBody>
      </p:sp>
      <p:sp>
        <p:nvSpPr>
          <p:cNvPr id="16" name="Slide Number Placeholder 6"/>
          <p:cNvSpPr>
            <a:spLocks noGrp="1"/>
          </p:cNvSpPr>
          <p:nvPr>
            <p:ph type="sldNum" sz="quarter" idx="18"/>
          </p:nvPr>
        </p:nvSpPr>
        <p:spPr/>
        <p:txBody>
          <a:bodyPr/>
          <a:lstStyle>
            <a:lvl1pPr>
              <a:defRPr/>
            </a:lvl1pPr>
          </a:lstStyle>
          <a:p>
            <a:pPr>
              <a:defRPr/>
            </a:pPr>
            <a:fld id="{7819ED86-BB4E-0B48-B9CC-32AA6039CA17}" type="slidenum">
              <a:rPr lang="en-US"/>
              <a:pPr>
                <a:defRPr/>
              </a:pPr>
              <a:t>‹#›</a:t>
            </a:fld>
            <a:endParaRPr lang="en-US" dirty="0"/>
          </a:p>
        </p:txBody>
      </p:sp>
    </p:spTree>
    <p:extLst>
      <p:ext uri="{BB962C8B-B14F-4D97-AF65-F5344CB8AC3E}">
        <p14:creationId xmlns:p14="http://schemas.microsoft.com/office/powerpoint/2010/main" val="26580439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8" name="TextBox 7"/>
          <p:cNvSpPr txBox="1">
            <a:spLocks noChangeArrowheads="1"/>
          </p:cNvSpPr>
          <p:nvPr/>
        </p:nvSpPr>
        <p:spPr bwMode="auto">
          <a:xfrm>
            <a:off x="4749800" y="3370263"/>
            <a:ext cx="22066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defTabSz="457200" fontAlgn="base">
              <a:spcBef>
                <a:spcPct val="0"/>
              </a:spcBef>
              <a:spcAft>
                <a:spcPct val="0"/>
              </a:spcAft>
              <a:defRPr>
                <a:solidFill>
                  <a:schemeClr val="tx1"/>
                </a:solidFill>
                <a:latin typeface="Arial" pitchFamily="34" charset="0"/>
              </a:defRPr>
            </a:lvl6pPr>
            <a:lvl7pPr marL="2971800" indent="-228600" defTabSz="457200" fontAlgn="base">
              <a:spcBef>
                <a:spcPct val="0"/>
              </a:spcBef>
              <a:spcAft>
                <a:spcPct val="0"/>
              </a:spcAft>
              <a:defRPr>
                <a:solidFill>
                  <a:schemeClr val="tx1"/>
                </a:solidFill>
                <a:latin typeface="Arial" pitchFamily="34" charset="0"/>
              </a:defRPr>
            </a:lvl7pPr>
            <a:lvl8pPr marL="3429000" indent="-228600" defTabSz="457200" fontAlgn="base">
              <a:spcBef>
                <a:spcPct val="0"/>
              </a:spcBef>
              <a:spcAft>
                <a:spcPct val="0"/>
              </a:spcAft>
              <a:defRPr>
                <a:solidFill>
                  <a:schemeClr val="tx1"/>
                </a:solidFill>
                <a:latin typeface="Arial" pitchFamily="34" charset="0"/>
              </a:defRPr>
            </a:lvl8pPr>
            <a:lvl9pPr marL="3886200" indent="-228600" defTabSz="457200" fontAlgn="base">
              <a:spcBef>
                <a:spcPct val="0"/>
              </a:spcBef>
              <a:spcAft>
                <a:spcPct val="0"/>
              </a:spcAft>
              <a:defRPr>
                <a:solidFill>
                  <a:schemeClr val="tx1"/>
                </a:solidFill>
                <a:latin typeface="Arial" pitchFamily="34" charset="0"/>
              </a:defRPr>
            </a:lvl9pPr>
          </a:lstStyle>
          <a:p>
            <a:pPr>
              <a:defRPr/>
            </a:pPr>
            <a:r>
              <a:rPr lang="en-US" sz="2400" b="1" dirty="0">
                <a:solidFill>
                  <a:srgbClr val="95B3D7"/>
                </a:solidFill>
                <a:ea typeface="+mn-ea"/>
                <a:cs typeface="Arial" pitchFamily="34" charset="0"/>
              </a:rPr>
              <a:t>+ </a:t>
            </a: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a:t>Click to edit Master title style</a:t>
            </a:r>
            <a:endParaRPr/>
          </a:p>
        </p:txBody>
      </p:sp>
      <p:sp>
        <p:nvSpPr>
          <p:cNvPr id="3" name="Picture Placeholder 2"/>
          <p:cNvSpPr>
            <a:spLocks noGrp="1"/>
          </p:cNvSpPr>
          <p:nvPr>
            <p:ph type="pic" idx="1"/>
          </p:nvPr>
        </p:nvSpPr>
        <p:spPr>
          <a:xfrm>
            <a:off x="277905" y="2365248"/>
            <a:ext cx="4240119" cy="4187952"/>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Drag picture to placeholder or click icon to add</a:t>
            </a:r>
            <a:endParaRPr noProof="0" dirty="0"/>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Picture Placeholder 12"/>
          <p:cNvSpPr>
            <a:spLocks noGrp="1"/>
          </p:cNvSpPr>
          <p:nvPr>
            <p:ph type="pic" sz="quarter" idx="13"/>
          </p:nvPr>
        </p:nvSpPr>
        <p:spPr>
          <a:xfrm>
            <a:off x="277905" y="22860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5" name="Picture Placeholder 12"/>
          <p:cNvSpPr>
            <a:spLocks noGrp="1"/>
          </p:cNvSpPr>
          <p:nvPr>
            <p:ph type="pic" sz="quarter" idx="14"/>
          </p:nvPr>
        </p:nvSpPr>
        <p:spPr>
          <a:xfrm>
            <a:off x="2460625" y="228600"/>
            <a:ext cx="2057400" cy="2039112"/>
          </a:xfrm>
        </p:spPr>
        <p:txBody>
          <a:bodyPr rtlCol="0">
            <a:normAutofit/>
          </a:bodyPr>
          <a:lstStyle>
            <a:lvl1pPr>
              <a:buNone/>
              <a:defRPr/>
            </a:lvl1pPr>
          </a:lstStyle>
          <a:p>
            <a:pPr lvl="0"/>
            <a:r>
              <a:rPr lang="en-US" noProof="0" dirty="0"/>
              <a:t>Drag picture to placeholder or click icon to add</a:t>
            </a:r>
            <a:endParaRPr noProof="0" dirty="0"/>
          </a:p>
        </p:txBody>
      </p:sp>
      <p:sp>
        <p:nvSpPr>
          <p:cNvPr id="10" name="Footer Placeholder 5"/>
          <p:cNvSpPr>
            <a:spLocks noGrp="1"/>
          </p:cNvSpPr>
          <p:nvPr>
            <p:ph type="ftr" sz="quarter" idx="16"/>
          </p:nvPr>
        </p:nvSpPr>
        <p:spPr>
          <a:xfrm>
            <a:off x="4191000" y="6423025"/>
            <a:ext cx="3005138" cy="365125"/>
          </a:xfrm>
        </p:spPr>
        <p:txBody>
          <a:bodyPr/>
          <a:lstStyle>
            <a:lvl1pPr>
              <a:defRPr dirty="0" smtClean="0"/>
            </a:lvl1pPr>
          </a:lstStyle>
          <a:p>
            <a:pPr>
              <a:defRPr/>
            </a:pPr>
            <a:r>
              <a:rPr lang="en-US" dirty="0"/>
              <a:t>The Care Partner Project, ©2023</a:t>
            </a:r>
          </a:p>
        </p:txBody>
      </p:sp>
    </p:spTree>
    <p:extLst>
      <p:ext uri="{BB962C8B-B14F-4D97-AF65-F5344CB8AC3E}">
        <p14:creationId xmlns:p14="http://schemas.microsoft.com/office/powerpoint/2010/main" val="35814556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Footer Placeholder 4"/>
          <p:cNvSpPr>
            <a:spLocks noGrp="1"/>
          </p:cNvSpPr>
          <p:nvPr>
            <p:ph type="ftr" sz="quarter" idx="11"/>
          </p:nvPr>
        </p:nvSpPr>
        <p:spPr/>
        <p:txBody>
          <a:bodyPr/>
          <a:lstStyle>
            <a:lvl1pPr>
              <a:defRPr dirty="0" smtClean="0"/>
            </a:lvl1pPr>
          </a:lstStyle>
          <a:p>
            <a:pPr>
              <a:defRPr/>
            </a:pPr>
            <a:r>
              <a:rPr lang="en-US" dirty="0"/>
              <a:t>The Care Partner Project, ©2023</a:t>
            </a:r>
          </a:p>
        </p:txBody>
      </p:sp>
      <p:sp>
        <p:nvSpPr>
          <p:cNvPr id="8" name="Slide Number Placeholder 5"/>
          <p:cNvSpPr>
            <a:spLocks noGrp="1"/>
          </p:cNvSpPr>
          <p:nvPr>
            <p:ph type="sldNum" sz="quarter" idx="12"/>
          </p:nvPr>
        </p:nvSpPr>
        <p:spPr/>
        <p:txBody>
          <a:bodyPr/>
          <a:lstStyle>
            <a:lvl1pPr>
              <a:defRPr/>
            </a:lvl1pPr>
          </a:lstStyle>
          <a:p>
            <a:pPr>
              <a:defRPr/>
            </a:pPr>
            <a:fld id="{3D1FDA8C-3F90-6E4D-B2C7-74A3BAE7BBEC}" type="slidenum">
              <a:rPr lang="en-US"/>
              <a:pPr>
                <a:defRPr/>
              </a:pPr>
              <a:t>‹#›</a:t>
            </a:fld>
            <a:endParaRPr lang="en-US" dirty="0"/>
          </a:p>
        </p:txBody>
      </p:sp>
    </p:spTree>
    <p:extLst>
      <p:ext uri="{BB962C8B-B14F-4D97-AF65-F5344CB8AC3E}">
        <p14:creationId xmlns:p14="http://schemas.microsoft.com/office/powerpoint/2010/main" val="25949600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4" name="Rectangle 3"/>
          <p:cNvSpPr/>
          <p:nvPr/>
        </p:nvSpPr>
        <p:spPr>
          <a:xfrm>
            <a:off x="8166100" y="282575"/>
            <a:ext cx="685800" cy="301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dirty="0"/>
          </a:p>
        </p:txBody>
      </p:sp>
      <p:sp>
        <p:nvSpPr>
          <p:cNvPr id="2" name="Vertical Title 1"/>
          <p:cNvSpPr>
            <a:spLocks noGrp="1"/>
          </p:cNvSpPr>
          <p:nvPr>
            <p:ph type="title" orient="vert"/>
          </p:nvPr>
        </p:nvSpPr>
        <p:spPr>
          <a:xfrm>
            <a:off x="7995772" y="954742"/>
            <a:ext cx="681318" cy="5171422"/>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Footer Placeholder 4"/>
          <p:cNvSpPr>
            <a:spLocks noGrp="1"/>
          </p:cNvSpPr>
          <p:nvPr>
            <p:ph type="ftr" sz="quarter" idx="11"/>
          </p:nvPr>
        </p:nvSpPr>
        <p:spPr/>
        <p:txBody>
          <a:bodyPr/>
          <a:lstStyle>
            <a:lvl1pPr>
              <a:defRPr dirty="0" smtClean="0"/>
            </a:lvl1pPr>
          </a:lstStyle>
          <a:p>
            <a:pPr>
              <a:defRPr/>
            </a:pPr>
            <a:r>
              <a:rPr lang="en-US" dirty="0"/>
              <a:t>The Care Partner Project, ©2023</a:t>
            </a:r>
          </a:p>
        </p:txBody>
      </p:sp>
      <p:sp>
        <p:nvSpPr>
          <p:cNvPr id="8" name="Slide Number Placeholder 5"/>
          <p:cNvSpPr>
            <a:spLocks noGrp="1"/>
          </p:cNvSpPr>
          <p:nvPr>
            <p:ph type="sldNum" sz="quarter" idx="12"/>
          </p:nvPr>
        </p:nvSpPr>
        <p:spPr/>
        <p:txBody>
          <a:bodyPr/>
          <a:lstStyle>
            <a:lvl1pPr>
              <a:defRPr/>
            </a:lvl1pPr>
          </a:lstStyle>
          <a:p>
            <a:pPr>
              <a:defRPr/>
            </a:pPr>
            <a:fld id="{D3E4B9D0-52A6-6342-98BF-541DB4F4BD92}" type="slidenum">
              <a:rPr lang="en-US"/>
              <a:pPr>
                <a:defRPr/>
              </a:pPr>
              <a:t>‹#›</a:t>
            </a:fld>
            <a:endParaRPr lang="en-US" dirty="0"/>
          </a:p>
        </p:txBody>
      </p:sp>
    </p:spTree>
    <p:extLst>
      <p:ext uri="{BB962C8B-B14F-4D97-AF65-F5344CB8AC3E}">
        <p14:creationId xmlns:p14="http://schemas.microsoft.com/office/powerpoint/2010/main" val="648559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8475" y="484188"/>
            <a:ext cx="7556500" cy="1116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98475" y="1981200"/>
            <a:ext cx="7556500" cy="414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201613" y="6423025"/>
            <a:ext cx="6122987" cy="365125"/>
          </a:xfrm>
          <a:prstGeom prst="rect">
            <a:avLst/>
          </a:prstGeom>
        </p:spPr>
        <p:txBody>
          <a:bodyPr vert="horz" lIns="91440" tIns="45720" rIns="91440" bIns="45720" rtlCol="0" anchor="ctr"/>
          <a:lstStyle>
            <a:lvl1pPr algn="l" fontAlgn="auto">
              <a:spcBef>
                <a:spcPts val="0"/>
              </a:spcBef>
              <a:spcAft>
                <a:spcPts val="0"/>
              </a:spcAft>
              <a:defRPr sz="1100" dirty="0" smtClean="0">
                <a:solidFill>
                  <a:schemeClr val="tx1">
                    <a:lumMod val="65000"/>
                    <a:lumOff val="35000"/>
                  </a:schemeClr>
                </a:solidFill>
                <a:latin typeface="Arial"/>
                <a:ea typeface="+mn-ea"/>
                <a:cs typeface="+mn-cs"/>
              </a:defRPr>
            </a:lvl1pPr>
          </a:lstStyle>
          <a:p>
            <a:pPr>
              <a:defRPr/>
            </a:pPr>
            <a:r>
              <a:rPr lang="en-US" dirty="0"/>
              <a:t>The Care Partner Project, ©2023</a:t>
            </a:r>
          </a:p>
        </p:txBody>
      </p:sp>
      <p:sp>
        <p:nvSpPr>
          <p:cNvPr id="6" name="Slide Number Placeholder 5"/>
          <p:cNvSpPr>
            <a:spLocks noGrp="1"/>
          </p:cNvSpPr>
          <p:nvPr>
            <p:ph type="sldNum" sz="quarter" idx="4"/>
          </p:nvPr>
        </p:nvSpPr>
        <p:spPr>
          <a:xfrm>
            <a:off x="8305800" y="6410325"/>
            <a:ext cx="554038" cy="365125"/>
          </a:xfrm>
          <a:prstGeom prst="rect">
            <a:avLst/>
          </a:prstGeom>
        </p:spPr>
        <p:txBody>
          <a:bodyPr vert="horz" wrap="square" lIns="91440" tIns="45720" rIns="91440" bIns="45720" numCol="1" anchor="ctr" anchorCtr="0" compatLnSpc="1">
            <a:prstTxWarp prst="textNoShape">
              <a:avLst/>
            </a:prstTxWarp>
          </a:bodyPr>
          <a:lstStyle>
            <a:lvl1pPr algn="r">
              <a:defRPr sz="1400">
                <a:solidFill>
                  <a:schemeClr val="bg1"/>
                </a:solidFill>
                <a:cs typeface="Arial" charset="0"/>
              </a:defRPr>
            </a:lvl1pPr>
          </a:lstStyle>
          <a:p>
            <a:pPr>
              <a:defRPr/>
            </a:pPr>
            <a:fld id="{A75F42FA-33F8-BA42-B439-5559184CB791}" type="slidenum">
              <a:rPr lang="en-US"/>
              <a:pPr>
                <a:defRPr/>
              </a:pPr>
              <a:t>‹#›</a:t>
            </a:fld>
            <a:endParaRPr lang="en-US" dirty="0"/>
          </a:p>
        </p:txBody>
      </p:sp>
      <p:sp>
        <p:nvSpPr>
          <p:cNvPr id="1031" name="TextBox 6"/>
          <p:cNvSpPr txBox="1">
            <a:spLocks noChangeArrowheads="1"/>
          </p:cNvSpPr>
          <p:nvPr/>
        </p:nvSpPr>
        <p:spPr bwMode="auto">
          <a:xfrm>
            <a:off x="4303713" y="6410325"/>
            <a:ext cx="479425" cy="277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defRPr/>
            </a:pPr>
            <a:fld id="{870052B7-6A29-154B-992F-152BAB7C16ED}" type="slidenum">
              <a:rPr lang="en-US" sz="1200" smtClean="0">
                <a:solidFill>
                  <a:schemeClr val="bg1"/>
                </a:solidFill>
              </a:rPr>
              <a:pPr eaLnBrk="1" hangingPunct="1">
                <a:defRPr/>
              </a:pPr>
              <a:t>‹#›</a:t>
            </a:fld>
            <a:endParaRPr lang="en-US" sz="12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4129" r:id="rId1"/>
    <p:sldLayoutId id="2147484130" r:id="rId2"/>
    <p:sldLayoutId id="2147484131" r:id="rId3"/>
    <p:sldLayoutId id="2147484132" r:id="rId4"/>
    <p:sldLayoutId id="2147484133" r:id="rId5"/>
    <p:sldLayoutId id="2147484134" r:id="rId6"/>
    <p:sldLayoutId id="2147484135" r:id="rId7"/>
    <p:sldLayoutId id="2147484136" r:id="rId8"/>
    <p:sldLayoutId id="2147484137" r:id="rId9"/>
    <p:sldLayoutId id="2147484138" r:id="rId10"/>
    <p:sldLayoutId id="2147484139" r:id="rId11"/>
    <p:sldLayoutId id="2147484140" r:id="rId12"/>
    <p:sldLayoutId id="2147484141" r:id="rId13"/>
    <p:sldLayoutId id="2147484142" r:id="rId14"/>
    <p:sldLayoutId id="2147484143" r:id="rId15"/>
    <p:sldLayoutId id="2147484144" r:id="rId16"/>
    <p:sldLayoutId id="2147484145" r:id="rId17"/>
    <p:sldLayoutId id="2147484146" r:id="rId18"/>
    <p:sldLayoutId id="2147484147" r:id="rId19"/>
    <p:sldLayoutId id="2147484148" r:id="rId20"/>
  </p:sldLayoutIdLst>
  <p:hf hdr="0" dt="0"/>
  <p:txStyles>
    <p:titleStyle>
      <a:lvl1pPr algn="l" rtl="0" eaLnBrk="0" fontAlgn="base" hangingPunct="0">
        <a:spcBef>
          <a:spcPct val="0"/>
        </a:spcBef>
        <a:spcAft>
          <a:spcPct val="0"/>
        </a:spcAft>
        <a:defRPr sz="2800" b="1" kern="1200">
          <a:solidFill>
            <a:schemeClr val="accent1"/>
          </a:solidFill>
          <a:latin typeface="Arial"/>
          <a:ea typeface="ＭＳ Ｐゴシック" charset="0"/>
          <a:cs typeface="ＭＳ Ｐゴシック" charset="0"/>
        </a:defRPr>
      </a:lvl1pPr>
      <a:lvl2pPr algn="l" rtl="0" eaLnBrk="0" fontAlgn="base" hangingPunct="0">
        <a:spcBef>
          <a:spcPct val="0"/>
        </a:spcBef>
        <a:spcAft>
          <a:spcPct val="0"/>
        </a:spcAft>
        <a:defRPr sz="3600" b="1">
          <a:solidFill>
            <a:schemeClr val="accent1"/>
          </a:solidFill>
          <a:latin typeface="Arial" pitchFamily="34" charset="0"/>
          <a:ea typeface="ＭＳ Ｐゴシック" charset="0"/>
          <a:cs typeface="ＭＳ Ｐゴシック" charset="0"/>
        </a:defRPr>
      </a:lvl2pPr>
      <a:lvl3pPr algn="l" rtl="0" eaLnBrk="0" fontAlgn="base" hangingPunct="0">
        <a:spcBef>
          <a:spcPct val="0"/>
        </a:spcBef>
        <a:spcAft>
          <a:spcPct val="0"/>
        </a:spcAft>
        <a:defRPr sz="3600" b="1">
          <a:solidFill>
            <a:schemeClr val="accent1"/>
          </a:solidFill>
          <a:latin typeface="Arial" pitchFamily="34" charset="0"/>
          <a:ea typeface="ＭＳ Ｐゴシック" charset="0"/>
          <a:cs typeface="ＭＳ Ｐゴシック" charset="0"/>
        </a:defRPr>
      </a:lvl3pPr>
      <a:lvl4pPr algn="l" rtl="0" eaLnBrk="0" fontAlgn="base" hangingPunct="0">
        <a:spcBef>
          <a:spcPct val="0"/>
        </a:spcBef>
        <a:spcAft>
          <a:spcPct val="0"/>
        </a:spcAft>
        <a:defRPr sz="3600" b="1">
          <a:solidFill>
            <a:schemeClr val="accent1"/>
          </a:solidFill>
          <a:latin typeface="Arial" pitchFamily="34" charset="0"/>
          <a:ea typeface="ＭＳ Ｐゴシック" charset="0"/>
          <a:cs typeface="ＭＳ Ｐゴシック" charset="0"/>
        </a:defRPr>
      </a:lvl4pPr>
      <a:lvl5pPr algn="l" rtl="0" eaLnBrk="0" fontAlgn="base" hangingPunct="0">
        <a:spcBef>
          <a:spcPct val="0"/>
        </a:spcBef>
        <a:spcAft>
          <a:spcPct val="0"/>
        </a:spcAft>
        <a:defRPr sz="3600" b="1">
          <a:solidFill>
            <a:schemeClr val="accent1"/>
          </a:solidFill>
          <a:latin typeface="Arial" pitchFamily="34" charset="0"/>
          <a:ea typeface="ＭＳ Ｐゴシック" charset="0"/>
          <a:cs typeface="ＭＳ Ｐゴシック" charset="0"/>
        </a:defRPr>
      </a:lvl5pPr>
      <a:lvl6pPr marL="457200" algn="l" rtl="0" fontAlgn="base">
        <a:spcBef>
          <a:spcPct val="0"/>
        </a:spcBef>
        <a:spcAft>
          <a:spcPct val="0"/>
        </a:spcAft>
        <a:defRPr sz="3600">
          <a:solidFill>
            <a:schemeClr val="accent1"/>
          </a:solidFill>
          <a:latin typeface="Arial" pitchFamily="34" charset="0"/>
        </a:defRPr>
      </a:lvl6pPr>
      <a:lvl7pPr marL="914400" algn="l" rtl="0" fontAlgn="base">
        <a:spcBef>
          <a:spcPct val="0"/>
        </a:spcBef>
        <a:spcAft>
          <a:spcPct val="0"/>
        </a:spcAft>
        <a:defRPr sz="3600">
          <a:solidFill>
            <a:schemeClr val="accent1"/>
          </a:solidFill>
          <a:latin typeface="Arial" pitchFamily="34" charset="0"/>
        </a:defRPr>
      </a:lvl7pPr>
      <a:lvl8pPr marL="1371600" algn="l" rtl="0" fontAlgn="base">
        <a:spcBef>
          <a:spcPct val="0"/>
        </a:spcBef>
        <a:spcAft>
          <a:spcPct val="0"/>
        </a:spcAft>
        <a:defRPr sz="3600">
          <a:solidFill>
            <a:schemeClr val="accent1"/>
          </a:solidFill>
          <a:latin typeface="Arial" pitchFamily="34" charset="0"/>
        </a:defRPr>
      </a:lvl8pPr>
      <a:lvl9pPr marL="1828800" algn="l" rtl="0" fontAlgn="base">
        <a:spcBef>
          <a:spcPct val="0"/>
        </a:spcBef>
        <a:spcAft>
          <a:spcPct val="0"/>
        </a:spcAft>
        <a:defRPr sz="3600">
          <a:solidFill>
            <a:schemeClr val="accent1"/>
          </a:solidFill>
          <a:latin typeface="Arial" pitchFamily="34" charset="0"/>
        </a:defRPr>
      </a:lvl9pPr>
    </p:titleStyle>
    <p:bodyStyle>
      <a:lvl1pPr marL="228600" indent="-228600" algn="l" rtl="0" eaLnBrk="0" fontAlgn="base" hangingPunct="0">
        <a:spcBef>
          <a:spcPts val="2000"/>
        </a:spcBef>
        <a:spcAft>
          <a:spcPct val="0"/>
        </a:spcAft>
        <a:buClr>
          <a:schemeClr val="accent1"/>
        </a:buClr>
        <a:buSzPct val="75000"/>
        <a:buFont typeface="Wingdings" charset="0"/>
        <a:buChar char="n"/>
        <a:defRPr sz="1800" kern="1200">
          <a:solidFill>
            <a:schemeClr val="tx1">
              <a:lumMod val="85000"/>
              <a:lumOff val="15000"/>
            </a:schemeClr>
          </a:solidFill>
          <a:latin typeface="Arial"/>
          <a:ea typeface="ＭＳ Ｐゴシック" charset="0"/>
          <a:cs typeface="ＭＳ Ｐゴシック" charset="0"/>
        </a:defRPr>
      </a:lvl1pPr>
      <a:lvl2pPr marL="457200" indent="-228600" algn="l" rtl="0" eaLnBrk="0" fontAlgn="base" hangingPunct="0">
        <a:spcBef>
          <a:spcPts val="600"/>
        </a:spcBef>
        <a:spcAft>
          <a:spcPct val="0"/>
        </a:spcAft>
        <a:buClr>
          <a:srgbClr val="95B3D7"/>
        </a:buClr>
        <a:buSzPct val="75000"/>
        <a:buFont typeface="Wingdings" charset="0"/>
        <a:buChar char="n"/>
        <a:defRPr sz="1600" kern="1200">
          <a:solidFill>
            <a:schemeClr val="tx1">
              <a:lumMod val="85000"/>
              <a:lumOff val="15000"/>
            </a:schemeClr>
          </a:solidFill>
          <a:latin typeface="Arial"/>
          <a:ea typeface="ＭＳ Ｐゴシック" charset="0"/>
          <a:cs typeface="+mn-cs"/>
        </a:defRPr>
      </a:lvl2pPr>
      <a:lvl3pPr marL="685800" indent="-228600" algn="l" rtl="0" eaLnBrk="0" fontAlgn="base" hangingPunct="0">
        <a:spcBef>
          <a:spcPts val="600"/>
        </a:spcBef>
        <a:spcAft>
          <a:spcPct val="0"/>
        </a:spcAft>
        <a:buClr>
          <a:schemeClr val="accent1"/>
        </a:buClr>
        <a:buSzPct val="75000"/>
        <a:buFont typeface="Wingdings" charset="0"/>
        <a:buChar char="n"/>
        <a:defRPr sz="1600" kern="1200">
          <a:solidFill>
            <a:schemeClr val="tx1">
              <a:lumMod val="85000"/>
              <a:lumOff val="15000"/>
            </a:schemeClr>
          </a:solidFill>
          <a:latin typeface="Arial"/>
          <a:ea typeface="ＭＳ Ｐゴシック" charset="0"/>
          <a:cs typeface="+mn-cs"/>
        </a:defRPr>
      </a:lvl3pPr>
      <a:lvl4pPr marL="914400" indent="-228600" algn="l" rtl="0" eaLnBrk="0" fontAlgn="base" hangingPunct="0">
        <a:spcBef>
          <a:spcPts val="600"/>
        </a:spcBef>
        <a:spcAft>
          <a:spcPct val="0"/>
        </a:spcAft>
        <a:buClr>
          <a:srgbClr val="95B3D7"/>
        </a:buClr>
        <a:buSzPct val="75000"/>
        <a:buFont typeface="Wingdings" charset="0"/>
        <a:buChar char="n"/>
        <a:defRPr sz="1600" kern="1200">
          <a:solidFill>
            <a:schemeClr val="tx1">
              <a:lumMod val="85000"/>
              <a:lumOff val="15000"/>
            </a:schemeClr>
          </a:solidFill>
          <a:latin typeface="Arial"/>
          <a:ea typeface="ＭＳ Ｐゴシック" charset="0"/>
          <a:cs typeface="+mn-cs"/>
        </a:defRPr>
      </a:lvl4pPr>
      <a:lvl5pPr marL="1143000" indent="-228600" algn="l" rtl="0" eaLnBrk="0" fontAlgn="base" hangingPunct="0">
        <a:spcBef>
          <a:spcPts val="600"/>
        </a:spcBef>
        <a:spcAft>
          <a:spcPct val="0"/>
        </a:spcAft>
        <a:buClr>
          <a:schemeClr val="accent1"/>
        </a:buClr>
        <a:buSzPct val="75000"/>
        <a:buFont typeface="Wingdings" charset="0"/>
        <a:buChar char="n"/>
        <a:defRPr sz="1600" kern="1200">
          <a:solidFill>
            <a:schemeClr val="tx1">
              <a:lumMod val="85000"/>
              <a:lumOff val="15000"/>
            </a:schemeClr>
          </a:solidFill>
          <a:latin typeface="Arial"/>
          <a:ea typeface="ＭＳ Ｐゴシック" charset="0"/>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video" Target="https://www.youtube.com/embed/hFJE6NymC08?feature=oembed" TargetMode="External"/><Relationship Id="rId5" Type="http://schemas.openxmlformats.org/officeDocument/2006/relationships/hyperlink" Target="https://www.youtube.com/watch?v=hFJE6NymC08" TargetMode="Externa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image" Target="../media/image5.emf"/></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a:xfrm>
            <a:off x="6213685" y="6458337"/>
            <a:ext cx="2217496" cy="365125"/>
          </a:xfrm>
        </p:spPr>
        <p:txBody>
          <a:bodyPr vert="horz" lIns="91440" tIns="45720" rIns="91440" bIns="45720" rtlCol="0" anchor="ctr">
            <a:normAutofit fontScale="92500"/>
          </a:bodyPr>
          <a:lstStyle/>
          <a:p>
            <a:pPr>
              <a:spcAft>
                <a:spcPts val="600"/>
              </a:spcAft>
              <a:defRPr/>
            </a:pPr>
            <a:r>
              <a:rPr lang="en-US" kern="1200" dirty="0">
                <a:latin typeface="Arial"/>
                <a:ea typeface="+mn-ea"/>
                <a:cs typeface="+mn-cs"/>
              </a:rPr>
              <a:t>The Care Partner Project, ©2023</a:t>
            </a:r>
          </a:p>
        </p:txBody>
      </p:sp>
      <p:sp>
        <p:nvSpPr>
          <p:cNvPr id="2" name="Slide Number Placeholder 1">
            <a:extLst>
              <a:ext uri="{FF2B5EF4-FFF2-40B4-BE49-F238E27FC236}">
                <a16:creationId xmlns:a16="http://schemas.microsoft.com/office/drawing/2014/main" id="{AB1DB98E-6AE8-6B49-8F18-6A82FDB16796}"/>
              </a:ext>
            </a:extLst>
          </p:cNvPr>
          <p:cNvSpPr>
            <a:spLocks noGrp="1"/>
          </p:cNvSpPr>
          <p:nvPr>
            <p:ph type="sldNum" sz="quarter" idx="4"/>
          </p:nvPr>
        </p:nvSpPr>
        <p:spPr>
          <a:xfrm>
            <a:off x="8431181" y="6446240"/>
            <a:ext cx="387752" cy="365125"/>
          </a:xfrm>
        </p:spPr>
        <p:txBody>
          <a:bodyPr vert="horz" wrap="square" lIns="91440" tIns="45720" rIns="91440" bIns="45720" numCol="1" rtlCol="0" anchor="ctr" anchorCtr="0" compatLnSpc="1">
            <a:prstTxWarp prst="textNoShape">
              <a:avLst/>
            </a:prstTxWarp>
            <a:normAutofit/>
          </a:bodyPr>
          <a:lstStyle/>
          <a:p>
            <a:pPr>
              <a:spcAft>
                <a:spcPts val="600"/>
              </a:spcAft>
            </a:pPr>
            <a:fld id="{5545935D-753C-6342-B658-0DC896E1BF92}" type="slidenum">
              <a:rPr lang="en-US" smtClean="0"/>
              <a:pPr>
                <a:spcAft>
                  <a:spcPts val="600"/>
                </a:spcAft>
              </a:pPr>
              <a:t>1</a:t>
            </a:fld>
            <a:endParaRPr lang="en-US" dirty="0"/>
          </a:p>
        </p:txBody>
      </p:sp>
      <p:pic>
        <p:nvPicPr>
          <p:cNvPr id="12" name="Picture 11" descr="A person in a hospital bed&#10;&#10;Description automatically generated">
            <a:extLst>
              <a:ext uri="{FF2B5EF4-FFF2-40B4-BE49-F238E27FC236}">
                <a16:creationId xmlns:a16="http://schemas.microsoft.com/office/drawing/2014/main" id="{F5D48749-A933-C217-CE65-0F5E0E87F51A}"/>
              </a:ext>
            </a:extLst>
          </p:cNvPr>
          <p:cNvPicPr>
            <a:picLocks noChangeAspect="1"/>
          </p:cNvPicPr>
          <p:nvPr/>
        </p:nvPicPr>
        <p:blipFill rotWithShape="1">
          <a:blip r:embed="rId3"/>
          <a:srcRect r="6200"/>
          <a:stretch/>
        </p:blipFill>
        <p:spPr>
          <a:xfrm>
            <a:off x="0" y="0"/>
            <a:ext cx="9144000" cy="6458337"/>
          </a:xfrm>
          <a:prstGeom prst="rect">
            <a:avLst/>
          </a:prstGeom>
        </p:spPr>
      </p:pic>
      <p:sp>
        <p:nvSpPr>
          <p:cNvPr id="11" name="TextBox 10"/>
          <p:cNvSpPr txBox="1"/>
          <p:nvPr/>
        </p:nvSpPr>
        <p:spPr bwMode="auto">
          <a:xfrm>
            <a:off x="5958067" y="3545071"/>
            <a:ext cx="2728731" cy="2560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rtlCol="0" anchor="t" anchorCtr="0" compatLnSpc="1">
            <a:prstTxWarp prst="textNoShape">
              <a:avLst/>
            </a:prstTxWarp>
            <a:normAutofit/>
          </a:bodyPr>
          <a:lstStyle/>
          <a:p>
            <a:pPr eaLnBrk="0" hangingPunct="0">
              <a:spcAft>
                <a:spcPts val="600"/>
              </a:spcAft>
            </a:pPr>
            <a:r>
              <a:rPr lang="en-US" sz="2800" b="1" dirty="0">
                <a:solidFill>
                  <a:schemeClr val="accent1"/>
                </a:solidFill>
                <a:latin typeface="Arial"/>
              </a:rPr>
              <a:t>How to Support Your Loved Ones’ Care from Afar </a:t>
            </a:r>
          </a:p>
          <a:p>
            <a:pPr eaLnBrk="0" hangingPunct="0">
              <a:spcAft>
                <a:spcPts val="600"/>
              </a:spcAft>
            </a:pPr>
            <a:endParaRPr lang="en-US" sz="2800" b="1" dirty="0">
              <a:solidFill>
                <a:schemeClr val="accent1"/>
              </a:solidFill>
              <a:latin typeface="Arial"/>
            </a:endParaRPr>
          </a:p>
          <a:p>
            <a:pPr eaLnBrk="0" hangingPunct="0">
              <a:spcAft>
                <a:spcPts val="600"/>
              </a:spcAft>
            </a:pPr>
            <a:endParaRPr lang="en-US" sz="2800" b="1" dirty="0">
              <a:solidFill>
                <a:schemeClr val="accent1"/>
              </a:solidFill>
              <a:latin typeface="Arial"/>
            </a:endParaRPr>
          </a:p>
          <a:p>
            <a:pPr eaLnBrk="0" hangingPunct="0">
              <a:spcAft>
                <a:spcPts val="600"/>
              </a:spcAft>
            </a:pPr>
            <a:endParaRPr lang="en-US" sz="2800" b="1" dirty="0">
              <a:solidFill>
                <a:schemeClr val="accent1"/>
              </a:solidFill>
              <a:latin typeface="Arial"/>
            </a:endParaRPr>
          </a:p>
          <a:p>
            <a:pPr eaLnBrk="0" hangingPunct="0">
              <a:spcAft>
                <a:spcPts val="600"/>
              </a:spcAft>
            </a:pPr>
            <a:endParaRPr lang="en-US" sz="2800" b="1" dirty="0">
              <a:solidFill>
                <a:schemeClr val="accent1"/>
              </a:solidFill>
              <a:latin typeface="Arial"/>
            </a:endParaRPr>
          </a:p>
        </p:txBody>
      </p:sp>
    </p:spTree>
    <p:extLst>
      <p:ext uri="{BB962C8B-B14F-4D97-AF65-F5344CB8AC3E}">
        <p14:creationId xmlns:p14="http://schemas.microsoft.com/office/powerpoint/2010/main" val="2549186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4656993" y="6423025"/>
            <a:ext cx="6122987" cy="365125"/>
          </a:xfrm>
        </p:spPr>
        <p:txBody>
          <a:bodyPr/>
          <a:lstStyle/>
          <a:p>
            <a:pPr>
              <a:defRPr/>
            </a:pPr>
            <a:r>
              <a:rPr lang="en-US" dirty="0"/>
              <a:t>The Care Partner Project, ©2023</a:t>
            </a:r>
          </a:p>
        </p:txBody>
      </p:sp>
      <p:sp>
        <p:nvSpPr>
          <p:cNvPr id="3" name="TextBox 2"/>
          <p:cNvSpPr txBox="1"/>
          <p:nvPr/>
        </p:nvSpPr>
        <p:spPr>
          <a:xfrm>
            <a:off x="102634" y="405144"/>
            <a:ext cx="4182313" cy="5909311"/>
          </a:xfrm>
          <a:prstGeom prst="rect">
            <a:avLst/>
          </a:prstGeom>
          <a:solidFill>
            <a:schemeClr val="accent1"/>
          </a:solidFill>
          <a:ln>
            <a:solidFill>
              <a:srgbClr val="8064A2"/>
            </a:solidFill>
          </a:ln>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TextBox 3"/>
          <p:cNvSpPr txBox="1"/>
          <p:nvPr/>
        </p:nvSpPr>
        <p:spPr>
          <a:xfrm>
            <a:off x="731263" y="936421"/>
            <a:ext cx="3155979" cy="4031873"/>
          </a:xfrm>
          <a:prstGeom prst="rect">
            <a:avLst/>
          </a:prstGeom>
          <a:noFill/>
        </p:spPr>
        <p:txBody>
          <a:bodyPr wrap="square" rtlCol="0">
            <a:spAutoFit/>
          </a:bodyPr>
          <a:lstStyle/>
          <a:p>
            <a:endParaRPr lang="en-US" sz="3200" b="1" dirty="0">
              <a:solidFill>
                <a:schemeClr val="bg1"/>
              </a:solidFill>
            </a:endParaRPr>
          </a:p>
          <a:p>
            <a:r>
              <a:rPr lang="en-US" sz="3200" b="1" dirty="0">
                <a:solidFill>
                  <a:schemeClr val="bg1"/>
                </a:solidFill>
              </a:rPr>
              <a:t>Welcome!</a:t>
            </a:r>
          </a:p>
          <a:p>
            <a:r>
              <a:rPr lang="en-US" sz="3200" b="1" dirty="0">
                <a:solidFill>
                  <a:schemeClr val="bg1"/>
                </a:solidFill>
              </a:rPr>
              <a:t>Thank you for coming</a:t>
            </a:r>
          </a:p>
          <a:p>
            <a:endParaRPr lang="en-US" sz="3200" b="1" dirty="0">
              <a:solidFill>
                <a:schemeClr val="bg1"/>
              </a:solidFill>
            </a:endParaRPr>
          </a:p>
          <a:p>
            <a:endParaRPr lang="en-US" sz="1600" b="1" dirty="0">
              <a:solidFill>
                <a:schemeClr val="bg1"/>
              </a:solidFill>
            </a:endParaRPr>
          </a:p>
          <a:p>
            <a:r>
              <a:rPr lang="en-US" sz="1600" b="1" dirty="0">
                <a:solidFill>
                  <a:schemeClr val="bg1"/>
                </a:solidFill>
              </a:rPr>
              <a:t>Your Name, Credentials</a:t>
            </a:r>
          </a:p>
          <a:p>
            <a:r>
              <a:rPr lang="en-US" sz="1600" b="1" dirty="0">
                <a:solidFill>
                  <a:schemeClr val="bg1"/>
                </a:solidFill>
              </a:rPr>
              <a:t>Your Title</a:t>
            </a:r>
          </a:p>
          <a:p>
            <a:r>
              <a:rPr lang="en-US" sz="1600" b="1" dirty="0">
                <a:solidFill>
                  <a:schemeClr val="bg1"/>
                </a:solidFill>
              </a:rPr>
              <a:t>Your Company</a:t>
            </a:r>
          </a:p>
          <a:p>
            <a:r>
              <a:rPr lang="en-US" sz="1600" b="1" dirty="0">
                <a:solidFill>
                  <a:schemeClr val="bg1"/>
                </a:solidFill>
              </a:rPr>
              <a:t>Your Website</a:t>
            </a:r>
          </a:p>
          <a:p>
            <a:r>
              <a:rPr lang="en-US" sz="1600" b="1" dirty="0">
                <a:solidFill>
                  <a:schemeClr val="bg1"/>
                </a:solidFill>
              </a:rPr>
              <a:t>Your Phone Number</a:t>
            </a:r>
          </a:p>
        </p:txBody>
      </p:sp>
      <p:sp>
        <p:nvSpPr>
          <p:cNvPr id="5" name="TextBox 4"/>
          <p:cNvSpPr txBox="1"/>
          <p:nvPr/>
        </p:nvSpPr>
        <p:spPr>
          <a:xfrm>
            <a:off x="4656993" y="3336683"/>
            <a:ext cx="4143826" cy="2585323"/>
          </a:xfrm>
          <a:prstGeom prst="rect">
            <a:avLst/>
          </a:prstGeom>
          <a:noFill/>
          <a:ln>
            <a:noFill/>
          </a:ln>
        </p:spPr>
        <p:txBody>
          <a:bodyPr wrap="square" rtlCol="0">
            <a:spAutoFit/>
          </a:bodyPr>
          <a:lstStyle/>
          <a:p>
            <a:endParaRPr lang="en-US" dirty="0">
              <a:solidFill>
                <a:schemeClr val="accent4"/>
              </a:solidFill>
            </a:endParaRPr>
          </a:p>
          <a:p>
            <a:r>
              <a:rPr lang="en-US" b="1" dirty="0">
                <a:solidFill>
                  <a:schemeClr val="tx2"/>
                </a:solidFill>
              </a:rPr>
              <a:t>Thank you to our hosts:</a:t>
            </a:r>
          </a:p>
          <a:p>
            <a:endParaRPr lang="en-US" b="1" dirty="0">
              <a:solidFill>
                <a:schemeClr val="tx2"/>
              </a:solidFill>
            </a:endParaRPr>
          </a:p>
          <a:p>
            <a:r>
              <a:rPr lang="en-US" b="1" dirty="0">
                <a:solidFill>
                  <a:schemeClr val="tx2"/>
                </a:solidFill>
              </a:rPr>
              <a:t>Host Name</a:t>
            </a:r>
          </a:p>
          <a:p>
            <a:r>
              <a:rPr lang="en-US" b="1" dirty="0">
                <a:solidFill>
                  <a:schemeClr val="tx2"/>
                </a:solidFill>
              </a:rPr>
              <a:t>Organization</a:t>
            </a:r>
          </a:p>
          <a:p>
            <a:r>
              <a:rPr lang="en-US" b="1" dirty="0">
                <a:solidFill>
                  <a:schemeClr val="tx2"/>
                </a:solidFill>
              </a:rPr>
              <a:t>Event Name</a:t>
            </a:r>
          </a:p>
          <a:p>
            <a:r>
              <a:rPr lang="en-US" b="1" dirty="0">
                <a:solidFill>
                  <a:schemeClr val="tx2"/>
                </a:solidFill>
              </a:rPr>
              <a:t>Date </a:t>
            </a:r>
          </a:p>
          <a:p>
            <a:endParaRPr lang="en-US" dirty="0">
              <a:solidFill>
                <a:schemeClr val="accent4"/>
              </a:solidFill>
            </a:endParaRPr>
          </a:p>
          <a:p>
            <a:endParaRPr lang="en-US" dirty="0">
              <a:solidFill>
                <a:schemeClr val="accent4"/>
              </a:solidFill>
            </a:endParaRPr>
          </a:p>
        </p:txBody>
      </p:sp>
      <p:sp>
        <p:nvSpPr>
          <p:cNvPr id="6" name="TextBox 5"/>
          <p:cNvSpPr txBox="1"/>
          <p:nvPr/>
        </p:nvSpPr>
        <p:spPr>
          <a:xfrm>
            <a:off x="4656993" y="549362"/>
            <a:ext cx="3989876" cy="2585323"/>
          </a:xfrm>
          <a:prstGeom prst="rect">
            <a:avLst/>
          </a:prstGeom>
          <a:noFill/>
        </p:spPr>
        <p:txBody>
          <a:bodyPr wrap="square" rtlCol="0">
            <a:spAutoFit/>
          </a:bodyPr>
          <a:lstStyle/>
          <a:p>
            <a:pPr algn="ctr"/>
            <a:endParaRPr lang="en-US" dirty="0"/>
          </a:p>
          <a:p>
            <a:pPr algn="ctr"/>
            <a:endParaRPr lang="en-US" dirty="0"/>
          </a:p>
          <a:p>
            <a:pPr algn="ctr"/>
            <a:endParaRPr lang="en-US" dirty="0"/>
          </a:p>
          <a:p>
            <a:pPr algn="ctr"/>
            <a:r>
              <a:rPr lang="en-US" dirty="0">
                <a:solidFill>
                  <a:schemeClr val="accent6"/>
                </a:solidFill>
              </a:rPr>
              <a:t>Insert Your Photo Here</a:t>
            </a:r>
          </a:p>
          <a:p>
            <a:pPr algn="ctr"/>
            <a:endParaRPr lang="en-US" dirty="0"/>
          </a:p>
          <a:p>
            <a:endParaRPr lang="en-US" dirty="0"/>
          </a:p>
          <a:p>
            <a:endParaRPr lang="en-US" dirty="0"/>
          </a:p>
          <a:p>
            <a:endParaRPr lang="en-US" dirty="0"/>
          </a:p>
          <a:p>
            <a:endParaRPr lang="en-US" dirty="0"/>
          </a:p>
        </p:txBody>
      </p:sp>
      <p:sp>
        <p:nvSpPr>
          <p:cNvPr id="7" name="Slide Number Placeholder 6">
            <a:extLst>
              <a:ext uri="{FF2B5EF4-FFF2-40B4-BE49-F238E27FC236}">
                <a16:creationId xmlns:a16="http://schemas.microsoft.com/office/drawing/2014/main" id="{E0B18578-5A1B-8B49-B94F-3E6CD6B55A5F}"/>
              </a:ext>
            </a:extLst>
          </p:cNvPr>
          <p:cNvSpPr>
            <a:spLocks noGrp="1"/>
          </p:cNvSpPr>
          <p:nvPr>
            <p:ph type="sldNum" sz="quarter" idx="4"/>
          </p:nvPr>
        </p:nvSpPr>
        <p:spPr/>
        <p:txBody>
          <a:bodyPr/>
          <a:lstStyle/>
          <a:p>
            <a:fld id="{5545935D-753C-6342-B658-0DC896E1BF92}" type="slidenum">
              <a:rPr lang="en-US" smtClean="0"/>
              <a:t>2</a:t>
            </a:fld>
            <a:endParaRPr lang="en-US" dirty="0"/>
          </a:p>
        </p:txBody>
      </p:sp>
    </p:spTree>
    <p:extLst>
      <p:ext uri="{BB962C8B-B14F-4D97-AF65-F5344CB8AC3E}">
        <p14:creationId xmlns:p14="http://schemas.microsoft.com/office/powerpoint/2010/main" val="1975279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F3B7B-894C-0F47-8B8E-EE2A6BD2960A}"/>
              </a:ext>
            </a:extLst>
          </p:cNvPr>
          <p:cNvSpPr>
            <a:spLocks noGrp="1"/>
          </p:cNvSpPr>
          <p:nvPr>
            <p:ph type="title"/>
          </p:nvPr>
        </p:nvSpPr>
        <p:spPr/>
        <p:txBody>
          <a:bodyPr>
            <a:normAutofit/>
          </a:bodyPr>
          <a:lstStyle/>
          <a:p>
            <a:r>
              <a:rPr lang="en-US" sz="2800" b="1" dirty="0">
                <a:solidFill>
                  <a:schemeClr val="tx2"/>
                </a:solidFill>
                <a:latin typeface="Arial" panose="020B0604020202020204" pitchFamily="34" charset="0"/>
                <a:cs typeface="Arial" panose="020B0604020202020204" pitchFamily="34" charset="0"/>
              </a:rPr>
              <a:t>This Presentation was Brought to You </a:t>
            </a:r>
            <a:r>
              <a:rPr lang="en-US" dirty="0">
                <a:solidFill>
                  <a:schemeClr val="tx2"/>
                </a:solidFill>
                <a:latin typeface="Arial" panose="020B0604020202020204" pitchFamily="34" charset="0"/>
                <a:cs typeface="Arial" panose="020B0604020202020204" pitchFamily="34" charset="0"/>
              </a:rPr>
              <a:t>B</a:t>
            </a:r>
            <a:r>
              <a:rPr lang="en-US" sz="2800" b="1" dirty="0">
                <a:solidFill>
                  <a:schemeClr val="tx2"/>
                </a:solidFill>
                <a:latin typeface="Arial" panose="020B0604020202020204" pitchFamily="34" charset="0"/>
                <a:cs typeface="Arial" panose="020B0604020202020204" pitchFamily="34" charset="0"/>
              </a:rPr>
              <a:t>y…</a:t>
            </a:r>
          </a:p>
        </p:txBody>
      </p:sp>
      <p:pic>
        <p:nvPicPr>
          <p:cNvPr id="7" name="Content Placeholder 6">
            <a:extLst>
              <a:ext uri="{FF2B5EF4-FFF2-40B4-BE49-F238E27FC236}">
                <a16:creationId xmlns:a16="http://schemas.microsoft.com/office/drawing/2014/main" id="{66A9058F-AFCD-D84E-AA07-26BA51A98F64}"/>
              </a:ext>
            </a:extLst>
          </p:cNvPr>
          <p:cNvPicPr>
            <a:picLocks noGrp="1" noChangeAspect="1"/>
          </p:cNvPicPr>
          <p:nvPr>
            <p:ph idx="1"/>
          </p:nvPr>
        </p:nvPicPr>
        <p:blipFill>
          <a:blip r:embed="rId3"/>
          <a:stretch>
            <a:fillRect/>
          </a:stretch>
        </p:blipFill>
        <p:spPr>
          <a:xfrm>
            <a:off x="498474" y="1683026"/>
            <a:ext cx="8391476" cy="4248455"/>
          </a:xfrm>
        </p:spPr>
      </p:pic>
      <p:sp>
        <p:nvSpPr>
          <p:cNvPr id="4" name="Text Placeholder 3">
            <a:extLst>
              <a:ext uri="{FF2B5EF4-FFF2-40B4-BE49-F238E27FC236}">
                <a16:creationId xmlns:a16="http://schemas.microsoft.com/office/drawing/2014/main" id="{A38340B8-1A3C-4F49-B7C8-C7CD4DDE14BE}"/>
              </a:ext>
            </a:extLst>
          </p:cNvPr>
          <p:cNvSpPr>
            <a:spLocks noGrp="1"/>
          </p:cNvSpPr>
          <p:nvPr>
            <p:ph type="body" sz="half" idx="2"/>
          </p:nvPr>
        </p:nvSpPr>
        <p:spPr/>
        <p:txBody>
          <a:bodyPr/>
          <a:lstStyle/>
          <a:p>
            <a:r>
              <a:rPr lang="en-US" sz="2800" b="1" dirty="0"/>
              <a:t>The Care Partner Project </a:t>
            </a:r>
            <a:r>
              <a:rPr lang="en-US" sz="1800" dirty="0"/>
              <a:t>(TheCarePartnerProject.org)</a:t>
            </a:r>
          </a:p>
        </p:txBody>
      </p:sp>
      <p:sp>
        <p:nvSpPr>
          <p:cNvPr id="5" name="Footer Placeholder 4">
            <a:extLst>
              <a:ext uri="{FF2B5EF4-FFF2-40B4-BE49-F238E27FC236}">
                <a16:creationId xmlns:a16="http://schemas.microsoft.com/office/drawing/2014/main" id="{0D584974-64A7-4B48-9829-3F3AF228125A}"/>
              </a:ext>
            </a:extLst>
          </p:cNvPr>
          <p:cNvSpPr>
            <a:spLocks noGrp="1"/>
          </p:cNvSpPr>
          <p:nvPr>
            <p:ph type="ftr" sz="quarter" idx="11"/>
          </p:nvPr>
        </p:nvSpPr>
        <p:spPr/>
        <p:txBody>
          <a:bodyPr/>
          <a:lstStyle/>
          <a:p>
            <a:pPr>
              <a:defRPr/>
            </a:pPr>
            <a:r>
              <a:rPr lang="en-US" dirty="0"/>
              <a:t>The Care Partner Project, ©2023</a:t>
            </a:r>
          </a:p>
        </p:txBody>
      </p:sp>
      <p:sp>
        <p:nvSpPr>
          <p:cNvPr id="3" name="Slide Number Placeholder 2">
            <a:extLst>
              <a:ext uri="{FF2B5EF4-FFF2-40B4-BE49-F238E27FC236}">
                <a16:creationId xmlns:a16="http://schemas.microsoft.com/office/drawing/2014/main" id="{D2F25FBF-B668-1D4D-AA47-255F7FE69B24}"/>
              </a:ext>
            </a:extLst>
          </p:cNvPr>
          <p:cNvSpPr>
            <a:spLocks noGrp="1"/>
          </p:cNvSpPr>
          <p:nvPr>
            <p:ph type="sldNum" sz="quarter" idx="4"/>
          </p:nvPr>
        </p:nvSpPr>
        <p:spPr/>
        <p:txBody>
          <a:bodyPr/>
          <a:lstStyle/>
          <a:p>
            <a:fld id="{5545935D-753C-6342-B658-0DC896E1BF92}" type="slidenum">
              <a:rPr lang="en-US" smtClean="0"/>
              <a:t>3</a:t>
            </a:fld>
            <a:endParaRPr lang="en-US" dirty="0"/>
          </a:p>
        </p:txBody>
      </p:sp>
    </p:spTree>
    <p:extLst>
      <p:ext uri="{BB962C8B-B14F-4D97-AF65-F5344CB8AC3E}">
        <p14:creationId xmlns:p14="http://schemas.microsoft.com/office/powerpoint/2010/main" val="2783751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25E9D-AB94-A248-B382-DE0D05EEDD3D}"/>
              </a:ext>
            </a:extLst>
          </p:cNvPr>
          <p:cNvSpPr>
            <a:spLocks noGrp="1"/>
          </p:cNvSpPr>
          <p:nvPr>
            <p:ph type="title"/>
          </p:nvPr>
        </p:nvSpPr>
        <p:spPr>
          <a:xfrm>
            <a:off x="4657351" y="479654"/>
            <a:ext cx="4481590" cy="1337310"/>
          </a:xfrm>
        </p:spPr>
        <p:txBody>
          <a:bodyPr anchor="b">
            <a:normAutofit/>
          </a:bodyPr>
          <a:lstStyle/>
          <a:p>
            <a:r>
              <a:rPr lang="en-US" sz="2800" b="1" dirty="0">
                <a:solidFill>
                  <a:schemeClr val="accent1"/>
                </a:solidFill>
                <a:latin typeface="Arial" panose="020B0604020202020204" pitchFamily="34" charset="0"/>
                <a:cs typeface="Arial" panose="020B0604020202020204" pitchFamily="34" charset="0"/>
              </a:rPr>
              <a:t>Today’s Plan: Next 30 Minutes Together</a:t>
            </a:r>
            <a:br>
              <a:rPr lang="en-US" sz="2800" b="1" dirty="0">
                <a:solidFill>
                  <a:schemeClr val="accent1"/>
                </a:solidFill>
                <a:latin typeface="Arial" panose="020B0604020202020204" pitchFamily="34" charset="0"/>
                <a:cs typeface="Arial" panose="020B0604020202020204" pitchFamily="34" charset="0"/>
              </a:rPr>
            </a:br>
            <a:endParaRPr lang="en-US" sz="2200" dirty="0">
              <a:solidFill>
                <a:schemeClr val="accent3"/>
              </a:solidFill>
              <a:latin typeface="Arial" panose="020B0604020202020204" pitchFamily="34" charset="0"/>
              <a:cs typeface="Arial" panose="020B0604020202020204" pitchFamily="34" charset="0"/>
            </a:endParaRPr>
          </a:p>
        </p:txBody>
      </p:sp>
      <p:pic>
        <p:nvPicPr>
          <p:cNvPr id="8" name="Picture 7" descr="Light bulb on yellow background with sketched light beams and cord">
            <a:extLst>
              <a:ext uri="{FF2B5EF4-FFF2-40B4-BE49-F238E27FC236}">
                <a16:creationId xmlns:a16="http://schemas.microsoft.com/office/drawing/2014/main" id="{6D66E367-9291-4AFD-B4BE-75A2D908AD4F}"/>
              </a:ext>
            </a:extLst>
          </p:cNvPr>
          <p:cNvPicPr>
            <a:picLocks noChangeAspect="1"/>
          </p:cNvPicPr>
          <p:nvPr/>
        </p:nvPicPr>
        <p:blipFill rotWithShape="1">
          <a:blip r:embed="rId3"/>
          <a:srcRect l="51246" r="6988"/>
          <a:stretch/>
        </p:blipFill>
        <p:spPr>
          <a:xfrm>
            <a:off x="-27476" y="0"/>
            <a:ext cx="4599476" cy="685800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 name="Content Placeholder 2">
            <a:extLst>
              <a:ext uri="{FF2B5EF4-FFF2-40B4-BE49-F238E27FC236}">
                <a16:creationId xmlns:a16="http://schemas.microsoft.com/office/drawing/2014/main" id="{8B96038A-EACA-D94E-BAC4-C6CCC0AC95DD}"/>
              </a:ext>
            </a:extLst>
          </p:cNvPr>
          <p:cNvSpPr>
            <a:spLocks noGrp="1"/>
          </p:cNvSpPr>
          <p:nvPr>
            <p:ph idx="1"/>
          </p:nvPr>
        </p:nvSpPr>
        <p:spPr>
          <a:xfrm>
            <a:off x="4838218" y="1480457"/>
            <a:ext cx="3988354" cy="4853739"/>
          </a:xfrm>
        </p:spPr>
        <p:txBody>
          <a:bodyPr>
            <a:normAutofit/>
          </a:bodyPr>
          <a:lstStyle/>
          <a:p>
            <a:pPr marL="0" indent="0">
              <a:buNone/>
            </a:pPr>
            <a:r>
              <a:rPr lang="en-US" sz="1125" dirty="0"/>
              <a:t>  </a:t>
            </a:r>
          </a:p>
          <a:p>
            <a:pPr marL="0" indent="0">
              <a:lnSpc>
                <a:spcPct val="160000"/>
              </a:lnSpc>
              <a:buSzPct val="100000"/>
              <a:buNone/>
            </a:pPr>
            <a:r>
              <a:rPr lang="en-US" sz="1600" b="1" dirty="0">
                <a:solidFill>
                  <a:schemeClr val="tx1">
                    <a:lumMod val="65000"/>
                    <a:lumOff val="35000"/>
                  </a:schemeClr>
                </a:solidFill>
              </a:rPr>
              <a:t>Solo Patients</a:t>
            </a:r>
            <a:r>
              <a:rPr lang="en-US" sz="1600" dirty="0">
                <a:solidFill>
                  <a:schemeClr val="tx1">
                    <a:lumMod val="65000"/>
                    <a:lumOff val="35000"/>
                  </a:schemeClr>
                </a:solidFill>
              </a:rPr>
              <a:t>: How to support your loved ones’ medical care when they have to go it alone.. </a:t>
            </a:r>
          </a:p>
          <a:p>
            <a:pPr marL="0" indent="0">
              <a:lnSpc>
                <a:spcPct val="160000"/>
              </a:lnSpc>
              <a:buSzPct val="100000"/>
              <a:buNone/>
            </a:pPr>
            <a:r>
              <a:rPr lang="en-US" sz="1600" b="1" dirty="0">
                <a:solidFill>
                  <a:schemeClr val="tx1">
                    <a:lumMod val="65000"/>
                    <a:lumOff val="35000"/>
                  </a:schemeClr>
                </a:solidFill>
              </a:rPr>
              <a:t>Tips and strategies</a:t>
            </a:r>
          </a:p>
          <a:p>
            <a:pPr lvl="2">
              <a:lnSpc>
                <a:spcPct val="160000"/>
              </a:lnSpc>
              <a:buFont typeface="Arial" panose="020B0604020202020204" pitchFamily="34" charset="0"/>
              <a:buChar char="•"/>
            </a:pPr>
            <a:r>
              <a:rPr lang="en-US" dirty="0">
                <a:solidFill>
                  <a:schemeClr val="tx1">
                    <a:lumMod val="65000"/>
                    <a:lumOff val="35000"/>
                  </a:schemeClr>
                </a:solidFill>
              </a:rPr>
              <a:t>for Dr. Appointments</a:t>
            </a:r>
          </a:p>
          <a:p>
            <a:pPr lvl="2">
              <a:lnSpc>
                <a:spcPct val="160000"/>
              </a:lnSpc>
              <a:buFont typeface="Arial" panose="020B0604020202020204" pitchFamily="34" charset="0"/>
              <a:buChar char="•"/>
            </a:pPr>
            <a:r>
              <a:rPr lang="en-US" dirty="0">
                <a:solidFill>
                  <a:schemeClr val="tx1">
                    <a:lumMod val="65000"/>
                    <a:lumOff val="35000"/>
                  </a:schemeClr>
                </a:solidFill>
              </a:rPr>
              <a:t>Hospital Stays </a:t>
            </a:r>
          </a:p>
          <a:p>
            <a:pPr marL="0" indent="0">
              <a:lnSpc>
                <a:spcPct val="160000"/>
              </a:lnSpc>
              <a:buSzPct val="100000"/>
              <a:buNone/>
            </a:pPr>
            <a:r>
              <a:rPr lang="en-US" sz="1600" b="1" dirty="0">
                <a:solidFill>
                  <a:schemeClr val="tx1">
                    <a:lumMod val="65000"/>
                    <a:lumOff val="35000"/>
                  </a:schemeClr>
                </a:solidFill>
              </a:rPr>
              <a:t>Q&amp;A – Let’s talk!   </a:t>
            </a:r>
            <a:br>
              <a:rPr lang="en-US" sz="2100" dirty="0">
                <a:solidFill>
                  <a:schemeClr val="tx1">
                    <a:lumMod val="65000"/>
                    <a:lumOff val="35000"/>
                  </a:schemeClr>
                </a:solidFill>
              </a:rPr>
            </a:br>
            <a:r>
              <a:rPr lang="en-US" sz="2100" dirty="0">
                <a:solidFill>
                  <a:schemeClr val="tx1">
                    <a:lumMod val="65000"/>
                    <a:lumOff val="35000"/>
                  </a:schemeClr>
                </a:solidFill>
              </a:rPr>
              <a:t>  </a:t>
            </a:r>
          </a:p>
          <a:p>
            <a:pPr marL="228600" lvl="1" indent="0">
              <a:lnSpc>
                <a:spcPct val="160000"/>
              </a:lnSpc>
              <a:buNone/>
            </a:pPr>
            <a:endParaRPr lang="en-US" sz="2100" b="1" dirty="0">
              <a:solidFill>
                <a:schemeClr val="tx1">
                  <a:lumMod val="65000"/>
                  <a:lumOff val="35000"/>
                </a:schemeClr>
              </a:solidFill>
            </a:endParaRPr>
          </a:p>
        </p:txBody>
      </p:sp>
      <p:sp>
        <p:nvSpPr>
          <p:cNvPr id="5" name="Footer Placeholder 4">
            <a:extLst>
              <a:ext uri="{FF2B5EF4-FFF2-40B4-BE49-F238E27FC236}">
                <a16:creationId xmlns:a16="http://schemas.microsoft.com/office/drawing/2014/main" id="{18DA32DD-E82B-284D-B840-51E480513599}"/>
              </a:ext>
            </a:extLst>
          </p:cNvPr>
          <p:cNvSpPr>
            <a:spLocks noGrp="1"/>
          </p:cNvSpPr>
          <p:nvPr>
            <p:ph type="ftr" sz="quarter" idx="11"/>
          </p:nvPr>
        </p:nvSpPr>
        <p:spPr>
          <a:xfrm>
            <a:off x="4657351" y="6334196"/>
            <a:ext cx="3086100" cy="273844"/>
          </a:xfrm>
        </p:spPr>
        <p:txBody>
          <a:bodyPr>
            <a:normAutofit/>
          </a:bodyPr>
          <a:lstStyle/>
          <a:p>
            <a:pPr algn="l">
              <a:spcAft>
                <a:spcPts val="450"/>
              </a:spcAft>
            </a:pPr>
            <a:r>
              <a:rPr lang="en-US" dirty="0"/>
              <a:t>The Care Partner Project, ©2023</a:t>
            </a:r>
          </a:p>
        </p:txBody>
      </p:sp>
      <p:sp>
        <p:nvSpPr>
          <p:cNvPr id="4" name="Slide Number Placeholder 3">
            <a:extLst>
              <a:ext uri="{FF2B5EF4-FFF2-40B4-BE49-F238E27FC236}">
                <a16:creationId xmlns:a16="http://schemas.microsoft.com/office/drawing/2014/main" id="{AB3DA9CE-887B-FF4A-9093-5B59DB6EC040}"/>
              </a:ext>
            </a:extLst>
          </p:cNvPr>
          <p:cNvSpPr>
            <a:spLocks noGrp="1"/>
          </p:cNvSpPr>
          <p:nvPr>
            <p:ph type="sldNum" sz="quarter" idx="4"/>
          </p:nvPr>
        </p:nvSpPr>
        <p:spPr/>
        <p:txBody>
          <a:bodyPr/>
          <a:lstStyle/>
          <a:p>
            <a:fld id="{5545935D-753C-6342-B658-0DC896E1BF92}" type="slidenum">
              <a:rPr lang="en-US" smtClean="0"/>
              <a:t>4</a:t>
            </a:fld>
            <a:endParaRPr lang="en-US" dirty="0"/>
          </a:p>
        </p:txBody>
      </p:sp>
    </p:spTree>
    <p:extLst>
      <p:ext uri="{BB962C8B-B14F-4D97-AF65-F5344CB8AC3E}">
        <p14:creationId xmlns:p14="http://schemas.microsoft.com/office/powerpoint/2010/main" val="2282282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0" name="Title 5"/>
          <p:cNvSpPr>
            <a:spLocks noGrp="1"/>
          </p:cNvSpPr>
          <p:nvPr>
            <p:ph type="title"/>
          </p:nvPr>
        </p:nvSpPr>
        <p:spPr>
          <a:xfrm>
            <a:off x="1526673" y="134471"/>
            <a:ext cx="6528114" cy="995082"/>
          </a:xfrm>
        </p:spPr>
        <p:txBody>
          <a:bodyPr/>
          <a:lstStyle/>
          <a:p>
            <a:r>
              <a:rPr lang="en-US" dirty="0">
                <a:ea typeface="ＭＳ Ｐゴシック" charset="-128"/>
                <a:cs typeface="ＭＳ Ｐゴシック" charset="-128"/>
              </a:rPr>
              <a:t>Speak Up for Alarms</a:t>
            </a:r>
            <a:endParaRPr lang="en-US" b="1" dirty="0">
              <a:ea typeface="ＭＳ Ｐゴシック" charset="-128"/>
              <a:cs typeface="ＭＳ Ｐゴシック" charset="-128"/>
            </a:endParaRPr>
          </a:p>
        </p:txBody>
      </p:sp>
      <p:sp>
        <p:nvSpPr>
          <p:cNvPr id="2" name="Text Placeholder 1"/>
          <p:cNvSpPr>
            <a:spLocks noGrp="1"/>
          </p:cNvSpPr>
          <p:nvPr>
            <p:ph type="body" sz="half" idx="2"/>
          </p:nvPr>
        </p:nvSpPr>
        <p:spPr>
          <a:xfrm>
            <a:off x="1638094" y="1129553"/>
            <a:ext cx="6931799" cy="774700"/>
          </a:xfrm>
        </p:spPr>
        <p:txBody>
          <a:bodyPr/>
          <a:lstStyle/>
          <a:p>
            <a:r>
              <a:rPr lang="en-US" dirty="0"/>
              <a:t>Alarm Fatigue is Real -- and Really Dangerous</a:t>
            </a:r>
          </a:p>
        </p:txBody>
      </p:sp>
      <p:sp>
        <p:nvSpPr>
          <p:cNvPr id="77832" name="Footer Placeholder 7"/>
          <p:cNvSpPr>
            <a:spLocks noGrp="1"/>
          </p:cNvSpPr>
          <p:nvPr>
            <p:ph type="ftr" sz="quarter" idx="11"/>
          </p:nvPr>
        </p:nvSpPr>
        <p:spPr bwMode="auto">
          <a:xfrm>
            <a:off x="7129259" y="6301081"/>
            <a:ext cx="1851056" cy="365125"/>
          </a:xfrm>
          <a:noFill/>
          <a:ln>
            <a:miter lim="800000"/>
            <a:headEnd/>
            <a:tailEnd/>
          </a:ln>
        </p:spPr>
        <p:txBody>
          <a:bodyPr/>
          <a:lstStyle/>
          <a:p>
            <a:r>
              <a:rPr lang="en-US" sz="1000" dirty="0">
                <a:latin typeface="+mn-lt"/>
                <a:ea typeface="ＭＳ Ｐゴシック" charset="-128"/>
                <a:cs typeface="ＭＳ Ｐゴシック" charset="-128"/>
              </a:rPr>
              <a:t>The Care Partner Project, ©2023</a:t>
            </a:r>
          </a:p>
        </p:txBody>
      </p:sp>
      <p:pic>
        <p:nvPicPr>
          <p:cNvPr id="3" name="Picture 2" descr="Screen Shot 2019-11-05 at 10.14.3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870" y="485442"/>
            <a:ext cx="1304225" cy="1196357"/>
          </a:xfrm>
          <a:prstGeom prst="rect">
            <a:avLst/>
          </a:prstGeom>
        </p:spPr>
      </p:pic>
      <p:pic>
        <p:nvPicPr>
          <p:cNvPr id="8" name="Picture 7">
            <a:extLst>
              <a:ext uri="{FF2B5EF4-FFF2-40B4-BE49-F238E27FC236}">
                <a16:creationId xmlns:a16="http://schemas.microsoft.com/office/drawing/2014/main" id="{A8592152-6763-6247-8A57-B6B77DEAD83B}"/>
              </a:ext>
            </a:extLst>
          </p:cNvPr>
          <p:cNvPicPr>
            <a:picLocks noChangeAspect="1"/>
          </p:cNvPicPr>
          <p:nvPr/>
        </p:nvPicPr>
        <p:blipFill>
          <a:blip r:embed="rId4"/>
          <a:stretch>
            <a:fillRect/>
          </a:stretch>
        </p:blipFill>
        <p:spPr>
          <a:xfrm>
            <a:off x="0" y="0"/>
            <a:ext cx="9144000" cy="6836803"/>
          </a:xfrm>
          <a:prstGeom prst="rect">
            <a:avLst/>
          </a:prstGeom>
        </p:spPr>
      </p:pic>
      <p:sp>
        <p:nvSpPr>
          <p:cNvPr id="9" name="TextBox 8">
            <a:extLst>
              <a:ext uri="{FF2B5EF4-FFF2-40B4-BE49-F238E27FC236}">
                <a16:creationId xmlns:a16="http://schemas.microsoft.com/office/drawing/2014/main" id="{CE044A06-3CDC-3C4F-A22A-1EBD71ECA0E3}"/>
              </a:ext>
            </a:extLst>
          </p:cNvPr>
          <p:cNvSpPr txBox="1"/>
          <p:nvPr/>
        </p:nvSpPr>
        <p:spPr>
          <a:xfrm>
            <a:off x="3220602" y="5377751"/>
            <a:ext cx="3766782" cy="923330"/>
          </a:xfrm>
          <a:prstGeom prst="rect">
            <a:avLst/>
          </a:prstGeom>
          <a:noFill/>
        </p:spPr>
        <p:txBody>
          <a:bodyPr wrap="square" rtlCol="0">
            <a:spAutoFit/>
          </a:bodyPr>
          <a:lstStyle/>
          <a:p>
            <a:r>
              <a:rPr lang="en-US" b="1" dirty="0">
                <a:solidFill>
                  <a:schemeClr val="tx2"/>
                </a:solidFill>
              </a:rPr>
              <a:t>Goals for Medical Care: </a:t>
            </a:r>
          </a:p>
          <a:p>
            <a:r>
              <a:rPr lang="en-US" b="1" dirty="0">
                <a:solidFill>
                  <a:schemeClr val="tx2"/>
                </a:solidFill>
              </a:rPr>
              <a:t>When alone, not lonely</a:t>
            </a:r>
          </a:p>
          <a:p>
            <a:r>
              <a:rPr lang="en-US" b="1" dirty="0">
                <a:solidFill>
                  <a:schemeClr val="tx2"/>
                </a:solidFill>
              </a:rPr>
              <a:t>When alone, fully supported </a:t>
            </a:r>
          </a:p>
        </p:txBody>
      </p:sp>
      <p:sp>
        <p:nvSpPr>
          <p:cNvPr id="10" name="Footer Placeholder 1">
            <a:extLst>
              <a:ext uri="{FF2B5EF4-FFF2-40B4-BE49-F238E27FC236}">
                <a16:creationId xmlns:a16="http://schemas.microsoft.com/office/drawing/2014/main" id="{B69B4E2A-F3DC-154F-8B09-91B8D0C43614}"/>
              </a:ext>
            </a:extLst>
          </p:cNvPr>
          <p:cNvSpPr txBox="1">
            <a:spLocks/>
          </p:cNvSpPr>
          <p:nvPr/>
        </p:nvSpPr>
        <p:spPr>
          <a:xfrm>
            <a:off x="3220602" y="6450079"/>
            <a:ext cx="4405630" cy="365125"/>
          </a:xfrm>
          <a:prstGeom prst="rect">
            <a:avLst/>
          </a:prstGeom>
        </p:spPr>
        <p:txBody>
          <a:bodyPr vert="horz" lIns="91440" tIns="45720" rIns="91440" bIns="45720" rtlCol="0" anchor="ctr"/>
          <a:lstStyle>
            <a:defPPr>
              <a:defRPr lang="en-US"/>
            </a:defPPr>
            <a:lvl1pPr algn="l" defTabSz="457200" rtl="0" fontAlgn="auto">
              <a:spcBef>
                <a:spcPts val="0"/>
              </a:spcBef>
              <a:spcAft>
                <a:spcPts val="0"/>
              </a:spcAft>
              <a:defRPr sz="1100" kern="1200" dirty="0" smtClean="0">
                <a:solidFill>
                  <a:schemeClr val="tx1">
                    <a:lumMod val="65000"/>
                    <a:lumOff val="35000"/>
                  </a:schemeClr>
                </a:solidFill>
                <a:latin typeface="Arial"/>
                <a:ea typeface="+mn-ea"/>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r>
              <a:rPr lang="en-US" dirty="0"/>
              <a:t>The Care Partner Project, ©2021</a:t>
            </a:r>
          </a:p>
        </p:txBody>
      </p:sp>
      <p:sp>
        <p:nvSpPr>
          <p:cNvPr id="4" name="Slide Number Placeholder 3">
            <a:extLst>
              <a:ext uri="{FF2B5EF4-FFF2-40B4-BE49-F238E27FC236}">
                <a16:creationId xmlns:a16="http://schemas.microsoft.com/office/drawing/2014/main" id="{3DA3F491-5CD6-6D45-99BB-7D4AB5D0F827}"/>
              </a:ext>
            </a:extLst>
          </p:cNvPr>
          <p:cNvSpPr>
            <a:spLocks noGrp="1"/>
          </p:cNvSpPr>
          <p:nvPr>
            <p:ph type="sldNum" sz="quarter" idx="4"/>
          </p:nvPr>
        </p:nvSpPr>
        <p:spPr/>
        <p:txBody>
          <a:bodyPr/>
          <a:lstStyle/>
          <a:p>
            <a:fld id="{5545935D-753C-6342-B658-0DC896E1BF92}" type="slidenum">
              <a:rPr lang="en-US" smtClean="0"/>
              <a:t>5</a:t>
            </a:fld>
            <a:endParaRPr lang="en-US" dirty="0"/>
          </a:p>
        </p:txBody>
      </p:sp>
    </p:spTree>
    <p:extLst>
      <p:ext uri="{BB962C8B-B14F-4D97-AF65-F5344CB8AC3E}">
        <p14:creationId xmlns:p14="http://schemas.microsoft.com/office/powerpoint/2010/main" val="25758806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5B88ED8-FD08-4144-8548-1A940038F706}"/>
              </a:ext>
            </a:extLst>
          </p:cNvPr>
          <p:cNvSpPr>
            <a:spLocks noGrp="1"/>
          </p:cNvSpPr>
          <p:nvPr>
            <p:ph type="title"/>
          </p:nvPr>
        </p:nvSpPr>
        <p:spPr>
          <a:xfrm>
            <a:off x="498474" y="134471"/>
            <a:ext cx="8147008" cy="995082"/>
          </a:xfrm>
        </p:spPr>
        <p:txBody>
          <a:bodyPr/>
          <a:lstStyle/>
          <a:p>
            <a:r>
              <a:rPr lang="en-US" dirty="0"/>
              <a:t>Critical Info and Documents to Have On Hand  </a:t>
            </a:r>
          </a:p>
        </p:txBody>
      </p:sp>
      <p:pic>
        <p:nvPicPr>
          <p:cNvPr id="7" name="Content Placeholder 6" descr="Icon&#10;&#10;Description automatically generated">
            <a:extLst>
              <a:ext uri="{FF2B5EF4-FFF2-40B4-BE49-F238E27FC236}">
                <a16:creationId xmlns:a16="http://schemas.microsoft.com/office/drawing/2014/main" id="{F4520456-7189-5D4D-8274-ABE0B48E7183}"/>
              </a:ext>
            </a:extLst>
          </p:cNvPr>
          <p:cNvPicPr>
            <a:picLocks noGrp="1" noChangeAspect="1"/>
          </p:cNvPicPr>
          <p:nvPr>
            <p:ph idx="1"/>
          </p:nvPr>
        </p:nvPicPr>
        <p:blipFill rotWithShape="1">
          <a:blip r:embed="rId3"/>
          <a:srcRect t="20278" r="1" b="24870"/>
          <a:stretch/>
        </p:blipFill>
        <p:spPr>
          <a:xfrm>
            <a:off x="498475" y="1981200"/>
            <a:ext cx="7556500" cy="4144963"/>
          </a:xfrm>
          <a:noFill/>
        </p:spPr>
      </p:pic>
      <p:sp>
        <p:nvSpPr>
          <p:cNvPr id="15" name="Text Placeholder 3">
            <a:extLst>
              <a:ext uri="{FF2B5EF4-FFF2-40B4-BE49-F238E27FC236}">
                <a16:creationId xmlns:a16="http://schemas.microsoft.com/office/drawing/2014/main" id="{76AAD1B9-280C-448D-8A90-880D4D545BD2}"/>
              </a:ext>
            </a:extLst>
          </p:cNvPr>
          <p:cNvSpPr>
            <a:spLocks noGrp="1"/>
          </p:cNvSpPr>
          <p:nvPr>
            <p:ph type="body" sz="half" idx="2"/>
          </p:nvPr>
        </p:nvSpPr>
        <p:spPr>
          <a:xfrm>
            <a:off x="498517" y="1129553"/>
            <a:ext cx="7951799" cy="774700"/>
          </a:xfrm>
        </p:spPr>
        <p:txBody>
          <a:bodyPr/>
          <a:lstStyle/>
          <a:p>
            <a:r>
              <a:rPr lang="en-US" dirty="0"/>
              <a:t>Prepare now for peace of mind later </a:t>
            </a:r>
          </a:p>
        </p:txBody>
      </p:sp>
      <p:sp>
        <p:nvSpPr>
          <p:cNvPr id="5" name="Footer Placeholder 4">
            <a:extLst>
              <a:ext uri="{FF2B5EF4-FFF2-40B4-BE49-F238E27FC236}">
                <a16:creationId xmlns:a16="http://schemas.microsoft.com/office/drawing/2014/main" id="{6128423B-221A-374D-98E4-185B4A780F85}"/>
              </a:ext>
            </a:extLst>
          </p:cNvPr>
          <p:cNvSpPr>
            <a:spLocks noGrp="1"/>
          </p:cNvSpPr>
          <p:nvPr>
            <p:ph type="ftr" sz="quarter" idx="11"/>
          </p:nvPr>
        </p:nvSpPr>
        <p:spPr>
          <a:xfrm>
            <a:off x="3114022" y="6358404"/>
            <a:ext cx="2720788" cy="365125"/>
          </a:xfrm>
        </p:spPr>
        <p:txBody>
          <a:bodyPr anchor="ctr">
            <a:normAutofit/>
          </a:bodyPr>
          <a:lstStyle/>
          <a:p>
            <a:pPr>
              <a:spcAft>
                <a:spcPts val="600"/>
              </a:spcAft>
              <a:defRPr/>
            </a:pPr>
            <a:r>
              <a:rPr lang="en-US" dirty="0"/>
              <a:t>The Care Partner Project, ©2023</a:t>
            </a:r>
          </a:p>
        </p:txBody>
      </p:sp>
      <p:sp>
        <p:nvSpPr>
          <p:cNvPr id="2" name="Slide Number Placeholder 1">
            <a:extLst>
              <a:ext uri="{FF2B5EF4-FFF2-40B4-BE49-F238E27FC236}">
                <a16:creationId xmlns:a16="http://schemas.microsoft.com/office/drawing/2014/main" id="{94EECAA1-A571-9744-B3B4-EE80242076B5}"/>
              </a:ext>
            </a:extLst>
          </p:cNvPr>
          <p:cNvSpPr>
            <a:spLocks noGrp="1"/>
          </p:cNvSpPr>
          <p:nvPr>
            <p:ph type="sldNum" sz="quarter" idx="4"/>
          </p:nvPr>
        </p:nvSpPr>
        <p:spPr/>
        <p:txBody>
          <a:bodyPr/>
          <a:lstStyle/>
          <a:p>
            <a:fld id="{5545935D-753C-6342-B658-0DC896E1BF92}" type="slidenum">
              <a:rPr lang="en-US" smtClean="0"/>
              <a:t>6</a:t>
            </a:fld>
            <a:endParaRPr lang="en-US" dirty="0"/>
          </a:p>
        </p:txBody>
      </p:sp>
    </p:spTree>
    <p:extLst>
      <p:ext uri="{BB962C8B-B14F-4D97-AF65-F5344CB8AC3E}">
        <p14:creationId xmlns:p14="http://schemas.microsoft.com/office/powerpoint/2010/main" val="601105628"/>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0" name="Title 5"/>
          <p:cNvSpPr>
            <a:spLocks noGrp="1"/>
          </p:cNvSpPr>
          <p:nvPr>
            <p:ph type="title"/>
          </p:nvPr>
        </p:nvSpPr>
        <p:spPr>
          <a:xfrm>
            <a:off x="498475" y="484188"/>
            <a:ext cx="7556500" cy="557534"/>
          </a:xfrm>
        </p:spPr>
        <p:txBody>
          <a:bodyPr vert="horz" wrap="square" lIns="91440" tIns="45720" rIns="91440" bIns="45720" numCol="1" anchor="t" anchorCtr="0" compatLnSpc="1">
            <a:prstTxWarp prst="textNoShape">
              <a:avLst/>
            </a:prstTxWarp>
            <a:normAutofit fontScale="90000"/>
          </a:bodyPr>
          <a:lstStyle/>
          <a:p>
            <a:r>
              <a:rPr lang="en-US" sz="3100" dirty="0"/>
              <a:t>Correct Medical Records Are a Must! </a:t>
            </a:r>
            <a:br>
              <a:rPr lang="en-US" dirty="0"/>
            </a:br>
            <a:r>
              <a:rPr lang="en-US" dirty="0"/>
              <a:t> </a:t>
            </a:r>
          </a:p>
        </p:txBody>
      </p:sp>
      <p:sp>
        <p:nvSpPr>
          <p:cNvPr id="7" name="TextBox 6">
            <a:extLst>
              <a:ext uri="{FF2B5EF4-FFF2-40B4-BE49-F238E27FC236}">
                <a16:creationId xmlns:a16="http://schemas.microsoft.com/office/drawing/2014/main" id="{49768A78-0CD2-D44A-8C72-2DF62814EE26}"/>
              </a:ext>
            </a:extLst>
          </p:cNvPr>
          <p:cNvSpPr txBox="1"/>
          <p:nvPr/>
        </p:nvSpPr>
        <p:spPr bwMode="auto">
          <a:xfrm>
            <a:off x="497540" y="2447365"/>
            <a:ext cx="3808241" cy="36787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rtlCol="0" anchor="t" anchorCtr="0" compatLnSpc="1">
            <a:prstTxWarp prst="textNoShape">
              <a:avLst/>
            </a:prstTxWarp>
            <a:normAutofit/>
          </a:bodyPr>
          <a:lstStyle/>
          <a:p>
            <a:pPr eaLnBrk="0" hangingPunct="0">
              <a:spcAft>
                <a:spcPts val="600"/>
              </a:spcAft>
              <a:buSzPct val="75000"/>
            </a:pPr>
            <a:r>
              <a:rPr lang="en-US" dirty="0">
                <a:solidFill>
                  <a:schemeClr val="tx1">
                    <a:lumMod val="85000"/>
                    <a:lumOff val="15000"/>
                  </a:schemeClr>
                </a:solidFill>
                <a:latin typeface="Arial"/>
              </a:rPr>
              <a:t>Know username and passwords for all patient portals:</a:t>
            </a:r>
          </a:p>
          <a:p>
            <a:pPr marL="57150" indent="-285750" eaLnBrk="0" hangingPunct="0">
              <a:spcAft>
                <a:spcPts val="600"/>
              </a:spcAft>
              <a:buSzPct val="75000"/>
              <a:buFont typeface="Courier New" panose="02070309020205020404" pitchFamily="49" charset="0"/>
              <a:buChar char="o"/>
            </a:pPr>
            <a:endParaRPr lang="en-US" dirty="0">
              <a:solidFill>
                <a:schemeClr val="tx1">
                  <a:lumMod val="85000"/>
                  <a:lumOff val="15000"/>
                </a:schemeClr>
              </a:solidFill>
              <a:latin typeface="Arial"/>
            </a:endParaRPr>
          </a:p>
          <a:p>
            <a:pPr eaLnBrk="0" hangingPunct="0">
              <a:spcAft>
                <a:spcPts val="600"/>
              </a:spcAft>
              <a:buSzPct val="75000"/>
            </a:pPr>
            <a:r>
              <a:rPr lang="en-US" dirty="0">
                <a:solidFill>
                  <a:schemeClr val="tx1">
                    <a:lumMod val="85000"/>
                    <a:lumOff val="15000"/>
                  </a:schemeClr>
                </a:solidFill>
                <a:latin typeface="Arial"/>
              </a:rPr>
              <a:t>Check for errors (common)</a:t>
            </a:r>
          </a:p>
          <a:p>
            <a:pPr marL="342900" indent="-285750" eaLnBrk="0" hangingPunct="0">
              <a:spcAft>
                <a:spcPts val="600"/>
              </a:spcAft>
              <a:buSzPct val="75000"/>
              <a:buFont typeface="Courier New" panose="02070309020205020404" pitchFamily="49" charset="0"/>
              <a:buChar char="o"/>
            </a:pPr>
            <a:r>
              <a:rPr lang="en-US" dirty="0">
                <a:solidFill>
                  <a:schemeClr val="tx1">
                    <a:lumMod val="85000"/>
                    <a:lumOff val="15000"/>
                  </a:schemeClr>
                </a:solidFill>
                <a:latin typeface="Arial"/>
              </a:rPr>
              <a:t>Especially the medications</a:t>
            </a:r>
          </a:p>
          <a:p>
            <a:pPr marL="514350" lvl="1" eaLnBrk="0" hangingPunct="0">
              <a:spcAft>
                <a:spcPts val="600"/>
              </a:spcAft>
              <a:buSzPct val="75000"/>
            </a:pPr>
            <a:endParaRPr lang="en-US" dirty="0">
              <a:solidFill>
                <a:schemeClr val="tx1">
                  <a:lumMod val="85000"/>
                  <a:lumOff val="15000"/>
                </a:schemeClr>
              </a:solidFill>
              <a:latin typeface="Arial"/>
            </a:endParaRPr>
          </a:p>
          <a:p>
            <a:pPr marL="57150" eaLnBrk="0" hangingPunct="0">
              <a:spcAft>
                <a:spcPts val="600"/>
              </a:spcAft>
              <a:buSzPct val="75000"/>
            </a:pPr>
            <a:r>
              <a:rPr lang="en-US" dirty="0">
                <a:solidFill>
                  <a:schemeClr val="tx1">
                    <a:lumMod val="85000"/>
                    <a:lumOff val="15000"/>
                  </a:schemeClr>
                </a:solidFill>
                <a:latin typeface="Arial"/>
              </a:rPr>
              <a:t>Get all errors corrected!</a:t>
            </a:r>
          </a:p>
          <a:p>
            <a:pPr marL="57150" eaLnBrk="0" hangingPunct="0">
              <a:spcAft>
                <a:spcPts val="600"/>
              </a:spcAft>
              <a:buSzPct val="75000"/>
            </a:pPr>
            <a:endParaRPr lang="en-US" dirty="0">
              <a:solidFill>
                <a:schemeClr val="tx1">
                  <a:lumMod val="85000"/>
                  <a:lumOff val="15000"/>
                </a:schemeClr>
              </a:solidFill>
              <a:latin typeface="Arial"/>
            </a:endParaRPr>
          </a:p>
          <a:p>
            <a:pPr marL="57150" eaLnBrk="0" hangingPunct="0">
              <a:spcAft>
                <a:spcPts val="600"/>
              </a:spcAft>
              <a:buSzPct val="75000"/>
            </a:pPr>
            <a:r>
              <a:rPr lang="en-US" dirty="0">
                <a:solidFill>
                  <a:schemeClr val="tx1">
                    <a:lumMod val="85000"/>
                    <a:lumOff val="15000"/>
                  </a:schemeClr>
                </a:solidFill>
                <a:latin typeface="Arial"/>
              </a:rPr>
              <a:t>Make sure that all doctors are using correct records</a:t>
            </a:r>
          </a:p>
          <a:p>
            <a:pPr marL="57150" indent="-285750" eaLnBrk="0" hangingPunct="0">
              <a:spcAft>
                <a:spcPts val="600"/>
              </a:spcAft>
              <a:buSzPct val="75000"/>
              <a:buFont typeface="Courier New" panose="02070309020205020404" pitchFamily="49" charset="0"/>
              <a:buChar char="o"/>
            </a:pPr>
            <a:endParaRPr lang="en-US" sz="1700" dirty="0">
              <a:solidFill>
                <a:schemeClr val="tx1">
                  <a:lumMod val="85000"/>
                  <a:lumOff val="15000"/>
                </a:schemeClr>
              </a:solidFill>
              <a:latin typeface="Arial"/>
            </a:endParaRPr>
          </a:p>
          <a:p>
            <a:pPr indent="-228600" eaLnBrk="0" hangingPunct="0">
              <a:spcAft>
                <a:spcPts val="600"/>
              </a:spcAft>
              <a:buSzPct val="75000"/>
              <a:buFont typeface="Wingdings" charset="0"/>
              <a:buChar char="n"/>
            </a:pPr>
            <a:endParaRPr lang="en-US" sz="1700" dirty="0">
              <a:solidFill>
                <a:schemeClr val="tx1">
                  <a:lumMod val="85000"/>
                  <a:lumOff val="15000"/>
                </a:schemeClr>
              </a:solidFill>
              <a:latin typeface="Arial"/>
            </a:endParaRPr>
          </a:p>
          <a:p>
            <a:pPr eaLnBrk="0" hangingPunct="0">
              <a:spcAft>
                <a:spcPts val="600"/>
              </a:spcAft>
              <a:buSzPct val="75000"/>
            </a:pPr>
            <a:endParaRPr lang="en-US" sz="1700" dirty="0">
              <a:solidFill>
                <a:schemeClr val="tx1">
                  <a:lumMod val="85000"/>
                  <a:lumOff val="15000"/>
                </a:schemeClr>
              </a:solidFill>
              <a:latin typeface="Arial"/>
            </a:endParaRPr>
          </a:p>
        </p:txBody>
      </p:sp>
      <p:pic>
        <p:nvPicPr>
          <p:cNvPr id="5" name="Picture 4" descr="Icon&#10;&#10;Description automatically generated">
            <a:extLst>
              <a:ext uri="{FF2B5EF4-FFF2-40B4-BE49-F238E27FC236}">
                <a16:creationId xmlns:a16="http://schemas.microsoft.com/office/drawing/2014/main" id="{AB50DCD3-33E6-8141-84B6-E392367FCAFC}"/>
              </a:ext>
            </a:extLst>
          </p:cNvPr>
          <p:cNvPicPr>
            <a:picLocks noChangeAspect="1"/>
          </p:cNvPicPr>
          <p:nvPr/>
        </p:nvPicPr>
        <p:blipFill>
          <a:blip r:embed="rId3"/>
          <a:stretch>
            <a:fillRect/>
          </a:stretch>
        </p:blipFill>
        <p:spPr>
          <a:xfrm>
            <a:off x="4399878" y="2457963"/>
            <a:ext cx="3657600" cy="3657600"/>
          </a:xfrm>
          <a:prstGeom prst="rect">
            <a:avLst/>
          </a:prstGeom>
          <a:noFill/>
        </p:spPr>
      </p:pic>
      <p:sp>
        <p:nvSpPr>
          <p:cNvPr id="2" name="Text Placeholder 1"/>
          <p:cNvSpPr>
            <a:spLocks noGrp="1"/>
          </p:cNvSpPr>
          <p:nvPr>
            <p:ph type="body" idx="1"/>
          </p:nvPr>
        </p:nvSpPr>
        <p:spPr>
          <a:xfrm>
            <a:off x="497540" y="1779074"/>
            <a:ext cx="3657600" cy="322729"/>
          </a:xfrm>
        </p:spPr>
        <p:txBody>
          <a:bodyPr vert="horz" wrap="square" lIns="91440" tIns="0" rIns="91440" bIns="0" numCol="1" anchor="ctr" anchorCtr="0" compatLnSpc="1">
            <a:prstTxWarp prst="textNoShape">
              <a:avLst/>
            </a:prstTxWarp>
            <a:normAutofit/>
          </a:bodyPr>
          <a:lstStyle/>
          <a:p>
            <a:pPr>
              <a:spcAft>
                <a:spcPts val="600"/>
              </a:spcAft>
            </a:pPr>
            <a:r>
              <a:rPr lang="en-US" b="1" kern="1200" dirty="0">
                <a:latin typeface="Arial"/>
                <a:ea typeface="ＭＳ Ｐゴシック" charset="0"/>
                <a:cs typeface="ＭＳ Ｐゴシック" charset="0"/>
              </a:rPr>
              <a:t>Have them at your fingertips</a:t>
            </a:r>
          </a:p>
        </p:txBody>
      </p:sp>
      <p:sp>
        <p:nvSpPr>
          <p:cNvPr id="77837" name="Text Placeholder 5">
            <a:extLst>
              <a:ext uri="{FF2B5EF4-FFF2-40B4-BE49-F238E27FC236}">
                <a16:creationId xmlns:a16="http://schemas.microsoft.com/office/drawing/2014/main" id="{D06176B9-06E6-7EB2-C210-4BE49AC58ACC}"/>
              </a:ext>
            </a:extLst>
          </p:cNvPr>
          <p:cNvSpPr>
            <a:spLocks noGrp="1"/>
          </p:cNvSpPr>
          <p:nvPr>
            <p:ph type="body" sz="quarter" idx="3"/>
          </p:nvPr>
        </p:nvSpPr>
        <p:spPr>
          <a:xfrm>
            <a:off x="4399878" y="1791171"/>
            <a:ext cx="3657600" cy="322729"/>
          </a:xfrm>
        </p:spPr>
        <p:txBody>
          <a:bodyPr/>
          <a:lstStyle/>
          <a:p>
            <a:r>
              <a:rPr lang="en-US" dirty="0"/>
              <a:t>Create a Medical Binder</a:t>
            </a:r>
          </a:p>
        </p:txBody>
      </p:sp>
      <p:sp>
        <p:nvSpPr>
          <p:cNvPr id="77832" name="Footer Placeholder 7"/>
          <p:cNvSpPr>
            <a:spLocks noGrp="1"/>
          </p:cNvSpPr>
          <p:nvPr>
            <p:ph type="ftr" sz="quarter" idx="11"/>
          </p:nvPr>
        </p:nvSpPr>
        <p:spPr bwMode="auto">
          <a:xfrm>
            <a:off x="561200" y="6361313"/>
            <a:ext cx="6122987" cy="365125"/>
          </a:xfrm>
        </p:spPr>
        <p:txBody>
          <a:bodyPr vert="horz" lIns="91440" tIns="45720" rIns="91440" bIns="45720" rtlCol="0" anchor="ctr">
            <a:normAutofit/>
          </a:bodyPr>
          <a:lstStyle/>
          <a:p>
            <a:pPr>
              <a:spcAft>
                <a:spcPts val="600"/>
              </a:spcAft>
              <a:defRPr/>
            </a:pPr>
            <a:r>
              <a:rPr lang="en-US" kern="1200" dirty="0">
                <a:latin typeface="Arial"/>
                <a:ea typeface="+mn-ea"/>
                <a:cs typeface="+mn-cs"/>
              </a:rPr>
              <a:t>The Care Partner Project, ©2023</a:t>
            </a:r>
          </a:p>
        </p:txBody>
      </p:sp>
      <p:sp>
        <p:nvSpPr>
          <p:cNvPr id="3" name="Slide Number Placeholder 2">
            <a:extLst>
              <a:ext uri="{FF2B5EF4-FFF2-40B4-BE49-F238E27FC236}">
                <a16:creationId xmlns:a16="http://schemas.microsoft.com/office/drawing/2014/main" id="{F1506407-0920-2C43-B712-C759676B9BC4}"/>
              </a:ext>
            </a:extLst>
          </p:cNvPr>
          <p:cNvSpPr>
            <a:spLocks noGrp="1"/>
          </p:cNvSpPr>
          <p:nvPr>
            <p:ph type="sldNum" sz="quarter" idx="12"/>
          </p:nvPr>
        </p:nvSpPr>
        <p:spPr>
          <a:xfrm>
            <a:off x="6553200" y="6423025"/>
            <a:ext cx="2133600" cy="365125"/>
          </a:xfrm>
        </p:spPr>
        <p:txBody>
          <a:bodyPr vert="horz" wrap="square" lIns="91440" tIns="45720" rIns="91440" bIns="45720" numCol="1" rtlCol="0" anchor="ctr" anchorCtr="0" compatLnSpc="1">
            <a:prstTxWarp prst="textNoShape">
              <a:avLst/>
            </a:prstTxWarp>
            <a:normAutofit/>
          </a:bodyPr>
          <a:lstStyle/>
          <a:p>
            <a:pPr>
              <a:spcAft>
                <a:spcPts val="600"/>
              </a:spcAft>
            </a:pPr>
            <a:fld id="{5545935D-753C-6342-B658-0DC896E1BF92}" type="slidenum">
              <a:rPr lang="en-US" smtClean="0"/>
              <a:pPr>
                <a:spcAft>
                  <a:spcPts val="600"/>
                </a:spcAft>
              </a:pPr>
              <a:t>7</a:t>
            </a:fld>
            <a:endParaRPr lang="en-US"/>
          </a:p>
        </p:txBody>
      </p:sp>
      <p:sp>
        <p:nvSpPr>
          <p:cNvPr id="4" name="TextBox 3">
            <a:extLst>
              <a:ext uri="{FF2B5EF4-FFF2-40B4-BE49-F238E27FC236}">
                <a16:creationId xmlns:a16="http://schemas.microsoft.com/office/drawing/2014/main" id="{F806004C-6AED-0DB8-FF8C-E0A9FBF43C6C}"/>
              </a:ext>
            </a:extLst>
          </p:cNvPr>
          <p:cNvSpPr txBox="1"/>
          <p:nvPr/>
        </p:nvSpPr>
        <p:spPr>
          <a:xfrm>
            <a:off x="497540" y="936172"/>
            <a:ext cx="6250309" cy="461665"/>
          </a:xfrm>
          <a:prstGeom prst="rect">
            <a:avLst/>
          </a:prstGeom>
          <a:noFill/>
        </p:spPr>
        <p:txBody>
          <a:bodyPr wrap="square" rtlCol="0">
            <a:spAutoFit/>
          </a:bodyPr>
          <a:lstStyle/>
          <a:p>
            <a:r>
              <a:rPr lang="en-US" sz="2400" dirty="0">
                <a:solidFill>
                  <a:schemeClr val="accent3"/>
                </a:solidFill>
              </a:rPr>
              <a:t>Gather all: review, correct, keep up. </a:t>
            </a:r>
          </a:p>
        </p:txBody>
      </p:sp>
    </p:spTree>
    <p:extLst>
      <p:ext uri="{BB962C8B-B14F-4D97-AF65-F5344CB8AC3E}">
        <p14:creationId xmlns:p14="http://schemas.microsoft.com/office/powerpoint/2010/main" val="2316249567"/>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80F1E7F6-4E7A-9E28-4430-D0BCF569C454}"/>
              </a:ext>
            </a:extLst>
          </p:cNvPr>
          <p:cNvSpPr>
            <a:spLocks noGrp="1"/>
          </p:cNvSpPr>
          <p:nvPr>
            <p:ph type="title"/>
          </p:nvPr>
        </p:nvSpPr>
        <p:spPr>
          <a:xfrm>
            <a:off x="463751" y="368441"/>
            <a:ext cx="7846872" cy="1116012"/>
          </a:xfrm>
        </p:spPr>
        <p:txBody>
          <a:bodyPr/>
          <a:lstStyle/>
          <a:p>
            <a:r>
              <a:rPr lang="en-US" dirty="0" err="1"/>
              <a:t>MyLinks.com</a:t>
            </a:r>
            <a:r>
              <a:rPr lang="en-US" dirty="0"/>
              <a:t> - All Records in One Place!</a:t>
            </a:r>
            <a:br>
              <a:rPr lang="en-US" dirty="0"/>
            </a:br>
            <a:r>
              <a:rPr lang="en-US" b="0" dirty="0">
                <a:solidFill>
                  <a:schemeClr val="accent3"/>
                </a:solidFill>
              </a:rPr>
              <a:t>Free, easy to use, fast, updated in real time. </a:t>
            </a:r>
            <a:r>
              <a:rPr lang="en-US" dirty="0"/>
              <a:t> </a:t>
            </a:r>
          </a:p>
        </p:txBody>
      </p:sp>
      <p:pic>
        <p:nvPicPr>
          <p:cNvPr id="8" name="Content Placeholder 7" descr="A computer and phone with a screen on it&#10;&#10;Description automatically generated with medium confidence">
            <a:extLst>
              <a:ext uri="{FF2B5EF4-FFF2-40B4-BE49-F238E27FC236}">
                <a16:creationId xmlns:a16="http://schemas.microsoft.com/office/drawing/2014/main" id="{FBD0A803-915C-4350-BF58-43B18F862A09}"/>
              </a:ext>
            </a:extLst>
          </p:cNvPr>
          <p:cNvPicPr>
            <a:picLocks noGrp="1" noChangeAspect="1"/>
          </p:cNvPicPr>
          <p:nvPr>
            <p:ph idx="1"/>
          </p:nvPr>
        </p:nvPicPr>
        <p:blipFill>
          <a:blip r:embed="rId2"/>
          <a:stretch>
            <a:fillRect/>
          </a:stretch>
        </p:blipFill>
        <p:spPr>
          <a:xfrm>
            <a:off x="575864" y="1981200"/>
            <a:ext cx="7401721" cy="4144963"/>
          </a:xfrm>
          <a:noFill/>
        </p:spPr>
      </p:pic>
      <p:sp>
        <p:nvSpPr>
          <p:cNvPr id="5" name="Footer Placeholder 4">
            <a:extLst>
              <a:ext uri="{FF2B5EF4-FFF2-40B4-BE49-F238E27FC236}">
                <a16:creationId xmlns:a16="http://schemas.microsoft.com/office/drawing/2014/main" id="{D147F91E-BF38-6CB7-EFB3-AB535FE1F334}"/>
              </a:ext>
            </a:extLst>
          </p:cNvPr>
          <p:cNvSpPr>
            <a:spLocks noGrp="1"/>
          </p:cNvSpPr>
          <p:nvPr>
            <p:ph type="ftr" sz="quarter" idx="11"/>
          </p:nvPr>
        </p:nvSpPr>
        <p:spPr>
          <a:xfrm>
            <a:off x="201613" y="6423025"/>
            <a:ext cx="6122987" cy="365125"/>
          </a:xfrm>
        </p:spPr>
        <p:txBody>
          <a:bodyPr anchor="ctr">
            <a:normAutofit/>
          </a:bodyPr>
          <a:lstStyle/>
          <a:p>
            <a:pPr>
              <a:spcAft>
                <a:spcPts val="600"/>
              </a:spcAft>
              <a:defRPr/>
            </a:pPr>
            <a:r>
              <a:rPr lang="en-US"/>
              <a:t>The Care Partner Project, ©2023</a:t>
            </a:r>
          </a:p>
        </p:txBody>
      </p:sp>
      <p:sp>
        <p:nvSpPr>
          <p:cNvPr id="15" name="Slide Number Placeholder 4">
            <a:extLst>
              <a:ext uri="{FF2B5EF4-FFF2-40B4-BE49-F238E27FC236}">
                <a16:creationId xmlns:a16="http://schemas.microsoft.com/office/drawing/2014/main" id="{7BB02A82-A492-3CD8-3B16-1F3F5D9CE654}"/>
              </a:ext>
            </a:extLst>
          </p:cNvPr>
          <p:cNvSpPr>
            <a:spLocks noGrp="1"/>
          </p:cNvSpPr>
          <p:nvPr>
            <p:ph type="sldNum" sz="quarter" idx="4"/>
          </p:nvPr>
        </p:nvSpPr>
        <p:spPr>
          <a:xfrm>
            <a:off x="6553200" y="6423025"/>
            <a:ext cx="2133600" cy="365125"/>
          </a:xfrm>
        </p:spPr>
        <p:txBody>
          <a:bodyPr/>
          <a:lstStyle/>
          <a:p>
            <a:pPr>
              <a:spcAft>
                <a:spcPts val="600"/>
              </a:spcAft>
            </a:pPr>
            <a:fld id="{5545935D-753C-6342-B658-0DC896E1BF92}" type="slidenum">
              <a:rPr lang="en-US" smtClean="0"/>
              <a:pPr>
                <a:spcAft>
                  <a:spcPts val="600"/>
                </a:spcAft>
              </a:pPr>
              <a:t>8</a:t>
            </a:fld>
            <a:endParaRPr lang="en-US"/>
          </a:p>
        </p:txBody>
      </p:sp>
      <p:sp>
        <p:nvSpPr>
          <p:cNvPr id="6" name="Slide Number Placeholder 5" hidden="1">
            <a:extLst>
              <a:ext uri="{FF2B5EF4-FFF2-40B4-BE49-F238E27FC236}">
                <a16:creationId xmlns:a16="http://schemas.microsoft.com/office/drawing/2014/main" id="{82D8C51B-52E3-3E21-FD34-BD4F531292B8}"/>
              </a:ext>
            </a:extLst>
          </p:cNvPr>
          <p:cNvSpPr>
            <a:spLocks noGrp="1"/>
          </p:cNvSpPr>
          <p:nvPr>
            <p:ph type="sldNum" sz="quarter" idx="4"/>
          </p:nvPr>
        </p:nvSpPr>
        <p:spPr/>
        <p:txBody>
          <a:bodyPr/>
          <a:lstStyle/>
          <a:p>
            <a:pPr>
              <a:spcAft>
                <a:spcPts val="600"/>
              </a:spcAft>
            </a:pPr>
            <a:fld id="{5545935D-753C-6342-B658-0DC896E1BF92}" type="slidenum">
              <a:rPr lang="en-US" smtClean="0"/>
              <a:pPr>
                <a:spcAft>
                  <a:spcPts val="600"/>
                </a:spcAft>
              </a:pPr>
              <a:t>8</a:t>
            </a:fld>
            <a:endParaRPr lang="en-US"/>
          </a:p>
        </p:txBody>
      </p:sp>
    </p:spTree>
    <p:extLst>
      <p:ext uri="{BB962C8B-B14F-4D97-AF65-F5344CB8AC3E}">
        <p14:creationId xmlns:p14="http://schemas.microsoft.com/office/powerpoint/2010/main" val="3459279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83F1AF2-C0B7-415A-8E91-FC1AAEC2CC0F}"/>
              </a:ext>
            </a:extLst>
          </p:cNvPr>
          <p:cNvSpPr>
            <a:spLocks noGrp="1"/>
          </p:cNvSpPr>
          <p:nvPr>
            <p:ph type="title"/>
          </p:nvPr>
        </p:nvSpPr>
        <p:spPr>
          <a:xfrm>
            <a:off x="498474" y="484188"/>
            <a:ext cx="8147049" cy="1116012"/>
          </a:xfrm>
        </p:spPr>
        <p:txBody>
          <a:bodyPr/>
          <a:lstStyle/>
          <a:p>
            <a:r>
              <a:rPr lang="en-US" dirty="0"/>
              <a:t> Put Privacy/HIPAA Legal Permission in Place </a:t>
            </a:r>
          </a:p>
        </p:txBody>
      </p:sp>
      <p:sp>
        <p:nvSpPr>
          <p:cNvPr id="4" name="Rectangle 3">
            <a:extLst>
              <a:ext uri="{FF2B5EF4-FFF2-40B4-BE49-F238E27FC236}">
                <a16:creationId xmlns:a16="http://schemas.microsoft.com/office/drawing/2014/main" id="{E12ACF43-0FED-404D-87F4-DC766C05E932}"/>
              </a:ext>
            </a:extLst>
          </p:cNvPr>
          <p:cNvSpPr/>
          <p:nvPr/>
        </p:nvSpPr>
        <p:spPr bwMode="auto">
          <a:xfrm>
            <a:off x="498474" y="2200486"/>
            <a:ext cx="5441951" cy="3615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fontScale="55000" lnSpcReduction="20000"/>
          </a:bodyPr>
          <a:lstStyle/>
          <a:p>
            <a:pPr eaLnBrk="0" hangingPunct="0">
              <a:lnSpc>
                <a:spcPct val="90000"/>
              </a:lnSpc>
              <a:spcAft>
                <a:spcPts val="600"/>
              </a:spcAft>
              <a:buSzPct val="75000"/>
            </a:pPr>
            <a:endParaRPr lang="en-US" sz="1700" b="0" i="0" u="none" strike="noStrike" dirty="0">
              <a:solidFill>
                <a:schemeClr val="tx1">
                  <a:lumMod val="85000"/>
                  <a:lumOff val="15000"/>
                </a:schemeClr>
              </a:solidFill>
              <a:effectLst/>
              <a:latin typeface="Arial"/>
            </a:endParaRPr>
          </a:p>
          <a:p>
            <a:pPr marL="457200" indent="-457200" eaLnBrk="0" hangingPunct="0">
              <a:lnSpc>
                <a:spcPct val="150000"/>
              </a:lnSpc>
              <a:spcAft>
                <a:spcPts val="600"/>
              </a:spcAft>
              <a:buClr>
                <a:schemeClr val="accent1"/>
              </a:buClr>
              <a:buSzPct val="75000"/>
              <a:buFont typeface="Arial" panose="020B0604020202020204" pitchFamily="34" charset="0"/>
              <a:buChar char="•"/>
            </a:pPr>
            <a:r>
              <a:rPr lang="en-US" sz="2900" dirty="0">
                <a:solidFill>
                  <a:schemeClr val="tx1">
                    <a:lumMod val="65000"/>
                    <a:lumOff val="35000"/>
                  </a:schemeClr>
                </a:solidFill>
                <a:latin typeface="Arial"/>
              </a:rPr>
              <a:t>Download forms from the state </a:t>
            </a:r>
            <a:r>
              <a:rPr lang="en-US" sz="2900" i="1" dirty="0">
                <a:solidFill>
                  <a:schemeClr val="tx1">
                    <a:lumMod val="65000"/>
                    <a:lumOff val="35000"/>
                  </a:schemeClr>
                </a:solidFill>
                <a:latin typeface="Arial"/>
              </a:rPr>
              <a:t>where your loved one lives</a:t>
            </a:r>
            <a:r>
              <a:rPr lang="en-US" sz="2900" dirty="0">
                <a:solidFill>
                  <a:schemeClr val="tx1">
                    <a:lumMod val="65000"/>
                    <a:lumOff val="35000"/>
                  </a:schemeClr>
                </a:solidFill>
                <a:latin typeface="Arial"/>
              </a:rPr>
              <a:t> (know the legal address for “snowbirds”)</a:t>
            </a:r>
            <a:br>
              <a:rPr lang="en-US" sz="2900" dirty="0">
                <a:solidFill>
                  <a:schemeClr val="tx1">
                    <a:lumMod val="65000"/>
                    <a:lumOff val="35000"/>
                  </a:schemeClr>
                </a:solidFill>
                <a:latin typeface="Arial"/>
              </a:rPr>
            </a:br>
            <a:endParaRPr lang="en-US" sz="2900" b="0" i="0" u="none" strike="noStrike" dirty="0">
              <a:solidFill>
                <a:schemeClr val="tx1">
                  <a:lumMod val="65000"/>
                  <a:lumOff val="35000"/>
                </a:schemeClr>
              </a:solidFill>
              <a:effectLst/>
              <a:latin typeface="Arial"/>
            </a:endParaRPr>
          </a:p>
          <a:p>
            <a:pPr marL="457200" indent="-457200" eaLnBrk="0" hangingPunct="0">
              <a:lnSpc>
                <a:spcPct val="150000"/>
              </a:lnSpc>
              <a:spcAft>
                <a:spcPts val="600"/>
              </a:spcAft>
              <a:buClr>
                <a:schemeClr val="accent1"/>
              </a:buClr>
              <a:buSzPct val="75000"/>
              <a:buFont typeface="Arial" panose="020B0604020202020204" pitchFamily="34" charset="0"/>
              <a:buChar char="•"/>
            </a:pPr>
            <a:r>
              <a:rPr lang="en-US" sz="2900" dirty="0">
                <a:solidFill>
                  <a:schemeClr val="tx1">
                    <a:lumMod val="65000"/>
                    <a:lumOff val="35000"/>
                  </a:schemeClr>
                </a:solidFill>
                <a:latin typeface="Arial"/>
              </a:rPr>
              <a:t>Make paper copies to share with doctors or nurses  </a:t>
            </a:r>
          </a:p>
          <a:p>
            <a:pPr marL="457200" indent="-457200" eaLnBrk="0" hangingPunct="0">
              <a:lnSpc>
                <a:spcPct val="150000"/>
              </a:lnSpc>
              <a:spcAft>
                <a:spcPts val="600"/>
              </a:spcAft>
              <a:buClr>
                <a:schemeClr val="accent1"/>
              </a:buClr>
              <a:buSzPct val="75000"/>
              <a:buFont typeface="Arial" panose="020B0604020202020204" pitchFamily="34" charset="0"/>
              <a:buChar char="•"/>
            </a:pPr>
            <a:endParaRPr lang="en-US" sz="2900" dirty="0">
              <a:solidFill>
                <a:schemeClr val="tx1">
                  <a:lumMod val="65000"/>
                  <a:lumOff val="35000"/>
                </a:schemeClr>
              </a:solidFill>
              <a:latin typeface="Arial"/>
            </a:endParaRPr>
          </a:p>
          <a:p>
            <a:pPr marL="457200" indent="-457200" eaLnBrk="0" hangingPunct="0">
              <a:lnSpc>
                <a:spcPct val="150000"/>
              </a:lnSpc>
              <a:spcAft>
                <a:spcPts val="600"/>
              </a:spcAft>
              <a:buClr>
                <a:schemeClr val="accent1"/>
              </a:buClr>
              <a:buSzPct val="75000"/>
              <a:buFont typeface="Arial" panose="020B0604020202020204" pitchFamily="34" charset="0"/>
              <a:buChar char="•"/>
            </a:pPr>
            <a:r>
              <a:rPr lang="en-US" sz="2900" dirty="0">
                <a:solidFill>
                  <a:schemeClr val="tx1">
                    <a:lumMod val="65000"/>
                    <a:lumOff val="35000"/>
                  </a:schemeClr>
                </a:solidFill>
                <a:latin typeface="Arial"/>
              </a:rPr>
              <a:t>Store on your own phone, your loved one’s phone </a:t>
            </a:r>
            <a:endParaRPr lang="en-US" sz="2900" b="0" i="0" u="none" strike="noStrike" dirty="0">
              <a:solidFill>
                <a:schemeClr val="tx1">
                  <a:lumMod val="65000"/>
                  <a:lumOff val="35000"/>
                </a:schemeClr>
              </a:solidFill>
              <a:effectLst/>
              <a:latin typeface="Arial"/>
            </a:endParaRPr>
          </a:p>
          <a:p>
            <a:pPr eaLnBrk="0" hangingPunct="0">
              <a:lnSpc>
                <a:spcPct val="150000"/>
              </a:lnSpc>
              <a:spcAft>
                <a:spcPts val="600"/>
              </a:spcAft>
              <a:buClr>
                <a:schemeClr val="accent1"/>
              </a:buClr>
              <a:buSzPct val="75000"/>
            </a:pPr>
            <a:endParaRPr lang="en-US" sz="2900" dirty="0">
              <a:solidFill>
                <a:schemeClr val="tx1">
                  <a:lumMod val="65000"/>
                  <a:lumOff val="35000"/>
                </a:schemeClr>
              </a:solidFill>
              <a:latin typeface="Arial"/>
            </a:endParaRPr>
          </a:p>
          <a:p>
            <a:pPr marL="457200" indent="-457200" eaLnBrk="0" hangingPunct="0">
              <a:lnSpc>
                <a:spcPct val="150000"/>
              </a:lnSpc>
              <a:spcAft>
                <a:spcPts val="600"/>
              </a:spcAft>
              <a:buClr>
                <a:schemeClr val="accent1"/>
              </a:buClr>
              <a:buSzPct val="75000"/>
              <a:buFont typeface="Arial" panose="020B0604020202020204" pitchFamily="34" charset="0"/>
              <a:buChar char="•"/>
            </a:pPr>
            <a:r>
              <a:rPr lang="en-US" sz="2900" dirty="0">
                <a:solidFill>
                  <a:schemeClr val="tx1">
                    <a:lumMod val="65000"/>
                    <a:lumOff val="35000"/>
                  </a:schemeClr>
                </a:solidFill>
                <a:latin typeface="Arial"/>
              </a:rPr>
              <a:t>Send electronic versions to your loved one’s doctors  (Follow up to confirm they are added their records.)</a:t>
            </a:r>
            <a:endParaRPr lang="en-US" sz="2900" b="0" i="0" u="none" strike="noStrike" dirty="0">
              <a:solidFill>
                <a:schemeClr val="tx1">
                  <a:lumMod val="65000"/>
                  <a:lumOff val="35000"/>
                </a:schemeClr>
              </a:solidFill>
              <a:effectLst/>
              <a:latin typeface="Arial"/>
            </a:endParaRPr>
          </a:p>
        </p:txBody>
      </p:sp>
      <p:sp>
        <p:nvSpPr>
          <p:cNvPr id="3" name="Footer Placeholder 2">
            <a:extLst>
              <a:ext uri="{FF2B5EF4-FFF2-40B4-BE49-F238E27FC236}">
                <a16:creationId xmlns:a16="http://schemas.microsoft.com/office/drawing/2014/main" id="{8E9AE565-48C6-7040-99B7-9F7AC35DCF4A}"/>
              </a:ext>
            </a:extLst>
          </p:cNvPr>
          <p:cNvSpPr>
            <a:spLocks noGrp="1"/>
          </p:cNvSpPr>
          <p:nvPr>
            <p:ph type="ftr" sz="quarter" idx="11"/>
          </p:nvPr>
        </p:nvSpPr>
        <p:spPr>
          <a:xfrm>
            <a:off x="6472231" y="6251575"/>
            <a:ext cx="2130825" cy="365125"/>
          </a:xfrm>
        </p:spPr>
        <p:txBody>
          <a:bodyPr vert="horz" lIns="91440" tIns="45720" rIns="91440" bIns="45720" rtlCol="0" anchor="ctr">
            <a:normAutofit fontScale="92500"/>
          </a:bodyPr>
          <a:lstStyle/>
          <a:p>
            <a:pPr>
              <a:spcAft>
                <a:spcPts val="600"/>
              </a:spcAft>
              <a:defRPr/>
            </a:pPr>
            <a:r>
              <a:rPr lang="en-US" kern="1200" dirty="0">
                <a:latin typeface="Arial"/>
                <a:ea typeface="+mn-ea"/>
                <a:cs typeface="+mn-cs"/>
              </a:rPr>
              <a:t>The Care Partner Project, ©2023</a:t>
            </a:r>
          </a:p>
        </p:txBody>
      </p:sp>
      <p:sp>
        <p:nvSpPr>
          <p:cNvPr id="8" name="TextBox 7">
            <a:extLst>
              <a:ext uri="{FF2B5EF4-FFF2-40B4-BE49-F238E27FC236}">
                <a16:creationId xmlns:a16="http://schemas.microsoft.com/office/drawing/2014/main" id="{7552B735-EA54-654F-BAC9-F9ECBD5D6DA8}"/>
              </a:ext>
            </a:extLst>
          </p:cNvPr>
          <p:cNvSpPr txBox="1"/>
          <p:nvPr/>
        </p:nvSpPr>
        <p:spPr>
          <a:xfrm>
            <a:off x="628649" y="1042194"/>
            <a:ext cx="8016875" cy="830997"/>
          </a:xfrm>
          <a:prstGeom prst="rect">
            <a:avLst/>
          </a:prstGeom>
          <a:noFill/>
        </p:spPr>
        <p:txBody>
          <a:bodyPr wrap="square" rtlCol="0">
            <a:spAutoFit/>
          </a:bodyPr>
          <a:lstStyle/>
          <a:p>
            <a:r>
              <a:rPr lang="en-US" sz="2400" dirty="0">
                <a:solidFill>
                  <a:schemeClr val="accent3"/>
                </a:solidFill>
              </a:rPr>
              <a:t>Medical providers cannot share info with you about your loved one you without their legal written permission</a:t>
            </a:r>
          </a:p>
        </p:txBody>
      </p:sp>
      <p:pic>
        <p:nvPicPr>
          <p:cNvPr id="10" name="Content Placeholder 9" descr="A picture containing text, businesscard, vector graphics&#10;&#10;Description automatically generated">
            <a:extLst>
              <a:ext uri="{FF2B5EF4-FFF2-40B4-BE49-F238E27FC236}">
                <a16:creationId xmlns:a16="http://schemas.microsoft.com/office/drawing/2014/main" id="{83C2A4D4-8548-7840-A751-58C590A0F65E}"/>
              </a:ext>
            </a:extLst>
          </p:cNvPr>
          <p:cNvPicPr>
            <a:picLocks noGrp="1" noChangeAspect="1"/>
          </p:cNvPicPr>
          <p:nvPr>
            <p:ph sz="half" idx="2"/>
          </p:nvPr>
        </p:nvPicPr>
        <p:blipFill>
          <a:blip r:embed="rId3"/>
          <a:stretch>
            <a:fillRect/>
          </a:stretch>
        </p:blipFill>
        <p:spPr>
          <a:xfrm rot="962896">
            <a:off x="5887686" y="2865303"/>
            <a:ext cx="3299915" cy="3299915"/>
          </a:xfrm>
        </p:spPr>
      </p:pic>
      <p:sp>
        <p:nvSpPr>
          <p:cNvPr id="2" name="Slide Number Placeholder 1">
            <a:extLst>
              <a:ext uri="{FF2B5EF4-FFF2-40B4-BE49-F238E27FC236}">
                <a16:creationId xmlns:a16="http://schemas.microsoft.com/office/drawing/2014/main" id="{6635FB9F-46C9-6C43-80B7-40B2A5992841}"/>
              </a:ext>
            </a:extLst>
          </p:cNvPr>
          <p:cNvSpPr>
            <a:spLocks noGrp="1"/>
          </p:cNvSpPr>
          <p:nvPr>
            <p:ph type="sldNum" sz="quarter" idx="4"/>
          </p:nvPr>
        </p:nvSpPr>
        <p:spPr/>
        <p:txBody>
          <a:bodyPr/>
          <a:lstStyle/>
          <a:p>
            <a:fld id="{5545935D-753C-6342-B658-0DC896E1BF92}" type="slidenum">
              <a:rPr lang="en-US" smtClean="0"/>
              <a:t>9</a:t>
            </a:fld>
            <a:endParaRPr lang="en-US" dirty="0"/>
          </a:p>
        </p:txBody>
      </p:sp>
    </p:spTree>
    <p:extLst>
      <p:ext uri="{BB962C8B-B14F-4D97-AF65-F5344CB8AC3E}">
        <p14:creationId xmlns:p14="http://schemas.microsoft.com/office/powerpoint/2010/main" val="2714760626"/>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CF5082B-B7E7-4824-9998-773EDC2DC050}"/>
              </a:ext>
            </a:extLst>
          </p:cNvPr>
          <p:cNvSpPr>
            <a:spLocks noGrp="1"/>
          </p:cNvSpPr>
          <p:nvPr>
            <p:ph type="title"/>
          </p:nvPr>
        </p:nvSpPr>
        <p:spPr>
          <a:xfrm>
            <a:off x="377826" y="1417834"/>
            <a:ext cx="3255264" cy="1162050"/>
          </a:xfrm>
        </p:spPr>
        <p:txBody>
          <a:bodyPr wrap="square" anchor="b">
            <a:normAutofit/>
          </a:bodyPr>
          <a:lstStyle/>
          <a:p>
            <a:r>
              <a:rPr lang="en-US" dirty="0"/>
              <a:t>Necessary Documents</a:t>
            </a:r>
          </a:p>
        </p:txBody>
      </p:sp>
      <p:sp>
        <p:nvSpPr>
          <p:cNvPr id="26" name="Text Placeholder 3">
            <a:extLst>
              <a:ext uri="{FF2B5EF4-FFF2-40B4-BE49-F238E27FC236}">
                <a16:creationId xmlns:a16="http://schemas.microsoft.com/office/drawing/2014/main" id="{3C85BF00-3619-4079-91B6-6E565045ED66}"/>
              </a:ext>
            </a:extLst>
          </p:cNvPr>
          <p:cNvSpPr>
            <a:spLocks noGrp="1"/>
          </p:cNvSpPr>
          <p:nvPr>
            <p:ph type="body" sz="half" idx="2"/>
          </p:nvPr>
        </p:nvSpPr>
        <p:spPr>
          <a:xfrm>
            <a:off x="377826" y="2731813"/>
            <a:ext cx="3255264" cy="3472253"/>
          </a:xfrm>
        </p:spPr>
        <p:txBody>
          <a:bodyPr/>
          <a:lstStyle/>
          <a:p>
            <a:r>
              <a:rPr lang="en-US" dirty="0"/>
              <a:t>“Fill in the blank” versions are available for download on .gov sites </a:t>
            </a:r>
            <a:r>
              <a:rPr lang="en-US" b="1" dirty="0"/>
              <a:t>in your loved one’s state. </a:t>
            </a:r>
          </a:p>
          <a:p>
            <a:endParaRPr lang="en-US" b="1" dirty="0"/>
          </a:p>
          <a:p>
            <a:r>
              <a:rPr lang="en-US" dirty="0"/>
              <a:t>Have good conversations because… </a:t>
            </a:r>
          </a:p>
          <a:p>
            <a:pPr marL="285750" indent="-285750">
              <a:lnSpc>
                <a:spcPct val="150000"/>
              </a:lnSpc>
              <a:buFont typeface="Wingdings" pitchFamily="2" charset="2"/>
              <a:buChar char="v"/>
            </a:pPr>
            <a:r>
              <a:rPr lang="en-US" dirty="0"/>
              <a:t>Forms can be customized </a:t>
            </a:r>
          </a:p>
          <a:p>
            <a:pPr marL="285750" indent="-285750">
              <a:lnSpc>
                <a:spcPct val="150000"/>
              </a:lnSpc>
              <a:buFont typeface="Wingdings" pitchFamily="2" charset="2"/>
              <a:buChar char="v"/>
            </a:pPr>
            <a:r>
              <a:rPr lang="en-US" dirty="0"/>
              <a:t>Tough issues are raised</a:t>
            </a:r>
          </a:p>
          <a:p>
            <a:pPr marL="285750" indent="-285750">
              <a:lnSpc>
                <a:spcPct val="150000"/>
              </a:lnSpc>
              <a:buFont typeface="Wingdings" pitchFamily="2" charset="2"/>
              <a:buChar char="v"/>
            </a:pPr>
            <a:r>
              <a:rPr lang="en-US" dirty="0"/>
              <a:t>Patient’s personal values and choices must guide  </a:t>
            </a:r>
          </a:p>
        </p:txBody>
      </p:sp>
      <p:sp>
        <p:nvSpPr>
          <p:cNvPr id="5" name="Footer Placeholder 4">
            <a:extLst>
              <a:ext uri="{FF2B5EF4-FFF2-40B4-BE49-F238E27FC236}">
                <a16:creationId xmlns:a16="http://schemas.microsoft.com/office/drawing/2014/main" id="{D2A7AE13-D662-CF42-BEF7-89E043CC3341}"/>
              </a:ext>
            </a:extLst>
          </p:cNvPr>
          <p:cNvSpPr>
            <a:spLocks noGrp="1"/>
          </p:cNvSpPr>
          <p:nvPr>
            <p:ph type="ftr" sz="quarter" idx="11"/>
          </p:nvPr>
        </p:nvSpPr>
        <p:spPr>
          <a:xfrm>
            <a:off x="4964111" y="6402387"/>
            <a:ext cx="3006725" cy="365125"/>
          </a:xfrm>
        </p:spPr>
        <p:txBody>
          <a:bodyPr anchor="ctr">
            <a:normAutofit/>
          </a:bodyPr>
          <a:lstStyle/>
          <a:p>
            <a:pPr>
              <a:spcAft>
                <a:spcPts val="600"/>
              </a:spcAft>
              <a:defRPr/>
            </a:pPr>
            <a:r>
              <a:rPr lang="en-US" dirty="0"/>
              <a:t>The Care Partner Project, ©2023</a:t>
            </a:r>
          </a:p>
        </p:txBody>
      </p:sp>
      <p:graphicFrame>
        <p:nvGraphicFramePr>
          <p:cNvPr id="16" name="Content Placeholder 2">
            <a:extLst>
              <a:ext uri="{FF2B5EF4-FFF2-40B4-BE49-F238E27FC236}">
                <a16:creationId xmlns:a16="http://schemas.microsoft.com/office/drawing/2014/main" id="{1B3563B8-6C62-4C7A-9236-1E2DF0E61E01}"/>
              </a:ext>
            </a:extLst>
          </p:cNvPr>
          <p:cNvGraphicFramePr>
            <a:graphicFrameLocks noGrp="1"/>
          </p:cNvGraphicFramePr>
          <p:nvPr>
            <p:ph idx="1"/>
            <p:extLst>
              <p:ext uri="{D42A27DB-BD31-4B8C-83A1-F6EECF244321}">
                <p14:modId xmlns:p14="http://schemas.microsoft.com/office/powerpoint/2010/main" val="1650183107"/>
              </p:ext>
            </p:extLst>
          </p:nvPr>
        </p:nvGraphicFramePr>
        <p:xfrm>
          <a:off x="4168775" y="273050"/>
          <a:ext cx="4786539" cy="58531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Content Placeholder 9" descr="A picture containing text, businesscard, vector graphics&#10;&#10;Description automatically generated">
            <a:extLst>
              <a:ext uri="{FF2B5EF4-FFF2-40B4-BE49-F238E27FC236}">
                <a16:creationId xmlns:a16="http://schemas.microsoft.com/office/drawing/2014/main" id="{24E9EC00-C69F-D043-B826-807303994B54}"/>
              </a:ext>
            </a:extLst>
          </p:cNvPr>
          <p:cNvPicPr>
            <a:picLocks noChangeAspect="1"/>
          </p:cNvPicPr>
          <p:nvPr/>
        </p:nvPicPr>
        <p:blipFill>
          <a:blip r:embed="rId8"/>
          <a:stretch>
            <a:fillRect/>
          </a:stretch>
        </p:blipFill>
        <p:spPr bwMode="auto">
          <a:xfrm rot="20704998">
            <a:off x="2161684" y="155860"/>
            <a:ext cx="2316800" cy="231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2" name="Slide Number Placeholder 1">
            <a:extLst>
              <a:ext uri="{FF2B5EF4-FFF2-40B4-BE49-F238E27FC236}">
                <a16:creationId xmlns:a16="http://schemas.microsoft.com/office/drawing/2014/main" id="{E981A25E-78B6-724A-AFDF-3F15D3610FF6}"/>
              </a:ext>
            </a:extLst>
          </p:cNvPr>
          <p:cNvSpPr>
            <a:spLocks noGrp="1"/>
          </p:cNvSpPr>
          <p:nvPr>
            <p:ph type="sldNum" sz="quarter" idx="4"/>
          </p:nvPr>
        </p:nvSpPr>
        <p:spPr/>
        <p:txBody>
          <a:bodyPr/>
          <a:lstStyle/>
          <a:p>
            <a:fld id="{5545935D-753C-6342-B658-0DC896E1BF92}" type="slidenum">
              <a:rPr lang="en-US" smtClean="0"/>
              <a:t>10</a:t>
            </a:fld>
            <a:endParaRPr lang="en-US" dirty="0"/>
          </a:p>
        </p:txBody>
      </p:sp>
    </p:spTree>
    <p:extLst>
      <p:ext uri="{BB962C8B-B14F-4D97-AF65-F5344CB8AC3E}">
        <p14:creationId xmlns:p14="http://schemas.microsoft.com/office/powerpoint/2010/main" val="1796975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13739F98-8DBE-CE66-D353-920C8A08E350}"/>
              </a:ext>
            </a:extLst>
          </p:cNvPr>
          <p:cNvSpPr>
            <a:spLocks noGrp="1"/>
          </p:cNvSpPr>
          <p:nvPr>
            <p:ph type="title"/>
          </p:nvPr>
        </p:nvSpPr>
        <p:spPr>
          <a:xfrm>
            <a:off x="498474" y="134471"/>
            <a:ext cx="7661678" cy="995082"/>
          </a:xfrm>
        </p:spPr>
        <p:txBody>
          <a:bodyPr wrap="square" anchor="b">
            <a:normAutofit/>
          </a:bodyPr>
          <a:lstStyle/>
          <a:p>
            <a:r>
              <a:rPr lang="en-US" dirty="0"/>
              <a:t>A Great Resource: </a:t>
            </a:r>
            <a:r>
              <a:rPr lang="en-US" dirty="0" err="1"/>
              <a:t>FiveWishes.com</a:t>
            </a:r>
            <a:endParaRPr lang="en-US" dirty="0"/>
          </a:p>
        </p:txBody>
      </p:sp>
      <p:pic>
        <p:nvPicPr>
          <p:cNvPr id="13" name="Content Placeholder 12" descr="An old person and a young child sitting on a couch&#10;&#10;Description automatically generated">
            <a:extLst>
              <a:ext uri="{FF2B5EF4-FFF2-40B4-BE49-F238E27FC236}">
                <a16:creationId xmlns:a16="http://schemas.microsoft.com/office/drawing/2014/main" id="{63363FC3-8302-F8B2-0270-659BBDC44521}"/>
              </a:ext>
            </a:extLst>
          </p:cNvPr>
          <p:cNvPicPr>
            <a:picLocks noGrp="1" noChangeAspect="1"/>
          </p:cNvPicPr>
          <p:nvPr>
            <p:ph idx="1"/>
          </p:nvPr>
        </p:nvPicPr>
        <p:blipFill rotWithShape="1">
          <a:blip r:embed="rId2"/>
          <a:srcRect r="3832" b="-2"/>
          <a:stretch/>
        </p:blipFill>
        <p:spPr>
          <a:xfrm>
            <a:off x="498475" y="1981200"/>
            <a:ext cx="7556500" cy="4144963"/>
          </a:xfrm>
          <a:noFill/>
        </p:spPr>
      </p:pic>
      <p:sp>
        <p:nvSpPr>
          <p:cNvPr id="30" name="Text Placeholder 3">
            <a:extLst>
              <a:ext uri="{FF2B5EF4-FFF2-40B4-BE49-F238E27FC236}">
                <a16:creationId xmlns:a16="http://schemas.microsoft.com/office/drawing/2014/main" id="{18CEE116-5F8B-726C-D60F-6F605CE4F573}"/>
              </a:ext>
            </a:extLst>
          </p:cNvPr>
          <p:cNvSpPr>
            <a:spLocks noGrp="1"/>
          </p:cNvSpPr>
          <p:nvPr>
            <p:ph type="body" sz="half" idx="2"/>
          </p:nvPr>
        </p:nvSpPr>
        <p:spPr>
          <a:xfrm>
            <a:off x="498474" y="1129553"/>
            <a:ext cx="7559004" cy="774700"/>
          </a:xfrm>
        </p:spPr>
        <p:txBody>
          <a:bodyPr/>
          <a:lstStyle/>
          <a:p>
            <a:r>
              <a:rPr lang="en-US" dirty="0"/>
              <a:t>Gentle guidance for hard conversations </a:t>
            </a:r>
          </a:p>
        </p:txBody>
      </p:sp>
      <p:sp>
        <p:nvSpPr>
          <p:cNvPr id="5" name="Footer Placeholder 4">
            <a:extLst>
              <a:ext uri="{FF2B5EF4-FFF2-40B4-BE49-F238E27FC236}">
                <a16:creationId xmlns:a16="http://schemas.microsoft.com/office/drawing/2014/main" id="{EFED8D10-B4C3-6BBE-E921-6E994CF3868B}"/>
              </a:ext>
            </a:extLst>
          </p:cNvPr>
          <p:cNvSpPr>
            <a:spLocks noGrp="1"/>
          </p:cNvSpPr>
          <p:nvPr>
            <p:ph type="ftr" sz="quarter" idx="11"/>
          </p:nvPr>
        </p:nvSpPr>
        <p:spPr>
          <a:xfrm>
            <a:off x="201613" y="6423025"/>
            <a:ext cx="6122987" cy="365125"/>
          </a:xfrm>
        </p:spPr>
        <p:txBody>
          <a:bodyPr anchor="ctr">
            <a:normAutofit/>
          </a:bodyPr>
          <a:lstStyle/>
          <a:p>
            <a:pPr>
              <a:spcAft>
                <a:spcPts val="600"/>
              </a:spcAft>
              <a:defRPr/>
            </a:pPr>
            <a:r>
              <a:rPr lang="en-US"/>
              <a:t>The Care Partner Project, ©2023</a:t>
            </a:r>
          </a:p>
        </p:txBody>
      </p:sp>
      <p:sp>
        <p:nvSpPr>
          <p:cNvPr id="6" name="Slide Number Placeholder 5">
            <a:extLst>
              <a:ext uri="{FF2B5EF4-FFF2-40B4-BE49-F238E27FC236}">
                <a16:creationId xmlns:a16="http://schemas.microsoft.com/office/drawing/2014/main" id="{B7D8B89C-0A9C-1C33-2D27-D8E00E086430}"/>
              </a:ext>
            </a:extLst>
          </p:cNvPr>
          <p:cNvSpPr>
            <a:spLocks noGrp="1"/>
          </p:cNvSpPr>
          <p:nvPr>
            <p:ph type="sldNum" sz="quarter" idx="4"/>
          </p:nvPr>
        </p:nvSpPr>
        <p:spPr>
          <a:xfrm>
            <a:off x="6553200" y="6423025"/>
            <a:ext cx="2133600" cy="365125"/>
          </a:xfrm>
        </p:spPr>
        <p:txBody>
          <a:bodyPr wrap="square" anchor="ctr">
            <a:normAutofit/>
          </a:bodyPr>
          <a:lstStyle/>
          <a:p>
            <a:pPr>
              <a:spcAft>
                <a:spcPts val="600"/>
              </a:spcAft>
            </a:pPr>
            <a:fld id="{5545935D-753C-6342-B658-0DC896E1BF92}" type="slidenum">
              <a:rPr lang="en-US" smtClean="0"/>
              <a:pPr>
                <a:spcAft>
                  <a:spcPts val="600"/>
                </a:spcAft>
              </a:pPr>
              <a:t>11</a:t>
            </a:fld>
            <a:endParaRPr lang="en-US"/>
          </a:p>
        </p:txBody>
      </p:sp>
    </p:spTree>
    <p:extLst>
      <p:ext uri="{BB962C8B-B14F-4D97-AF65-F5344CB8AC3E}">
        <p14:creationId xmlns:p14="http://schemas.microsoft.com/office/powerpoint/2010/main" val="1787659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719" y="159644"/>
            <a:ext cx="8724921" cy="995082"/>
          </a:xfrm>
        </p:spPr>
        <p:txBody>
          <a:bodyPr/>
          <a:lstStyle/>
          <a:p>
            <a:r>
              <a:rPr lang="en-US" dirty="0"/>
              <a:t> How to Support Loved Ones for Dr. Appointments </a:t>
            </a:r>
          </a:p>
        </p:txBody>
      </p:sp>
      <p:sp>
        <p:nvSpPr>
          <p:cNvPr id="4" name="Text Placeholder 3"/>
          <p:cNvSpPr>
            <a:spLocks noGrp="1"/>
          </p:cNvSpPr>
          <p:nvPr>
            <p:ph type="body" sz="half" idx="2"/>
          </p:nvPr>
        </p:nvSpPr>
        <p:spPr>
          <a:xfrm>
            <a:off x="410532" y="1154726"/>
            <a:ext cx="7812974" cy="774700"/>
          </a:xfrm>
        </p:spPr>
        <p:txBody>
          <a:bodyPr/>
          <a:lstStyle/>
          <a:p>
            <a:r>
              <a:rPr lang="en-US" dirty="0"/>
              <a:t>When you can’t go, you can still be there </a:t>
            </a:r>
          </a:p>
        </p:txBody>
      </p:sp>
      <p:sp>
        <p:nvSpPr>
          <p:cNvPr id="5" name="Footer Placeholder 4"/>
          <p:cNvSpPr>
            <a:spLocks noGrp="1"/>
          </p:cNvSpPr>
          <p:nvPr>
            <p:ph type="ftr" sz="quarter" idx="11"/>
          </p:nvPr>
        </p:nvSpPr>
        <p:spPr>
          <a:xfrm>
            <a:off x="3446308" y="6333231"/>
            <a:ext cx="2251382" cy="365125"/>
          </a:xfrm>
        </p:spPr>
        <p:txBody>
          <a:bodyPr/>
          <a:lstStyle/>
          <a:p>
            <a:pPr>
              <a:defRPr/>
            </a:pPr>
            <a:r>
              <a:rPr lang="en-US" dirty="0"/>
              <a:t>The Care Partner Project, ©2023</a:t>
            </a:r>
          </a:p>
        </p:txBody>
      </p:sp>
      <p:pic>
        <p:nvPicPr>
          <p:cNvPr id="9" name="Content Placeholder 8" descr="A picture containing toy&#10;&#10;Description automatically generated">
            <a:extLst>
              <a:ext uri="{FF2B5EF4-FFF2-40B4-BE49-F238E27FC236}">
                <a16:creationId xmlns:a16="http://schemas.microsoft.com/office/drawing/2014/main" id="{0FD79E1C-610E-2745-9537-FC9EE669DE08}"/>
              </a:ext>
            </a:extLst>
          </p:cNvPr>
          <p:cNvPicPr>
            <a:picLocks noGrp="1" noChangeAspect="1"/>
          </p:cNvPicPr>
          <p:nvPr>
            <p:ph idx="1"/>
          </p:nvPr>
        </p:nvPicPr>
        <p:blipFill rotWithShape="1">
          <a:blip r:embed="rId3"/>
          <a:srcRect t="9712" b="8921"/>
          <a:stretch/>
        </p:blipFill>
        <p:spPr>
          <a:xfrm>
            <a:off x="1287790" y="1929426"/>
            <a:ext cx="6568420" cy="4274604"/>
          </a:xfrm>
        </p:spPr>
      </p:pic>
      <p:sp>
        <p:nvSpPr>
          <p:cNvPr id="3" name="Slide Number Placeholder 2">
            <a:extLst>
              <a:ext uri="{FF2B5EF4-FFF2-40B4-BE49-F238E27FC236}">
                <a16:creationId xmlns:a16="http://schemas.microsoft.com/office/drawing/2014/main" id="{9DBC54C3-D46F-004F-98A3-C6592F136A6F}"/>
              </a:ext>
            </a:extLst>
          </p:cNvPr>
          <p:cNvSpPr>
            <a:spLocks noGrp="1"/>
          </p:cNvSpPr>
          <p:nvPr>
            <p:ph type="sldNum" sz="quarter" idx="4"/>
          </p:nvPr>
        </p:nvSpPr>
        <p:spPr/>
        <p:txBody>
          <a:bodyPr/>
          <a:lstStyle/>
          <a:p>
            <a:fld id="{5545935D-753C-6342-B658-0DC896E1BF92}" type="slidenum">
              <a:rPr lang="en-US" smtClean="0"/>
              <a:t>12</a:t>
            </a:fld>
            <a:endParaRPr lang="en-US" dirty="0"/>
          </a:p>
        </p:txBody>
      </p:sp>
    </p:spTree>
    <p:extLst>
      <p:ext uri="{BB962C8B-B14F-4D97-AF65-F5344CB8AC3E}">
        <p14:creationId xmlns:p14="http://schemas.microsoft.com/office/powerpoint/2010/main" val="3910175863"/>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itle 1">
            <a:extLst>
              <a:ext uri="{FF2B5EF4-FFF2-40B4-BE49-F238E27FC236}">
                <a16:creationId xmlns:a16="http://schemas.microsoft.com/office/drawing/2014/main" id="{31DC0226-1B6B-4083-B006-EA4C95C10D54}"/>
              </a:ext>
            </a:extLst>
          </p:cNvPr>
          <p:cNvSpPr>
            <a:spLocks noGrp="1"/>
          </p:cNvSpPr>
          <p:nvPr>
            <p:ph type="title"/>
          </p:nvPr>
        </p:nvSpPr>
        <p:spPr>
          <a:xfrm>
            <a:off x="498475" y="484187"/>
            <a:ext cx="8331626" cy="511603"/>
          </a:xfrm>
        </p:spPr>
        <p:txBody>
          <a:bodyPr/>
          <a:lstStyle/>
          <a:p>
            <a:r>
              <a:rPr lang="en-US"/>
              <a:t>For Every Appointment, Your Help is Valuable  </a:t>
            </a:r>
            <a:br>
              <a:rPr lang="en-US">
                <a:solidFill>
                  <a:schemeClr val="accent3"/>
                </a:solidFill>
              </a:rPr>
            </a:br>
            <a:endParaRPr lang="en-US" dirty="0"/>
          </a:p>
        </p:txBody>
      </p:sp>
      <p:sp>
        <p:nvSpPr>
          <p:cNvPr id="6" name="Rectangle 1">
            <a:extLst>
              <a:ext uri="{FF2B5EF4-FFF2-40B4-BE49-F238E27FC236}">
                <a16:creationId xmlns:a16="http://schemas.microsoft.com/office/drawing/2014/main" id="{1FD5F5E1-A67B-9843-9734-502BE93A8366}"/>
              </a:ext>
            </a:extLst>
          </p:cNvPr>
          <p:cNvSpPr>
            <a:spLocks noChangeArrowheads="1"/>
          </p:cNvSpPr>
          <p:nvPr/>
        </p:nvSpPr>
        <p:spPr bwMode="auto">
          <a:xfrm>
            <a:off x="498517" y="1708149"/>
            <a:ext cx="5462445" cy="4897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92500"/>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defTabSz="914400" latinLnBrk="0">
              <a:lnSpc>
                <a:spcPct val="120000"/>
              </a:lnSpc>
              <a:spcBef>
                <a:spcPct val="0"/>
              </a:spcBef>
              <a:spcAft>
                <a:spcPts val="600"/>
              </a:spcAft>
              <a:buClr>
                <a:schemeClr val="accent1"/>
              </a:buClr>
              <a:buSzPct val="100000"/>
              <a:buFont typeface="Arial" panose="020B0604020202020204" pitchFamily="34" charset="0"/>
              <a:buChar char="•"/>
              <a:tabLst/>
            </a:pPr>
            <a:r>
              <a:rPr lang="en-US" altLang="en-US" sz="1900" dirty="0">
                <a:solidFill>
                  <a:schemeClr val="tx1">
                    <a:lumMod val="85000"/>
                    <a:lumOff val="15000"/>
                  </a:schemeClr>
                </a:solidFill>
                <a:latin typeface="+mn-lt"/>
                <a:cs typeface="Calibri" panose="020F0502020204030204" pitchFamily="34" charset="0"/>
              </a:rPr>
              <a:t>Go to your loved one’s dr. appointment by phone/iPad. </a:t>
            </a:r>
          </a:p>
          <a:p>
            <a:pPr marL="285750" marR="0" lvl="0" indent="-285750" defTabSz="914400" latinLnBrk="0">
              <a:lnSpc>
                <a:spcPct val="120000"/>
              </a:lnSpc>
              <a:spcBef>
                <a:spcPct val="0"/>
              </a:spcBef>
              <a:spcAft>
                <a:spcPts val="600"/>
              </a:spcAft>
              <a:buClr>
                <a:schemeClr val="accent1"/>
              </a:buClr>
              <a:buSzPct val="100000"/>
              <a:buFont typeface="Arial" panose="020B0604020202020204" pitchFamily="34" charset="0"/>
              <a:buChar char="•"/>
              <a:tabLst/>
            </a:pPr>
            <a:r>
              <a:rPr lang="en-US" altLang="en-US" sz="1900" dirty="0">
                <a:solidFill>
                  <a:schemeClr val="tx1">
                    <a:lumMod val="85000"/>
                    <a:lumOff val="15000"/>
                  </a:schemeClr>
                </a:solidFill>
                <a:latin typeface="+mn-lt"/>
                <a:cs typeface="Calibri" panose="020F0502020204030204" pitchFamily="34" charset="0"/>
              </a:rPr>
              <a:t>Call office staff in advance to let them know.</a:t>
            </a:r>
          </a:p>
          <a:p>
            <a:pPr marL="285750" marR="0" lvl="0" indent="-285750" defTabSz="914400" latinLnBrk="0">
              <a:lnSpc>
                <a:spcPct val="120000"/>
              </a:lnSpc>
              <a:spcBef>
                <a:spcPct val="0"/>
              </a:spcBef>
              <a:spcAft>
                <a:spcPts val="600"/>
              </a:spcAft>
              <a:buClr>
                <a:schemeClr val="accent1"/>
              </a:buClr>
              <a:buSzPct val="100000"/>
              <a:buFont typeface="Arial" panose="020B0604020202020204" pitchFamily="34" charset="0"/>
              <a:buChar char="•"/>
              <a:tabLst/>
            </a:pPr>
            <a:r>
              <a:rPr lang="en-US" altLang="en-US" sz="1900" dirty="0">
                <a:solidFill>
                  <a:schemeClr val="tx1">
                    <a:lumMod val="85000"/>
                    <a:lumOff val="15000"/>
                  </a:schemeClr>
                </a:solidFill>
                <a:latin typeface="+mn-lt"/>
                <a:cs typeface="Calibri" panose="020F0502020204030204" pitchFamily="34" charset="0"/>
              </a:rPr>
              <a:t>Expect possible reservations or push-back. </a:t>
            </a:r>
          </a:p>
          <a:p>
            <a:pPr marL="285750" marR="0" lvl="0" indent="-285750" defTabSz="914400" latinLnBrk="0">
              <a:lnSpc>
                <a:spcPct val="120000"/>
              </a:lnSpc>
              <a:spcBef>
                <a:spcPct val="0"/>
              </a:spcBef>
              <a:spcAft>
                <a:spcPts val="600"/>
              </a:spcAft>
              <a:buClr>
                <a:schemeClr val="accent1"/>
              </a:buClr>
              <a:buSzPct val="100000"/>
              <a:buFont typeface="Arial" panose="020B0604020202020204" pitchFamily="34" charset="0"/>
              <a:buChar char="•"/>
              <a:tabLst/>
            </a:pPr>
            <a:r>
              <a:rPr lang="en-US" altLang="en-US" sz="1900" dirty="0">
                <a:solidFill>
                  <a:schemeClr val="tx1">
                    <a:lumMod val="85000"/>
                    <a:lumOff val="15000"/>
                  </a:schemeClr>
                </a:solidFill>
                <a:latin typeface="+mn-lt"/>
                <a:cs typeface="Calibri" panose="020F0502020204030204" pitchFamily="34" charset="0"/>
              </a:rPr>
              <a:t>Make</a:t>
            </a:r>
            <a:r>
              <a:rPr kumimoji="0" lang="en-US" altLang="en-US" sz="1900" b="0" i="0" u="none" strike="noStrike" cap="none" normalizeH="0" baseline="0" dirty="0">
                <a:ln>
                  <a:noFill/>
                </a:ln>
                <a:solidFill>
                  <a:schemeClr val="tx1">
                    <a:lumMod val="85000"/>
                    <a:lumOff val="15000"/>
                  </a:schemeClr>
                </a:solidFill>
                <a:effectLst/>
                <a:latin typeface="+mn-lt"/>
                <a:cs typeface="Calibri" panose="020F0502020204030204" pitchFamily="34" charset="0"/>
              </a:rPr>
              <a:t> your case</a:t>
            </a:r>
            <a:r>
              <a:rPr lang="en-US" altLang="en-US" sz="1900" dirty="0">
                <a:solidFill>
                  <a:schemeClr val="tx1">
                    <a:lumMod val="85000"/>
                    <a:lumOff val="15000"/>
                  </a:schemeClr>
                </a:solidFill>
                <a:latin typeface="+mn-lt"/>
                <a:cs typeface="Calibri" panose="020F0502020204030204" pitchFamily="34" charset="0"/>
              </a:rPr>
              <a:t>: </a:t>
            </a:r>
            <a:r>
              <a:rPr kumimoji="0" lang="en-US" altLang="en-US" sz="1900" b="0" i="0" u="none" strike="noStrike" cap="none" normalizeH="0" baseline="0" dirty="0">
                <a:ln>
                  <a:noFill/>
                </a:ln>
                <a:solidFill>
                  <a:schemeClr val="tx1">
                    <a:lumMod val="85000"/>
                    <a:lumOff val="15000"/>
                  </a:schemeClr>
                </a:solidFill>
                <a:effectLst/>
                <a:latin typeface="+mn-lt"/>
                <a:cs typeface="Calibri" panose="020F0502020204030204" pitchFamily="34" charset="0"/>
              </a:rPr>
              <a:t> </a:t>
            </a:r>
            <a:r>
              <a:rPr kumimoji="0" lang="en-US" altLang="en-US" sz="1900" b="1" i="0" u="none" strike="noStrike" cap="none" normalizeH="0" baseline="0" dirty="0">
                <a:ln>
                  <a:noFill/>
                </a:ln>
                <a:solidFill>
                  <a:schemeClr val="tx1">
                    <a:lumMod val="85000"/>
                    <a:lumOff val="15000"/>
                  </a:schemeClr>
                </a:solidFill>
                <a:effectLst/>
                <a:latin typeface="+mn-lt"/>
                <a:cs typeface="Calibri" panose="020F0502020204030204" pitchFamily="34" charset="0"/>
              </a:rPr>
              <a:t>you are a help </a:t>
            </a:r>
            <a:r>
              <a:rPr kumimoji="0" lang="en-US" altLang="en-US" sz="1900" b="1" i="0" u="sng" strike="noStrike" cap="none" normalizeH="0" baseline="0" dirty="0">
                <a:ln>
                  <a:noFill/>
                </a:ln>
                <a:solidFill>
                  <a:schemeClr val="tx1">
                    <a:lumMod val="85000"/>
                    <a:lumOff val="15000"/>
                  </a:schemeClr>
                </a:solidFill>
                <a:effectLst/>
                <a:latin typeface="+mn-lt"/>
                <a:cs typeface="Calibri" panose="020F0502020204030204" pitchFamily="34" charset="0"/>
              </a:rPr>
              <a:t>to them</a:t>
            </a:r>
            <a:r>
              <a:rPr kumimoji="0" lang="en-US" altLang="en-US" sz="1900" b="1" i="0" u="none" strike="noStrike" cap="none" normalizeH="0" baseline="0" dirty="0">
                <a:ln>
                  <a:noFill/>
                </a:ln>
                <a:solidFill>
                  <a:schemeClr val="tx1">
                    <a:lumMod val="85000"/>
                    <a:lumOff val="15000"/>
                  </a:schemeClr>
                </a:solidFill>
                <a:effectLst/>
                <a:latin typeface="+mn-lt"/>
                <a:cs typeface="Calibri" panose="020F0502020204030204" pitchFamily="34" charset="0"/>
              </a:rPr>
              <a:t>!  </a:t>
            </a:r>
            <a:br>
              <a:rPr kumimoji="0" lang="en-US" altLang="en-US" b="1" i="0" u="none" strike="noStrike" cap="none" normalizeH="0" baseline="0" dirty="0">
                <a:ln>
                  <a:noFill/>
                </a:ln>
                <a:solidFill>
                  <a:schemeClr val="tx1">
                    <a:lumMod val="85000"/>
                    <a:lumOff val="15000"/>
                  </a:schemeClr>
                </a:solidFill>
                <a:effectLst/>
                <a:latin typeface="Arial"/>
              </a:rPr>
            </a:br>
            <a:endParaRPr lang="en-US" altLang="en-US" dirty="0">
              <a:solidFill>
                <a:schemeClr val="tx1">
                  <a:lumMod val="85000"/>
                  <a:lumOff val="15000"/>
                </a:schemeClr>
              </a:solidFill>
              <a:latin typeface="Arial"/>
            </a:endParaRPr>
          </a:p>
          <a:p>
            <a:pPr marR="0" lvl="0" algn="ctr" defTabSz="914400" latinLnBrk="0">
              <a:lnSpc>
                <a:spcPct val="120000"/>
              </a:lnSpc>
              <a:spcBef>
                <a:spcPct val="0"/>
              </a:spcBef>
              <a:spcAft>
                <a:spcPts val="600"/>
              </a:spcAft>
              <a:buClrTx/>
              <a:buSzPct val="75000"/>
              <a:tabLst/>
            </a:pPr>
            <a:r>
              <a:rPr kumimoji="0" lang="en-US" altLang="en-US" sz="1500" i="1" u="none" strike="noStrike" cap="none" normalizeH="0" baseline="0" dirty="0">
                <a:ln>
                  <a:noFill/>
                </a:ln>
                <a:solidFill>
                  <a:schemeClr val="tx2"/>
                </a:solidFill>
                <a:effectLst/>
                <a:latin typeface="Arial"/>
              </a:rPr>
              <a:t>“I can make this appointment go quickly/efficiently for the doctor: I am prepared with questions that my loved one is concerned about.” </a:t>
            </a:r>
            <a:endParaRPr lang="en-US" altLang="en-US" sz="1500" i="1" dirty="0">
              <a:solidFill>
                <a:schemeClr val="tx2"/>
              </a:solidFill>
              <a:latin typeface="Arial"/>
            </a:endParaRPr>
          </a:p>
          <a:p>
            <a:pPr marR="0" lvl="0" algn="ctr" defTabSz="914400" latinLnBrk="0">
              <a:lnSpc>
                <a:spcPct val="120000"/>
              </a:lnSpc>
              <a:spcBef>
                <a:spcPct val="0"/>
              </a:spcBef>
              <a:spcAft>
                <a:spcPts val="600"/>
              </a:spcAft>
              <a:buClrTx/>
              <a:buSzPct val="75000"/>
              <a:tabLst/>
            </a:pPr>
            <a:endParaRPr kumimoji="0" lang="en-US" altLang="en-US" sz="1500" i="0" u="none" strike="noStrike" cap="none" normalizeH="0" baseline="0" dirty="0">
              <a:ln>
                <a:noFill/>
              </a:ln>
              <a:solidFill>
                <a:schemeClr val="tx1">
                  <a:lumMod val="85000"/>
                  <a:lumOff val="15000"/>
                </a:schemeClr>
              </a:solidFill>
              <a:effectLst/>
              <a:latin typeface="Arial"/>
            </a:endParaRPr>
          </a:p>
          <a:p>
            <a:pPr marR="0" lvl="0" algn="ctr" defTabSz="914400" latinLnBrk="0">
              <a:lnSpc>
                <a:spcPct val="120000"/>
              </a:lnSpc>
              <a:spcBef>
                <a:spcPct val="0"/>
              </a:spcBef>
              <a:spcAft>
                <a:spcPts val="600"/>
              </a:spcAft>
              <a:buClrTx/>
              <a:buSzPct val="75000"/>
              <a:tabLst/>
            </a:pPr>
            <a:r>
              <a:rPr kumimoji="0" lang="en-US" altLang="en-US" sz="1500" i="1" u="none" strike="noStrike" cap="none" normalizeH="0" baseline="0" dirty="0">
                <a:ln>
                  <a:noFill/>
                </a:ln>
                <a:solidFill>
                  <a:schemeClr val="tx2"/>
                </a:solidFill>
                <a:effectLst/>
                <a:latin typeface="Arial"/>
              </a:rPr>
              <a:t>“I will take notes so we won’t have to call your office to bother you.”</a:t>
            </a:r>
          </a:p>
          <a:p>
            <a:pPr marR="0" lvl="0" algn="ctr" defTabSz="914400" latinLnBrk="0">
              <a:lnSpc>
                <a:spcPct val="120000"/>
              </a:lnSpc>
              <a:spcBef>
                <a:spcPct val="0"/>
              </a:spcBef>
              <a:spcAft>
                <a:spcPts val="600"/>
              </a:spcAft>
              <a:buClrTx/>
              <a:buSzPct val="75000"/>
              <a:tabLst/>
            </a:pPr>
            <a:endParaRPr kumimoji="0" lang="en-US" altLang="en-US" sz="1500" i="0" u="none" strike="noStrike" cap="none" normalizeH="0" baseline="0" dirty="0">
              <a:ln>
                <a:noFill/>
              </a:ln>
              <a:solidFill>
                <a:schemeClr val="tx1">
                  <a:lumMod val="85000"/>
                  <a:lumOff val="15000"/>
                </a:schemeClr>
              </a:solidFill>
              <a:effectLst/>
              <a:latin typeface="Arial"/>
            </a:endParaRPr>
          </a:p>
          <a:p>
            <a:pPr marR="0" lvl="0" algn="ctr" defTabSz="914400" latinLnBrk="0">
              <a:lnSpc>
                <a:spcPct val="120000"/>
              </a:lnSpc>
              <a:spcBef>
                <a:spcPct val="0"/>
              </a:spcBef>
              <a:spcAft>
                <a:spcPts val="600"/>
              </a:spcAft>
              <a:buClrTx/>
              <a:buSzPct val="75000"/>
              <a:tabLst/>
            </a:pPr>
            <a:r>
              <a:rPr kumimoji="0" lang="en-US" altLang="en-US" sz="1500" i="1" u="none" strike="noStrike" cap="none" normalizeH="0" baseline="0" dirty="0">
                <a:ln>
                  <a:noFill/>
                </a:ln>
                <a:solidFill>
                  <a:schemeClr val="tx2"/>
                </a:solidFill>
                <a:effectLst/>
                <a:latin typeface="Arial"/>
              </a:rPr>
              <a:t>“I can help make sure my loved one understands and adheres to the doctor’s instructions</a:t>
            </a:r>
            <a:r>
              <a:rPr lang="en-US" altLang="en-US" sz="1500" i="1" dirty="0">
                <a:solidFill>
                  <a:schemeClr val="tx2"/>
                </a:solidFill>
                <a:latin typeface="Arial"/>
              </a:rPr>
              <a:t>.”</a:t>
            </a:r>
            <a:endParaRPr kumimoji="0" lang="en-US" altLang="en-US" sz="1500" i="1" u="none" strike="noStrike" cap="none" normalizeH="0" baseline="0" dirty="0">
              <a:ln>
                <a:noFill/>
              </a:ln>
              <a:solidFill>
                <a:schemeClr val="tx2"/>
              </a:solidFill>
              <a:effectLst/>
              <a:latin typeface="Arial"/>
            </a:endParaRPr>
          </a:p>
          <a:p>
            <a:pPr marR="0" lvl="0" algn="ctr" defTabSz="914400" latinLnBrk="0">
              <a:lnSpc>
                <a:spcPct val="90000"/>
              </a:lnSpc>
              <a:spcBef>
                <a:spcPct val="0"/>
              </a:spcBef>
              <a:spcAft>
                <a:spcPts val="600"/>
              </a:spcAft>
              <a:buClrTx/>
              <a:buSzPct val="75000"/>
              <a:tabLst/>
            </a:pPr>
            <a:r>
              <a:rPr kumimoji="0" lang="en-US" altLang="en-US" sz="1600" b="0" i="0" u="none" strike="noStrike" cap="none" normalizeH="0" baseline="0" dirty="0">
                <a:ln>
                  <a:noFill/>
                </a:ln>
                <a:solidFill>
                  <a:schemeClr val="tx1">
                    <a:lumMod val="85000"/>
                    <a:lumOff val="15000"/>
                  </a:schemeClr>
                </a:solidFill>
                <a:effectLst/>
                <a:latin typeface="Arial"/>
              </a:rPr>
              <a:t>        </a:t>
            </a:r>
          </a:p>
        </p:txBody>
      </p:sp>
      <p:pic>
        <p:nvPicPr>
          <p:cNvPr id="1026" name="Picture 2" descr="caring hands">
            <a:extLst>
              <a:ext uri="{FF2B5EF4-FFF2-40B4-BE49-F238E27FC236}">
                <a16:creationId xmlns:a16="http://schemas.microsoft.com/office/drawing/2014/main" id="{5F4C49C7-15DD-FC48-8632-2049DB50BB5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516" r="14567"/>
          <a:stretch/>
        </p:blipFill>
        <p:spPr bwMode="auto">
          <a:xfrm>
            <a:off x="6082494" y="1662766"/>
            <a:ext cx="2187617" cy="2801366"/>
          </a:xfrm>
          <a:prstGeom prst="rect">
            <a:avLst/>
          </a:prstGeom>
          <a:solidFill>
            <a:srgbClr val="FFFFFF"/>
          </a:solidFill>
        </p:spPr>
      </p:pic>
      <p:sp>
        <p:nvSpPr>
          <p:cNvPr id="5" name="Footer Placeholder 4">
            <a:extLst>
              <a:ext uri="{FF2B5EF4-FFF2-40B4-BE49-F238E27FC236}">
                <a16:creationId xmlns:a16="http://schemas.microsoft.com/office/drawing/2014/main" id="{C492FB53-7859-C44F-AA09-EF21E2BEF85D}"/>
              </a:ext>
            </a:extLst>
          </p:cNvPr>
          <p:cNvSpPr>
            <a:spLocks noGrp="1"/>
          </p:cNvSpPr>
          <p:nvPr>
            <p:ph type="ftr" sz="quarter" idx="11"/>
          </p:nvPr>
        </p:nvSpPr>
        <p:spPr>
          <a:xfrm>
            <a:off x="6204765" y="5971422"/>
            <a:ext cx="2830470" cy="365125"/>
          </a:xfrm>
        </p:spPr>
        <p:txBody>
          <a:bodyPr vert="horz" lIns="91440" tIns="45720" rIns="91440" bIns="45720" rtlCol="0" anchor="ctr">
            <a:normAutofit/>
          </a:bodyPr>
          <a:lstStyle/>
          <a:p>
            <a:pPr>
              <a:spcAft>
                <a:spcPts val="600"/>
              </a:spcAft>
              <a:defRPr/>
            </a:pPr>
            <a:r>
              <a:rPr lang="en-US" kern="1200" dirty="0">
                <a:latin typeface="Arial"/>
                <a:ea typeface="+mn-ea"/>
                <a:cs typeface="+mn-cs"/>
              </a:rPr>
              <a:t>The Care Partner Project, ©2023</a:t>
            </a:r>
          </a:p>
        </p:txBody>
      </p:sp>
      <p:sp>
        <p:nvSpPr>
          <p:cNvPr id="7" name="TextBox 6">
            <a:extLst>
              <a:ext uri="{FF2B5EF4-FFF2-40B4-BE49-F238E27FC236}">
                <a16:creationId xmlns:a16="http://schemas.microsoft.com/office/drawing/2014/main" id="{56C0B14A-43B1-8D44-B7AE-58C4A05C0F90}"/>
              </a:ext>
            </a:extLst>
          </p:cNvPr>
          <p:cNvSpPr txBox="1"/>
          <p:nvPr/>
        </p:nvSpPr>
        <p:spPr>
          <a:xfrm>
            <a:off x="6261902" y="4354788"/>
            <a:ext cx="1747780" cy="1323439"/>
          </a:xfrm>
          <a:prstGeom prst="rect">
            <a:avLst/>
          </a:prstGeom>
          <a:solidFill>
            <a:schemeClr val="accent1"/>
          </a:solidFill>
        </p:spPr>
        <p:txBody>
          <a:bodyPr wrap="square" rtlCol="0">
            <a:spAutoFit/>
          </a:bodyPr>
          <a:lstStyle/>
          <a:p>
            <a:r>
              <a:rPr lang="en-US" sz="1600" dirty="0">
                <a:solidFill>
                  <a:schemeClr val="bg1"/>
                </a:solidFill>
              </a:rPr>
              <a:t>Your help makes a difference in care – important to patients </a:t>
            </a:r>
            <a:r>
              <a:rPr lang="en-US" sz="1600" i="1" dirty="0">
                <a:solidFill>
                  <a:schemeClr val="bg1"/>
                </a:solidFill>
              </a:rPr>
              <a:t>and </a:t>
            </a:r>
            <a:r>
              <a:rPr lang="en-US" sz="1600" dirty="0">
                <a:solidFill>
                  <a:schemeClr val="bg1"/>
                </a:solidFill>
              </a:rPr>
              <a:t>doctors.</a:t>
            </a:r>
            <a:r>
              <a:rPr lang="en-US" sz="1600" dirty="0"/>
              <a:t> </a:t>
            </a:r>
          </a:p>
        </p:txBody>
      </p:sp>
      <p:sp>
        <p:nvSpPr>
          <p:cNvPr id="2" name="TextBox 1">
            <a:extLst>
              <a:ext uri="{FF2B5EF4-FFF2-40B4-BE49-F238E27FC236}">
                <a16:creationId xmlns:a16="http://schemas.microsoft.com/office/drawing/2014/main" id="{E4FCF813-7D11-574A-ABE9-4DBEE9E4748D}"/>
              </a:ext>
            </a:extLst>
          </p:cNvPr>
          <p:cNvSpPr txBox="1"/>
          <p:nvPr/>
        </p:nvSpPr>
        <p:spPr>
          <a:xfrm>
            <a:off x="525812" y="1002133"/>
            <a:ext cx="8304289" cy="461665"/>
          </a:xfrm>
          <a:prstGeom prst="rect">
            <a:avLst/>
          </a:prstGeom>
          <a:noFill/>
        </p:spPr>
        <p:txBody>
          <a:bodyPr wrap="square" rtlCol="0">
            <a:spAutoFit/>
          </a:bodyPr>
          <a:lstStyle/>
          <a:p>
            <a:r>
              <a:rPr lang="en-US" sz="2400" dirty="0">
                <a:solidFill>
                  <a:schemeClr val="accent3"/>
                </a:solidFill>
              </a:rPr>
              <a:t>Two heads are better than one</a:t>
            </a:r>
          </a:p>
        </p:txBody>
      </p:sp>
      <p:sp>
        <p:nvSpPr>
          <p:cNvPr id="3" name="Slide Number Placeholder 2">
            <a:extLst>
              <a:ext uri="{FF2B5EF4-FFF2-40B4-BE49-F238E27FC236}">
                <a16:creationId xmlns:a16="http://schemas.microsoft.com/office/drawing/2014/main" id="{292CA0BF-6D65-6643-8DDC-A9D31E789AB6}"/>
              </a:ext>
            </a:extLst>
          </p:cNvPr>
          <p:cNvSpPr>
            <a:spLocks noGrp="1"/>
          </p:cNvSpPr>
          <p:nvPr>
            <p:ph type="sldNum" sz="quarter" idx="4"/>
          </p:nvPr>
        </p:nvSpPr>
        <p:spPr/>
        <p:txBody>
          <a:bodyPr/>
          <a:lstStyle/>
          <a:p>
            <a:fld id="{5545935D-753C-6342-B658-0DC896E1BF92}" type="slidenum">
              <a:rPr lang="en-US" smtClean="0"/>
              <a:t>13</a:t>
            </a:fld>
            <a:endParaRPr lang="en-US" dirty="0"/>
          </a:p>
        </p:txBody>
      </p:sp>
    </p:spTree>
    <p:extLst>
      <p:ext uri="{BB962C8B-B14F-4D97-AF65-F5344CB8AC3E}">
        <p14:creationId xmlns:p14="http://schemas.microsoft.com/office/powerpoint/2010/main" val="182024933"/>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Title 1">
            <a:extLst>
              <a:ext uri="{FF2B5EF4-FFF2-40B4-BE49-F238E27FC236}">
                <a16:creationId xmlns:a16="http://schemas.microsoft.com/office/drawing/2014/main" id="{CC3F1367-9833-4309-9A20-52BD006C39C1}"/>
              </a:ext>
            </a:extLst>
          </p:cNvPr>
          <p:cNvSpPr>
            <a:spLocks noGrp="1"/>
          </p:cNvSpPr>
          <p:nvPr>
            <p:ph type="title"/>
          </p:nvPr>
        </p:nvSpPr>
        <p:spPr>
          <a:xfrm>
            <a:off x="642393" y="484188"/>
            <a:ext cx="7412581" cy="1116012"/>
          </a:xfrm>
        </p:spPr>
        <p:txBody>
          <a:bodyPr/>
          <a:lstStyle/>
          <a:p>
            <a:r>
              <a:rPr lang="en-US" dirty="0"/>
              <a:t>   NOTES  NOTES  NOTES  NOTES  NOTES </a:t>
            </a:r>
          </a:p>
        </p:txBody>
      </p:sp>
      <p:sp>
        <p:nvSpPr>
          <p:cNvPr id="3" name="Rectangle 1">
            <a:extLst>
              <a:ext uri="{FF2B5EF4-FFF2-40B4-BE49-F238E27FC236}">
                <a16:creationId xmlns:a16="http://schemas.microsoft.com/office/drawing/2014/main" id="{C90BBE0A-7CCF-E14D-9676-6915A7BADEC5}"/>
              </a:ext>
            </a:extLst>
          </p:cNvPr>
          <p:cNvSpPr>
            <a:spLocks noChangeArrowheads="1"/>
          </p:cNvSpPr>
          <p:nvPr/>
        </p:nvSpPr>
        <p:spPr bwMode="auto">
          <a:xfrm>
            <a:off x="655094" y="1715521"/>
            <a:ext cx="7412582" cy="3156729"/>
          </a:xfrm>
          <a:prstGeom prst="rect">
            <a:avLst/>
          </a:prstGeom>
          <a:no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defTabSz="914400" latinLnBrk="0">
              <a:lnSpc>
                <a:spcPct val="90000"/>
              </a:lnSpc>
              <a:spcBef>
                <a:spcPct val="0"/>
              </a:spcBef>
              <a:spcAft>
                <a:spcPts val="600"/>
              </a:spcAft>
              <a:buClrTx/>
              <a:buSzPct val="75000"/>
              <a:tabLst/>
            </a:pPr>
            <a:endParaRPr lang="en-US" altLang="en-US" sz="700" dirty="0">
              <a:solidFill>
                <a:schemeClr val="tx1">
                  <a:lumMod val="85000"/>
                  <a:lumOff val="15000"/>
                </a:schemeClr>
              </a:solidFill>
              <a:latin typeface="Arial"/>
            </a:endParaRPr>
          </a:p>
        </p:txBody>
      </p:sp>
      <p:pic>
        <p:nvPicPr>
          <p:cNvPr id="6" name="Content Placeholder 5" descr="Diagram&#10;&#10;Description automatically generated">
            <a:extLst>
              <a:ext uri="{FF2B5EF4-FFF2-40B4-BE49-F238E27FC236}">
                <a16:creationId xmlns:a16="http://schemas.microsoft.com/office/drawing/2014/main" id="{DF0ECB48-FBE9-1F4E-A820-CA31A38B83C0}"/>
              </a:ext>
            </a:extLst>
          </p:cNvPr>
          <p:cNvPicPr>
            <a:picLocks noGrp="1" noChangeAspect="1"/>
          </p:cNvPicPr>
          <p:nvPr>
            <p:ph sz="half" idx="16"/>
          </p:nvPr>
        </p:nvPicPr>
        <p:blipFill>
          <a:blip r:embed="rId3"/>
          <a:stretch>
            <a:fillRect/>
          </a:stretch>
        </p:blipFill>
        <p:spPr>
          <a:xfrm rot="928678">
            <a:off x="4792444" y="2045244"/>
            <a:ext cx="4000230" cy="3500202"/>
          </a:xfrm>
        </p:spPr>
      </p:pic>
      <p:sp>
        <p:nvSpPr>
          <p:cNvPr id="77832" name="Footer Placeholder 7"/>
          <p:cNvSpPr>
            <a:spLocks noGrp="1"/>
          </p:cNvSpPr>
          <p:nvPr>
            <p:ph type="ftr" sz="quarter" idx="18"/>
          </p:nvPr>
        </p:nvSpPr>
        <p:spPr bwMode="auto">
          <a:xfrm>
            <a:off x="5925259" y="6205675"/>
            <a:ext cx="2446231" cy="365125"/>
          </a:xfrm>
        </p:spPr>
        <p:txBody>
          <a:bodyPr vert="horz" lIns="91440" tIns="45720" rIns="91440" bIns="45720" rtlCol="0" anchor="ctr">
            <a:normAutofit/>
          </a:bodyPr>
          <a:lstStyle/>
          <a:p>
            <a:pPr>
              <a:spcAft>
                <a:spcPts val="600"/>
              </a:spcAft>
              <a:defRPr/>
            </a:pPr>
            <a:r>
              <a:rPr lang="en-US" kern="1200" dirty="0">
                <a:latin typeface="Arial"/>
                <a:ea typeface="+mn-ea"/>
                <a:cs typeface="+mn-cs"/>
              </a:rPr>
              <a:t>The Care Partner Project, ©2023</a:t>
            </a:r>
          </a:p>
        </p:txBody>
      </p:sp>
      <p:sp>
        <p:nvSpPr>
          <p:cNvPr id="8" name="TextBox 7">
            <a:extLst>
              <a:ext uri="{FF2B5EF4-FFF2-40B4-BE49-F238E27FC236}">
                <a16:creationId xmlns:a16="http://schemas.microsoft.com/office/drawing/2014/main" id="{BD7D5A93-BC13-F740-8F1D-36EC337BA967}"/>
              </a:ext>
            </a:extLst>
          </p:cNvPr>
          <p:cNvSpPr txBox="1"/>
          <p:nvPr/>
        </p:nvSpPr>
        <p:spPr>
          <a:xfrm>
            <a:off x="839162" y="1410076"/>
            <a:ext cx="4163360" cy="4770537"/>
          </a:xfrm>
          <a:prstGeom prst="rect">
            <a:avLst/>
          </a:prstGeom>
          <a:noFill/>
        </p:spPr>
        <p:txBody>
          <a:bodyPr wrap="square" rtlCol="0">
            <a:spAutoFit/>
          </a:bodyPr>
          <a:lstStyle/>
          <a:p>
            <a:endParaRPr lang="en-US" sz="1600" dirty="0">
              <a:solidFill>
                <a:schemeClr val="tx1">
                  <a:lumMod val="65000"/>
                  <a:lumOff val="35000"/>
                </a:schemeClr>
              </a:solidFill>
            </a:endParaRPr>
          </a:p>
          <a:p>
            <a:pPr marL="285750" indent="-285750">
              <a:buClr>
                <a:schemeClr val="accent1"/>
              </a:buClr>
              <a:buFont typeface="Arial" panose="020B0604020202020204" pitchFamily="34" charset="0"/>
              <a:buChar char="•"/>
            </a:pPr>
            <a:r>
              <a:rPr lang="en-US" b="1" dirty="0">
                <a:solidFill>
                  <a:schemeClr val="tx1">
                    <a:lumMod val="65000"/>
                    <a:lumOff val="35000"/>
                  </a:schemeClr>
                </a:solidFill>
                <a:latin typeface="+mn-lt"/>
                <a:cs typeface="Calibri" panose="020F0502020204030204" pitchFamily="34" charset="0"/>
              </a:rPr>
              <a:t>With your loved one, create a list of questions and topics</a:t>
            </a:r>
            <a:r>
              <a:rPr lang="en-US" dirty="0">
                <a:solidFill>
                  <a:schemeClr val="tx1">
                    <a:lumMod val="65000"/>
                    <a:lumOff val="35000"/>
                  </a:schemeClr>
                </a:solidFill>
                <a:latin typeface="+mn-lt"/>
                <a:cs typeface="Calibri" panose="020F0502020204030204" pitchFamily="34" charset="0"/>
              </a:rPr>
              <a:t> to cover before any Dr. appointments. </a:t>
            </a:r>
          </a:p>
          <a:p>
            <a:pPr marL="285750" indent="-285750">
              <a:buClr>
                <a:schemeClr val="accent1"/>
              </a:buClr>
              <a:buFont typeface="Arial" panose="020B0604020202020204" pitchFamily="34" charset="0"/>
              <a:buChar char="•"/>
            </a:pPr>
            <a:endParaRPr lang="en-US" dirty="0">
              <a:solidFill>
                <a:schemeClr val="tx1">
                  <a:lumMod val="65000"/>
                  <a:lumOff val="35000"/>
                </a:schemeClr>
              </a:solidFill>
              <a:latin typeface="+mn-lt"/>
              <a:cs typeface="Calibri" panose="020F0502020204030204" pitchFamily="34" charset="0"/>
            </a:endParaRPr>
          </a:p>
          <a:p>
            <a:pPr marL="742950" lvl="1" indent="-285750">
              <a:buClr>
                <a:schemeClr val="accent1"/>
              </a:buClr>
              <a:buFont typeface="Courier New" panose="02070309020205020404" pitchFamily="49" charset="0"/>
              <a:buChar char="o"/>
            </a:pPr>
            <a:r>
              <a:rPr lang="en-US" dirty="0">
                <a:solidFill>
                  <a:schemeClr val="tx1">
                    <a:lumMod val="65000"/>
                    <a:lumOff val="35000"/>
                  </a:schemeClr>
                </a:solidFill>
                <a:latin typeface="+mn-lt"/>
                <a:cs typeface="Calibri" panose="020F0502020204030204" pitchFamily="34" charset="0"/>
              </a:rPr>
              <a:t>List In order of </a:t>
            </a:r>
            <a:r>
              <a:rPr lang="en-US" b="1" dirty="0">
                <a:solidFill>
                  <a:schemeClr val="tx1">
                    <a:lumMod val="65000"/>
                    <a:lumOff val="35000"/>
                  </a:schemeClr>
                </a:solidFill>
                <a:latin typeface="+mn-lt"/>
                <a:cs typeface="Calibri" panose="020F0502020204030204" pitchFamily="34" charset="0"/>
              </a:rPr>
              <a:t>priority</a:t>
            </a:r>
            <a:br>
              <a:rPr lang="en-US" b="1" dirty="0">
                <a:solidFill>
                  <a:schemeClr val="tx1">
                    <a:lumMod val="65000"/>
                    <a:lumOff val="35000"/>
                  </a:schemeClr>
                </a:solidFill>
                <a:latin typeface="+mn-lt"/>
                <a:cs typeface="Calibri" panose="020F0502020204030204" pitchFamily="34" charset="0"/>
              </a:rPr>
            </a:br>
            <a:endParaRPr lang="en-US" dirty="0">
              <a:solidFill>
                <a:schemeClr val="tx1">
                  <a:lumMod val="65000"/>
                  <a:lumOff val="35000"/>
                </a:schemeClr>
              </a:solidFill>
              <a:latin typeface="+mn-lt"/>
              <a:cs typeface="Calibri" panose="020F0502020204030204" pitchFamily="34" charset="0"/>
            </a:endParaRPr>
          </a:p>
          <a:p>
            <a:pPr marL="285750" indent="-285750">
              <a:buClr>
                <a:schemeClr val="accent1"/>
              </a:buClr>
              <a:buFont typeface="Arial" panose="020B0604020202020204" pitchFamily="34" charset="0"/>
              <a:buChar char="•"/>
            </a:pPr>
            <a:r>
              <a:rPr lang="en-US" b="1" dirty="0">
                <a:solidFill>
                  <a:schemeClr val="tx1">
                    <a:lumMod val="65000"/>
                    <a:lumOff val="35000"/>
                  </a:schemeClr>
                </a:solidFill>
                <a:latin typeface="+mn-lt"/>
                <a:cs typeface="Calibri" panose="020F0502020204030204" pitchFamily="34" charset="0"/>
              </a:rPr>
              <a:t>Take notes on</a:t>
            </a:r>
            <a:r>
              <a:rPr lang="en-US" dirty="0">
                <a:solidFill>
                  <a:schemeClr val="tx1">
                    <a:lumMod val="65000"/>
                    <a:lumOff val="35000"/>
                  </a:schemeClr>
                </a:solidFill>
                <a:latin typeface="+mn-lt"/>
                <a:cs typeface="Calibri" panose="020F0502020204030204" pitchFamily="34" charset="0"/>
              </a:rPr>
              <a:t> doctor’s answers.</a:t>
            </a:r>
          </a:p>
          <a:p>
            <a:pPr marL="285750" indent="-285750">
              <a:buClr>
                <a:schemeClr val="accent1"/>
              </a:buClr>
              <a:buFont typeface="Arial" panose="020B0604020202020204" pitchFamily="34" charset="0"/>
              <a:buChar char="•"/>
            </a:pPr>
            <a:endParaRPr lang="en-US" dirty="0">
              <a:solidFill>
                <a:schemeClr val="tx1">
                  <a:lumMod val="65000"/>
                  <a:lumOff val="35000"/>
                </a:schemeClr>
              </a:solidFill>
              <a:latin typeface="+mn-lt"/>
              <a:cs typeface="Calibri" panose="020F0502020204030204" pitchFamily="34" charset="0"/>
            </a:endParaRPr>
          </a:p>
          <a:p>
            <a:pPr marL="285750" indent="-285750">
              <a:buClr>
                <a:schemeClr val="accent1"/>
              </a:buClr>
              <a:buFont typeface="Arial" panose="020B0604020202020204" pitchFamily="34" charset="0"/>
              <a:buChar char="•"/>
            </a:pPr>
            <a:r>
              <a:rPr lang="en-US" b="1" dirty="0">
                <a:solidFill>
                  <a:schemeClr val="tx1">
                    <a:lumMod val="65000"/>
                    <a:lumOff val="35000"/>
                  </a:schemeClr>
                </a:solidFill>
                <a:latin typeface="+mn-lt"/>
                <a:cs typeface="Calibri" panose="020F0502020204030204" pitchFamily="34" charset="0"/>
              </a:rPr>
              <a:t>Ask to record</a:t>
            </a:r>
            <a:r>
              <a:rPr lang="en-US" dirty="0">
                <a:solidFill>
                  <a:schemeClr val="tx1">
                    <a:lumMod val="65000"/>
                    <a:lumOff val="35000"/>
                  </a:schemeClr>
                </a:solidFill>
                <a:latin typeface="+mn-lt"/>
                <a:cs typeface="Calibri" panose="020F0502020204030204" pitchFamily="34" charset="0"/>
              </a:rPr>
              <a:t> on your phone so you and your loved can listen and take notes later.</a:t>
            </a:r>
          </a:p>
          <a:p>
            <a:pPr>
              <a:buClr>
                <a:schemeClr val="accent1"/>
              </a:buClr>
            </a:pPr>
            <a:endParaRPr lang="en-US" dirty="0">
              <a:solidFill>
                <a:schemeClr val="tx1">
                  <a:lumMod val="65000"/>
                  <a:lumOff val="35000"/>
                </a:schemeClr>
              </a:solidFill>
              <a:latin typeface="+mn-lt"/>
              <a:cs typeface="Calibri" panose="020F0502020204030204" pitchFamily="34" charset="0"/>
            </a:endParaRPr>
          </a:p>
          <a:p>
            <a:pPr marL="285750" indent="-285750">
              <a:buClr>
                <a:schemeClr val="accent1"/>
              </a:buClr>
              <a:buFont typeface="Arial" panose="020B0604020202020204" pitchFamily="34" charset="0"/>
              <a:buChar char="•"/>
            </a:pPr>
            <a:r>
              <a:rPr lang="en-US" b="1" dirty="0">
                <a:solidFill>
                  <a:schemeClr val="tx1">
                    <a:lumMod val="65000"/>
                    <a:lumOff val="35000"/>
                  </a:schemeClr>
                </a:solidFill>
                <a:latin typeface="+mn-lt"/>
                <a:cs typeface="Calibri" panose="020F0502020204030204" pitchFamily="34" charset="0"/>
              </a:rPr>
              <a:t>”Rinse and repeat” </a:t>
            </a:r>
            <a:r>
              <a:rPr lang="en-US" dirty="0">
                <a:solidFill>
                  <a:schemeClr val="tx1">
                    <a:lumMod val="65000"/>
                    <a:lumOff val="35000"/>
                  </a:schemeClr>
                </a:solidFill>
                <a:latin typeface="+mn-lt"/>
                <a:cs typeface="Calibri" panose="020F0502020204030204" pitchFamily="34" charset="0"/>
              </a:rPr>
              <a:t>for every contact with doctors, nurses or other care providers. </a:t>
            </a:r>
          </a:p>
          <a:p>
            <a:endParaRPr lang="en-US" dirty="0">
              <a:solidFill>
                <a:schemeClr val="tx1">
                  <a:lumMod val="65000"/>
                  <a:lumOff val="35000"/>
                </a:schemeClr>
              </a:solidFill>
            </a:endParaRPr>
          </a:p>
        </p:txBody>
      </p:sp>
      <p:sp>
        <p:nvSpPr>
          <p:cNvPr id="2" name="Slide Number Placeholder 1">
            <a:extLst>
              <a:ext uri="{FF2B5EF4-FFF2-40B4-BE49-F238E27FC236}">
                <a16:creationId xmlns:a16="http://schemas.microsoft.com/office/drawing/2014/main" id="{7A9EC76E-EEEB-E14C-89DF-572A4390D0B7}"/>
              </a:ext>
            </a:extLst>
          </p:cNvPr>
          <p:cNvSpPr>
            <a:spLocks noGrp="1"/>
          </p:cNvSpPr>
          <p:nvPr>
            <p:ph type="sldNum" sz="quarter" idx="4"/>
          </p:nvPr>
        </p:nvSpPr>
        <p:spPr/>
        <p:txBody>
          <a:bodyPr/>
          <a:lstStyle/>
          <a:p>
            <a:fld id="{5545935D-753C-6342-B658-0DC896E1BF92}" type="slidenum">
              <a:rPr lang="en-US" smtClean="0"/>
              <a:t>14</a:t>
            </a:fld>
            <a:endParaRPr lang="en-US" dirty="0"/>
          </a:p>
        </p:txBody>
      </p:sp>
    </p:spTree>
    <p:extLst>
      <p:ext uri="{BB962C8B-B14F-4D97-AF65-F5344CB8AC3E}">
        <p14:creationId xmlns:p14="http://schemas.microsoft.com/office/powerpoint/2010/main" val="2536573457"/>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958994D-DEB0-5B33-76B3-766864C82433}"/>
              </a:ext>
            </a:extLst>
          </p:cNvPr>
          <p:cNvSpPr>
            <a:spLocks noGrp="1"/>
          </p:cNvSpPr>
          <p:nvPr>
            <p:ph type="ftr" sz="quarter" idx="11"/>
          </p:nvPr>
        </p:nvSpPr>
        <p:spPr/>
        <p:txBody>
          <a:bodyPr/>
          <a:lstStyle/>
          <a:p>
            <a:pPr>
              <a:defRPr/>
            </a:pPr>
            <a:r>
              <a:rPr lang="en-US"/>
              <a:t>The Care Partner Project, ©2023</a:t>
            </a:r>
            <a:endParaRPr lang="en-US" dirty="0"/>
          </a:p>
        </p:txBody>
      </p:sp>
      <p:sp>
        <p:nvSpPr>
          <p:cNvPr id="3" name="Slide Number Placeholder 2">
            <a:extLst>
              <a:ext uri="{FF2B5EF4-FFF2-40B4-BE49-F238E27FC236}">
                <a16:creationId xmlns:a16="http://schemas.microsoft.com/office/drawing/2014/main" id="{BA338434-9F9B-4568-7C0D-F825CA829F33}"/>
              </a:ext>
            </a:extLst>
          </p:cNvPr>
          <p:cNvSpPr>
            <a:spLocks noGrp="1"/>
          </p:cNvSpPr>
          <p:nvPr>
            <p:ph type="sldNum" sz="quarter" idx="4"/>
          </p:nvPr>
        </p:nvSpPr>
        <p:spPr/>
        <p:txBody>
          <a:bodyPr/>
          <a:lstStyle/>
          <a:p>
            <a:fld id="{5545935D-753C-6342-B658-0DC896E1BF92}" type="slidenum">
              <a:rPr lang="en-US" smtClean="0"/>
              <a:t>15</a:t>
            </a:fld>
            <a:endParaRPr lang="en-US" dirty="0"/>
          </a:p>
        </p:txBody>
      </p:sp>
      <p:pic>
        <p:nvPicPr>
          <p:cNvPr id="5" name="Picture 4" descr="A person in a white coat&#10;&#10;Description automatically generated">
            <a:extLst>
              <a:ext uri="{FF2B5EF4-FFF2-40B4-BE49-F238E27FC236}">
                <a16:creationId xmlns:a16="http://schemas.microsoft.com/office/drawing/2014/main" id="{4661ADA9-4C36-3E90-7F2C-FF686D1D8DAC}"/>
              </a:ext>
            </a:extLst>
          </p:cNvPr>
          <p:cNvPicPr>
            <a:picLocks noChangeAspect="1"/>
          </p:cNvPicPr>
          <p:nvPr/>
        </p:nvPicPr>
        <p:blipFill>
          <a:blip r:embed="rId3"/>
          <a:stretch>
            <a:fillRect/>
          </a:stretch>
        </p:blipFill>
        <p:spPr>
          <a:xfrm>
            <a:off x="685800" y="69850"/>
            <a:ext cx="7772400" cy="3857053"/>
          </a:xfrm>
          <a:prstGeom prst="rect">
            <a:avLst/>
          </a:prstGeom>
        </p:spPr>
      </p:pic>
      <p:pic>
        <p:nvPicPr>
          <p:cNvPr id="7" name="Picture 6" descr="A medical document with text&#10;&#10;Description automatically generated with medium confidence">
            <a:extLst>
              <a:ext uri="{FF2B5EF4-FFF2-40B4-BE49-F238E27FC236}">
                <a16:creationId xmlns:a16="http://schemas.microsoft.com/office/drawing/2014/main" id="{3BCE3CDC-A2AF-A4AB-FABC-E930746076F9}"/>
              </a:ext>
            </a:extLst>
          </p:cNvPr>
          <p:cNvPicPr>
            <a:picLocks noChangeAspect="1"/>
          </p:cNvPicPr>
          <p:nvPr/>
        </p:nvPicPr>
        <p:blipFill>
          <a:blip r:embed="rId4"/>
          <a:stretch>
            <a:fillRect/>
          </a:stretch>
        </p:blipFill>
        <p:spPr>
          <a:xfrm rot="20222546">
            <a:off x="865676" y="3989826"/>
            <a:ext cx="2057275" cy="2512249"/>
          </a:xfrm>
          <a:prstGeom prst="rect">
            <a:avLst/>
          </a:prstGeom>
          <a:ln>
            <a:solidFill>
              <a:schemeClr val="tx2"/>
            </a:solidFill>
          </a:ln>
        </p:spPr>
      </p:pic>
      <p:pic>
        <p:nvPicPr>
          <p:cNvPr id="9" name="Picture 8" descr="A close up of a prescription&#10;&#10;Description automatically generated">
            <a:extLst>
              <a:ext uri="{FF2B5EF4-FFF2-40B4-BE49-F238E27FC236}">
                <a16:creationId xmlns:a16="http://schemas.microsoft.com/office/drawing/2014/main" id="{B3B627C0-9565-5B75-0487-BC5894D798FA}"/>
              </a:ext>
            </a:extLst>
          </p:cNvPr>
          <p:cNvPicPr>
            <a:picLocks noChangeAspect="1"/>
          </p:cNvPicPr>
          <p:nvPr/>
        </p:nvPicPr>
        <p:blipFill>
          <a:blip r:embed="rId5"/>
          <a:stretch>
            <a:fillRect/>
          </a:stretch>
        </p:blipFill>
        <p:spPr>
          <a:xfrm>
            <a:off x="3106763" y="3809963"/>
            <a:ext cx="3379808" cy="2333816"/>
          </a:xfrm>
          <a:prstGeom prst="rect">
            <a:avLst/>
          </a:prstGeom>
          <a:ln w="12700" cap="sq">
            <a:solidFill>
              <a:srgbClr val="4F81BD"/>
            </a:solidFill>
            <a:miter lim="800000"/>
          </a:ln>
          <a:effectLst>
            <a:outerShdw blurRad="57150" dist="50800" dir="2700000" algn="tl" rotWithShape="0">
              <a:srgbClr val="000000">
                <a:alpha val="40000"/>
              </a:srgbClr>
            </a:outerShdw>
          </a:effectLst>
        </p:spPr>
      </p:pic>
      <p:pic>
        <p:nvPicPr>
          <p:cNvPr id="11" name="Picture 10" descr="A chart of a person's body&#10;&#10;Description automatically generated">
            <a:extLst>
              <a:ext uri="{FF2B5EF4-FFF2-40B4-BE49-F238E27FC236}">
                <a16:creationId xmlns:a16="http://schemas.microsoft.com/office/drawing/2014/main" id="{A84BDB78-2F55-A773-E2E8-6857233B3169}"/>
              </a:ext>
            </a:extLst>
          </p:cNvPr>
          <p:cNvPicPr>
            <a:picLocks noChangeAspect="1"/>
          </p:cNvPicPr>
          <p:nvPr/>
        </p:nvPicPr>
        <p:blipFill>
          <a:blip r:embed="rId6"/>
          <a:stretch>
            <a:fillRect/>
          </a:stretch>
        </p:blipFill>
        <p:spPr>
          <a:xfrm rot="1058827">
            <a:off x="6593204" y="4052157"/>
            <a:ext cx="1984931" cy="2493801"/>
          </a:xfrm>
          <a:prstGeom prst="rect">
            <a:avLst/>
          </a:prstGeom>
          <a:ln w="6350">
            <a:solidFill>
              <a:schemeClr val="tx2"/>
            </a:solidFill>
          </a:ln>
        </p:spPr>
      </p:pic>
      <p:sp>
        <p:nvSpPr>
          <p:cNvPr id="12" name="TextBox 11">
            <a:extLst>
              <a:ext uri="{FF2B5EF4-FFF2-40B4-BE49-F238E27FC236}">
                <a16:creationId xmlns:a16="http://schemas.microsoft.com/office/drawing/2014/main" id="{8FD62C2A-AFAA-B739-69BE-D2E216F5CBB3}"/>
              </a:ext>
            </a:extLst>
          </p:cNvPr>
          <p:cNvSpPr txBox="1"/>
          <p:nvPr/>
        </p:nvSpPr>
        <p:spPr>
          <a:xfrm>
            <a:off x="4572000" y="4190619"/>
            <a:ext cx="184731" cy="369332"/>
          </a:xfrm>
          <a:prstGeom prst="rect">
            <a:avLst/>
          </a:prstGeom>
          <a:noFill/>
        </p:spPr>
        <p:txBody>
          <a:bodyPr wrap="none" rtlCol="0">
            <a:spAutoFit/>
          </a:bodyPr>
          <a:lstStyle/>
          <a:p>
            <a:endParaRPr lang="en-US" dirty="0"/>
          </a:p>
        </p:txBody>
      </p:sp>
      <p:sp>
        <p:nvSpPr>
          <p:cNvPr id="4" name="Down Arrow 3">
            <a:extLst>
              <a:ext uri="{FF2B5EF4-FFF2-40B4-BE49-F238E27FC236}">
                <a16:creationId xmlns:a16="http://schemas.microsoft.com/office/drawing/2014/main" id="{0C0F8059-0F6D-9A45-604F-5CF4894175D7}"/>
              </a:ext>
            </a:extLst>
          </p:cNvPr>
          <p:cNvSpPr/>
          <p:nvPr/>
        </p:nvSpPr>
        <p:spPr>
          <a:xfrm>
            <a:off x="3263106" y="69849"/>
            <a:ext cx="394494" cy="878866"/>
          </a:xfrm>
          <a:prstGeom prst="downArrow">
            <a:avLst/>
          </a:prstGeom>
          <a:solidFill>
            <a:srgbClr val="FF00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9216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30" name="Title 5"/>
          <p:cNvSpPr>
            <a:spLocks noGrp="1"/>
          </p:cNvSpPr>
          <p:nvPr>
            <p:ph type="title"/>
          </p:nvPr>
        </p:nvSpPr>
        <p:spPr>
          <a:xfrm>
            <a:off x="436727" y="134471"/>
            <a:ext cx="8417905" cy="995082"/>
          </a:xfrm>
        </p:spPr>
        <p:txBody>
          <a:bodyPr/>
          <a:lstStyle/>
          <a:p>
            <a:r>
              <a:rPr lang="en-US" dirty="0">
                <a:ea typeface="ＭＳ Ｐゴシック" charset="-128"/>
                <a:cs typeface="ＭＳ Ｐゴシック" charset="-128"/>
              </a:rPr>
              <a:t>How to Support</a:t>
            </a:r>
            <a:r>
              <a:rPr lang="en-US" b="1" dirty="0">
                <a:ea typeface="ＭＳ Ｐゴシック" charset="-128"/>
                <a:cs typeface="ＭＳ Ｐゴシック" charset="-128"/>
              </a:rPr>
              <a:t> Your</a:t>
            </a:r>
            <a:r>
              <a:rPr lang="en-US" dirty="0">
                <a:ea typeface="ＭＳ Ｐゴシック" charset="-128"/>
                <a:cs typeface="ＭＳ Ｐゴシック" charset="-128"/>
              </a:rPr>
              <a:t> </a:t>
            </a:r>
            <a:r>
              <a:rPr lang="en-US" b="1" dirty="0">
                <a:ea typeface="ＭＳ Ｐゴシック" charset="-128"/>
                <a:cs typeface="ＭＳ Ｐゴシック" charset="-128"/>
              </a:rPr>
              <a:t>Loved One’s Hospital Stay</a:t>
            </a:r>
          </a:p>
        </p:txBody>
      </p:sp>
      <p:sp>
        <p:nvSpPr>
          <p:cNvPr id="2" name="Text Placeholder 1"/>
          <p:cNvSpPr>
            <a:spLocks noGrp="1"/>
          </p:cNvSpPr>
          <p:nvPr>
            <p:ph type="body" sz="half" idx="2"/>
          </p:nvPr>
        </p:nvSpPr>
        <p:spPr>
          <a:xfrm>
            <a:off x="477672" y="1036956"/>
            <a:ext cx="7709065" cy="774700"/>
          </a:xfrm>
        </p:spPr>
        <p:txBody>
          <a:bodyPr/>
          <a:lstStyle/>
          <a:p>
            <a:r>
              <a:rPr lang="en-US" dirty="0"/>
              <a:t>When you you can’t be there, you can still stay on top of details that make a difference in quality of care </a:t>
            </a:r>
          </a:p>
        </p:txBody>
      </p:sp>
      <p:sp>
        <p:nvSpPr>
          <p:cNvPr id="77832" name="Footer Placeholder 7"/>
          <p:cNvSpPr>
            <a:spLocks noGrp="1"/>
          </p:cNvSpPr>
          <p:nvPr>
            <p:ph type="ftr" sz="quarter" idx="11"/>
          </p:nvPr>
        </p:nvSpPr>
        <p:spPr bwMode="auto">
          <a:xfrm>
            <a:off x="3525446" y="6358404"/>
            <a:ext cx="2280267" cy="365125"/>
          </a:xfrm>
          <a:noFill/>
          <a:ln>
            <a:miter lim="800000"/>
            <a:headEnd/>
            <a:tailEnd/>
          </a:ln>
        </p:spPr>
        <p:txBody>
          <a:bodyPr/>
          <a:lstStyle/>
          <a:p>
            <a:r>
              <a:rPr lang="en-US" sz="1000" dirty="0">
                <a:latin typeface="+mn-lt"/>
                <a:ea typeface="ＭＳ Ｐゴシック" charset="-128"/>
                <a:cs typeface="ＭＳ Ｐゴシック" charset="-128"/>
              </a:rPr>
              <a:t>The Care Partner Project, ©2023</a:t>
            </a:r>
          </a:p>
        </p:txBody>
      </p:sp>
      <p:sp>
        <p:nvSpPr>
          <p:cNvPr id="3" name="Slide Number Placeholder 2">
            <a:extLst>
              <a:ext uri="{FF2B5EF4-FFF2-40B4-BE49-F238E27FC236}">
                <a16:creationId xmlns:a16="http://schemas.microsoft.com/office/drawing/2014/main" id="{A7BFC933-1166-164D-BEC7-9FA6BD65ABCF}"/>
              </a:ext>
            </a:extLst>
          </p:cNvPr>
          <p:cNvSpPr>
            <a:spLocks noGrp="1"/>
          </p:cNvSpPr>
          <p:nvPr>
            <p:ph type="sldNum" sz="quarter" idx="4"/>
          </p:nvPr>
        </p:nvSpPr>
        <p:spPr/>
        <p:txBody>
          <a:bodyPr/>
          <a:lstStyle/>
          <a:p>
            <a:fld id="{5545935D-753C-6342-B658-0DC896E1BF92}" type="slidenum">
              <a:rPr lang="en-US" smtClean="0"/>
              <a:t>16</a:t>
            </a:fld>
            <a:endParaRPr lang="en-US" dirty="0"/>
          </a:p>
        </p:txBody>
      </p:sp>
      <p:pic>
        <p:nvPicPr>
          <p:cNvPr id="6" name="Picture 5" descr="A person holding a syringe next to a person lying in a bed&#10;&#10;Description automatically generated">
            <a:extLst>
              <a:ext uri="{FF2B5EF4-FFF2-40B4-BE49-F238E27FC236}">
                <a16:creationId xmlns:a16="http://schemas.microsoft.com/office/drawing/2014/main" id="{5BDA3431-6525-B800-BA9A-37FBD45AB0DD}"/>
              </a:ext>
            </a:extLst>
          </p:cNvPr>
          <p:cNvPicPr>
            <a:picLocks noChangeAspect="1"/>
          </p:cNvPicPr>
          <p:nvPr/>
        </p:nvPicPr>
        <p:blipFill>
          <a:blip r:embed="rId3"/>
          <a:stretch>
            <a:fillRect/>
          </a:stretch>
        </p:blipFill>
        <p:spPr>
          <a:xfrm>
            <a:off x="2069950" y="1968395"/>
            <a:ext cx="5004099" cy="4454630"/>
          </a:xfrm>
          <a:prstGeom prst="rect">
            <a:avLst/>
          </a:prstGeom>
        </p:spPr>
      </p:pic>
    </p:spTree>
    <p:extLst>
      <p:ext uri="{BB962C8B-B14F-4D97-AF65-F5344CB8AC3E}">
        <p14:creationId xmlns:p14="http://schemas.microsoft.com/office/powerpoint/2010/main" val="670898376"/>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13640-B5F0-C148-BAB3-96453D56C8EE}"/>
              </a:ext>
            </a:extLst>
          </p:cNvPr>
          <p:cNvSpPr>
            <a:spLocks noGrp="1"/>
          </p:cNvSpPr>
          <p:nvPr>
            <p:ph type="title"/>
          </p:nvPr>
        </p:nvSpPr>
        <p:spPr>
          <a:xfrm>
            <a:off x="498474" y="134471"/>
            <a:ext cx="7919385" cy="995082"/>
          </a:xfrm>
        </p:spPr>
        <p:txBody>
          <a:bodyPr/>
          <a:lstStyle/>
          <a:p>
            <a:r>
              <a:rPr lang="en-US" dirty="0"/>
              <a:t>Essential for Your Loved One’s Hospital Stay</a:t>
            </a:r>
          </a:p>
        </p:txBody>
      </p:sp>
      <p:pic>
        <p:nvPicPr>
          <p:cNvPr id="6" name="Online Media 5" descr="Constant Remote Advocacy">
            <a:hlinkClick r:id="" action="ppaction://media"/>
            <a:extLst>
              <a:ext uri="{FF2B5EF4-FFF2-40B4-BE49-F238E27FC236}">
                <a16:creationId xmlns:a16="http://schemas.microsoft.com/office/drawing/2014/main" id="{42371956-506F-794F-948B-4699CFA3DD91}"/>
              </a:ext>
            </a:extLst>
          </p:cNvPr>
          <p:cNvPicPr>
            <a:picLocks noGrp="1" noRot="1" noChangeAspect="1"/>
          </p:cNvPicPr>
          <p:nvPr>
            <p:ph idx="1"/>
            <a:videoFile r:link="rId1"/>
          </p:nvPr>
        </p:nvPicPr>
        <p:blipFill>
          <a:blip r:embed="rId4"/>
          <a:stretch>
            <a:fillRect/>
          </a:stretch>
        </p:blipFill>
        <p:spPr>
          <a:xfrm>
            <a:off x="1264910" y="2124635"/>
            <a:ext cx="6614179" cy="3737204"/>
          </a:xfrm>
          <a:prstGeom prst="rect">
            <a:avLst/>
          </a:prstGeom>
        </p:spPr>
      </p:pic>
      <p:sp>
        <p:nvSpPr>
          <p:cNvPr id="4" name="Text Placeholder 3">
            <a:extLst>
              <a:ext uri="{FF2B5EF4-FFF2-40B4-BE49-F238E27FC236}">
                <a16:creationId xmlns:a16="http://schemas.microsoft.com/office/drawing/2014/main" id="{2A12057F-044D-5549-A259-FFF34048FFA5}"/>
              </a:ext>
            </a:extLst>
          </p:cNvPr>
          <p:cNvSpPr>
            <a:spLocks noGrp="1"/>
          </p:cNvSpPr>
          <p:nvPr>
            <p:ph type="body" sz="half" idx="2"/>
          </p:nvPr>
        </p:nvSpPr>
        <p:spPr/>
        <p:txBody>
          <a:bodyPr/>
          <a:lstStyle/>
          <a:p>
            <a:r>
              <a:rPr lang="en-US" dirty="0"/>
              <a:t>How to stay connected at all times! </a:t>
            </a:r>
            <a:r>
              <a:rPr lang="en-US" sz="2000" dirty="0"/>
              <a:t>(And why you should.)</a:t>
            </a:r>
          </a:p>
        </p:txBody>
      </p:sp>
      <p:sp>
        <p:nvSpPr>
          <p:cNvPr id="5" name="Footer Placeholder 4">
            <a:extLst>
              <a:ext uri="{FF2B5EF4-FFF2-40B4-BE49-F238E27FC236}">
                <a16:creationId xmlns:a16="http://schemas.microsoft.com/office/drawing/2014/main" id="{D438BC28-AC95-C14A-A231-73F3363BFC45}"/>
              </a:ext>
            </a:extLst>
          </p:cNvPr>
          <p:cNvSpPr>
            <a:spLocks noGrp="1"/>
          </p:cNvSpPr>
          <p:nvPr>
            <p:ph type="ftr" sz="quarter" idx="11"/>
          </p:nvPr>
        </p:nvSpPr>
        <p:spPr>
          <a:xfrm>
            <a:off x="3528031" y="6358404"/>
            <a:ext cx="2364769" cy="365125"/>
          </a:xfrm>
        </p:spPr>
        <p:txBody>
          <a:bodyPr/>
          <a:lstStyle/>
          <a:p>
            <a:pPr>
              <a:defRPr/>
            </a:pPr>
            <a:r>
              <a:rPr lang="en-US" dirty="0"/>
              <a:t>The Care Partner Project, ©2023</a:t>
            </a:r>
          </a:p>
        </p:txBody>
      </p:sp>
      <p:sp>
        <p:nvSpPr>
          <p:cNvPr id="3" name="TextBox 2">
            <a:extLst>
              <a:ext uri="{FF2B5EF4-FFF2-40B4-BE49-F238E27FC236}">
                <a16:creationId xmlns:a16="http://schemas.microsoft.com/office/drawing/2014/main" id="{EF9F5FD1-F316-A54F-B9AD-694A5B4A7C02}"/>
              </a:ext>
            </a:extLst>
          </p:cNvPr>
          <p:cNvSpPr txBox="1"/>
          <p:nvPr/>
        </p:nvSpPr>
        <p:spPr>
          <a:xfrm>
            <a:off x="1333500" y="5994400"/>
            <a:ext cx="5753100" cy="461665"/>
          </a:xfrm>
          <a:prstGeom prst="rect">
            <a:avLst/>
          </a:prstGeom>
          <a:noFill/>
        </p:spPr>
        <p:txBody>
          <a:bodyPr wrap="square" rtlCol="0">
            <a:spAutoFit/>
          </a:bodyPr>
          <a:lstStyle/>
          <a:p>
            <a:r>
              <a:rPr lang="en-US" sz="1200" dirty="0">
                <a:hlinkClick r:id="rId5"/>
              </a:rPr>
              <a:t>https://www.youtube.com/watch?v=hFJE6NymC08</a:t>
            </a:r>
            <a:endParaRPr lang="en-US" sz="1200" dirty="0"/>
          </a:p>
          <a:p>
            <a:endParaRPr lang="en-US" sz="1200" dirty="0"/>
          </a:p>
        </p:txBody>
      </p:sp>
      <p:sp>
        <p:nvSpPr>
          <p:cNvPr id="7" name="Slide Number Placeholder 6">
            <a:extLst>
              <a:ext uri="{FF2B5EF4-FFF2-40B4-BE49-F238E27FC236}">
                <a16:creationId xmlns:a16="http://schemas.microsoft.com/office/drawing/2014/main" id="{CF762F51-15EF-9340-B010-FB1F2A38B520}"/>
              </a:ext>
            </a:extLst>
          </p:cNvPr>
          <p:cNvSpPr>
            <a:spLocks noGrp="1"/>
          </p:cNvSpPr>
          <p:nvPr>
            <p:ph type="sldNum" sz="quarter" idx="4"/>
          </p:nvPr>
        </p:nvSpPr>
        <p:spPr/>
        <p:txBody>
          <a:bodyPr/>
          <a:lstStyle/>
          <a:p>
            <a:fld id="{5545935D-753C-6342-B658-0DC896E1BF92}" type="slidenum">
              <a:rPr lang="en-US" smtClean="0"/>
              <a:t>17</a:t>
            </a:fld>
            <a:endParaRPr lang="en-US" dirty="0"/>
          </a:p>
        </p:txBody>
      </p:sp>
    </p:spTree>
    <p:extLst>
      <p:ext uri="{BB962C8B-B14F-4D97-AF65-F5344CB8AC3E}">
        <p14:creationId xmlns:p14="http://schemas.microsoft.com/office/powerpoint/2010/main" val="202948744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Title 1">
            <a:extLst>
              <a:ext uri="{FF2B5EF4-FFF2-40B4-BE49-F238E27FC236}">
                <a16:creationId xmlns:a16="http://schemas.microsoft.com/office/drawing/2014/main" id="{CC3F1367-9833-4309-9A20-52BD006C39C1}"/>
              </a:ext>
            </a:extLst>
          </p:cNvPr>
          <p:cNvSpPr>
            <a:spLocks noGrp="1"/>
          </p:cNvSpPr>
          <p:nvPr>
            <p:ph type="title"/>
          </p:nvPr>
        </p:nvSpPr>
        <p:spPr>
          <a:xfrm>
            <a:off x="451245" y="131030"/>
            <a:ext cx="7556500" cy="1116012"/>
          </a:xfrm>
        </p:spPr>
        <p:txBody>
          <a:bodyPr/>
          <a:lstStyle/>
          <a:p>
            <a:br>
              <a:rPr lang="en-US" dirty="0"/>
            </a:br>
            <a:r>
              <a:rPr lang="en-US" dirty="0"/>
              <a:t>Buddy Up with a Nurse for Updates &amp; Info</a:t>
            </a:r>
          </a:p>
        </p:txBody>
      </p:sp>
      <p:sp>
        <p:nvSpPr>
          <p:cNvPr id="3" name="Rectangle 1">
            <a:extLst>
              <a:ext uri="{FF2B5EF4-FFF2-40B4-BE49-F238E27FC236}">
                <a16:creationId xmlns:a16="http://schemas.microsoft.com/office/drawing/2014/main" id="{C90BBE0A-7CCF-E14D-9676-6915A7BADEC5}"/>
              </a:ext>
            </a:extLst>
          </p:cNvPr>
          <p:cNvSpPr>
            <a:spLocks noChangeArrowheads="1"/>
          </p:cNvSpPr>
          <p:nvPr/>
        </p:nvSpPr>
        <p:spPr bwMode="auto">
          <a:xfrm>
            <a:off x="3309257" y="1470280"/>
            <a:ext cx="5629970" cy="4444383"/>
          </a:xfrm>
          <a:prstGeom prst="rect">
            <a:avLst/>
          </a:prstGeom>
          <a:noFill/>
          <a:ln>
            <a:noFill/>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normAutofit fontScale="47500" lnSpcReduction="20000"/>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defTabSz="914400" latinLnBrk="0">
              <a:lnSpc>
                <a:spcPct val="90000"/>
              </a:lnSpc>
              <a:spcBef>
                <a:spcPct val="0"/>
              </a:spcBef>
              <a:spcAft>
                <a:spcPts val="600"/>
              </a:spcAft>
              <a:buClrTx/>
              <a:buSzPct val="75000"/>
              <a:tabLst/>
            </a:pPr>
            <a:endParaRPr lang="en-US" altLang="en-US" sz="700" dirty="0">
              <a:solidFill>
                <a:schemeClr val="tx1">
                  <a:lumMod val="85000"/>
                  <a:lumOff val="15000"/>
                </a:schemeClr>
              </a:solidFill>
              <a:latin typeface="Arial"/>
            </a:endParaRPr>
          </a:p>
          <a:p>
            <a:pPr marR="0" lvl="0" defTabSz="914400" latinLnBrk="0">
              <a:lnSpc>
                <a:spcPct val="160000"/>
              </a:lnSpc>
              <a:spcBef>
                <a:spcPct val="0"/>
              </a:spcBef>
              <a:spcAft>
                <a:spcPts val="600"/>
              </a:spcAft>
              <a:buClr>
                <a:schemeClr val="accent1"/>
              </a:buClr>
              <a:buSzPct val="100000"/>
              <a:tabLst/>
            </a:pPr>
            <a:r>
              <a:rPr lang="en-US" altLang="en-US" sz="3800" dirty="0">
                <a:solidFill>
                  <a:schemeClr val="tx1">
                    <a:lumMod val="65000"/>
                    <a:lumOff val="35000"/>
                  </a:schemeClr>
                </a:solidFill>
                <a:latin typeface="Arial"/>
              </a:rPr>
              <a:t>Call</a:t>
            </a:r>
            <a:r>
              <a:rPr kumimoji="0" lang="en-US" altLang="en-US" sz="3800" b="0" i="0" u="none" strike="noStrike" cap="none" normalizeH="0" baseline="0" dirty="0">
                <a:ln>
                  <a:noFill/>
                </a:ln>
                <a:solidFill>
                  <a:schemeClr val="tx1">
                    <a:lumMod val="65000"/>
                    <a:lumOff val="35000"/>
                  </a:schemeClr>
                </a:solidFill>
                <a:effectLst/>
                <a:latin typeface="Arial"/>
              </a:rPr>
              <a:t> the nurse’s station every day at the same time</a:t>
            </a:r>
          </a:p>
          <a:p>
            <a:pPr marL="914400" lvl="1" indent="-457200" defTabSz="914400">
              <a:lnSpc>
                <a:spcPct val="170000"/>
              </a:lnSpc>
              <a:spcAft>
                <a:spcPts val="600"/>
              </a:spcAft>
              <a:buClr>
                <a:schemeClr val="accent1"/>
              </a:buClr>
              <a:buSzPct val="75000"/>
              <a:buFont typeface="Courier New" panose="02070309020205020404" pitchFamily="49" charset="0"/>
              <a:buChar char="o"/>
            </a:pPr>
            <a:r>
              <a:rPr kumimoji="0" lang="en-US" altLang="en-US" sz="3800" b="0" i="0" u="none" strike="noStrike" cap="none" normalizeH="0" baseline="0" dirty="0">
                <a:ln>
                  <a:noFill/>
                </a:ln>
                <a:solidFill>
                  <a:schemeClr val="tx1">
                    <a:lumMod val="65000"/>
                    <a:lumOff val="35000"/>
                  </a:schemeClr>
                </a:solidFill>
                <a:effectLst/>
                <a:latin typeface="Arial"/>
              </a:rPr>
              <a:t>The best time is 2 – 5pm.</a:t>
            </a:r>
          </a:p>
          <a:p>
            <a:pPr marL="914400" lvl="1" indent="-457200" defTabSz="914400">
              <a:lnSpc>
                <a:spcPct val="170000"/>
              </a:lnSpc>
              <a:spcAft>
                <a:spcPts val="600"/>
              </a:spcAft>
              <a:buClr>
                <a:schemeClr val="accent1"/>
              </a:buClr>
              <a:buSzPct val="75000"/>
              <a:buFont typeface="Courier New" panose="02070309020205020404" pitchFamily="49" charset="0"/>
              <a:buChar char="o"/>
            </a:pPr>
            <a:r>
              <a:rPr kumimoji="0" lang="en-US" altLang="en-US" sz="3800" b="0" i="0" u="none" strike="noStrike" cap="none" normalizeH="0" baseline="0" dirty="0">
                <a:ln>
                  <a:noFill/>
                </a:ln>
                <a:solidFill>
                  <a:schemeClr val="tx1">
                    <a:lumMod val="65000"/>
                    <a:lumOff val="35000"/>
                  </a:schemeClr>
                </a:solidFill>
                <a:effectLst/>
                <a:latin typeface="Arial"/>
              </a:rPr>
              <a:t>Try to talk to the same nurse each time</a:t>
            </a:r>
          </a:p>
          <a:p>
            <a:pPr marL="914400" lvl="1" indent="-457200" defTabSz="914400">
              <a:lnSpc>
                <a:spcPct val="170000"/>
              </a:lnSpc>
              <a:spcAft>
                <a:spcPts val="600"/>
              </a:spcAft>
              <a:buClr>
                <a:schemeClr val="accent1"/>
              </a:buClr>
              <a:buSzPct val="75000"/>
              <a:buFont typeface="Courier New" panose="02070309020205020404" pitchFamily="49" charset="0"/>
              <a:buChar char="o"/>
            </a:pPr>
            <a:r>
              <a:rPr lang="en-US" altLang="en-US" sz="3800" dirty="0">
                <a:solidFill>
                  <a:schemeClr val="tx1">
                    <a:lumMod val="65000"/>
                    <a:lumOff val="35000"/>
                  </a:schemeClr>
                </a:solidFill>
                <a:latin typeface="Arial"/>
              </a:rPr>
              <a:t>If your loved one is in Intensive Care (ICU), call a second time, about 10 – 11pm</a:t>
            </a:r>
            <a:endParaRPr kumimoji="0" lang="en-US" altLang="en-US" sz="3800" b="0" i="0" u="none" strike="noStrike" cap="none" normalizeH="0" baseline="0" dirty="0">
              <a:ln>
                <a:noFill/>
              </a:ln>
              <a:solidFill>
                <a:schemeClr val="tx1">
                  <a:lumMod val="65000"/>
                  <a:lumOff val="35000"/>
                </a:schemeClr>
              </a:solidFill>
              <a:effectLst/>
              <a:latin typeface="Arial"/>
            </a:endParaRPr>
          </a:p>
          <a:p>
            <a:pPr marL="457200" marR="0" lvl="0" indent="-457200" defTabSz="914400" latinLnBrk="0">
              <a:lnSpc>
                <a:spcPct val="90000"/>
              </a:lnSpc>
              <a:spcBef>
                <a:spcPct val="0"/>
              </a:spcBef>
              <a:spcAft>
                <a:spcPts val="600"/>
              </a:spcAft>
              <a:buClr>
                <a:schemeClr val="accent1"/>
              </a:buClr>
              <a:buSzPct val="75000"/>
              <a:buFont typeface="Arial" panose="020B0604020202020204" pitchFamily="34" charset="0"/>
              <a:buChar char="•"/>
              <a:tabLst/>
            </a:pPr>
            <a:endParaRPr lang="en-US" altLang="en-US" sz="3800" dirty="0">
              <a:solidFill>
                <a:schemeClr val="tx1">
                  <a:lumMod val="65000"/>
                  <a:lumOff val="35000"/>
                </a:schemeClr>
              </a:solidFill>
              <a:latin typeface="Arial"/>
            </a:endParaRPr>
          </a:p>
          <a:p>
            <a:pPr marL="457200" marR="0" lvl="0" indent="-457200" defTabSz="914400" latinLnBrk="0">
              <a:lnSpc>
                <a:spcPct val="90000"/>
              </a:lnSpc>
              <a:spcBef>
                <a:spcPct val="0"/>
              </a:spcBef>
              <a:spcAft>
                <a:spcPts val="600"/>
              </a:spcAft>
              <a:buClr>
                <a:schemeClr val="accent1"/>
              </a:buClr>
              <a:buSzPct val="75000"/>
              <a:buFont typeface="Arial" panose="020B0604020202020204" pitchFamily="34" charset="0"/>
              <a:buChar char="•"/>
              <a:tabLst/>
            </a:pPr>
            <a:endParaRPr lang="en-US" altLang="en-US" sz="3800" dirty="0">
              <a:solidFill>
                <a:schemeClr val="tx1">
                  <a:lumMod val="65000"/>
                  <a:lumOff val="35000"/>
                </a:schemeClr>
              </a:solidFill>
              <a:latin typeface="Arial"/>
            </a:endParaRPr>
          </a:p>
          <a:p>
            <a:pPr marR="0" lvl="0" algn="ctr" defTabSz="914400" latinLnBrk="0">
              <a:lnSpc>
                <a:spcPct val="90000"/>
              </a:lnSpc>
              <a:spcBef>
                <a:spcPct val="0"/>
              </a:spcBef>
              <a:spcAft>
                <a:spcPts val="600"/>
              </a:spcAft>
              <a:buClr>
                <a:schemeClr val="accent1"/>
              </a:buClr>
              <a:buSzPct val="75000"/>
              <a:tabLst/>
            </a:pPr>
            <a:r>
              <a:rPr kumimoji="0" lang="en-US" altLang="en-US" sz="3800" b="0" i="0" u="none" strike="noStrike" cap="none" normalizeH="0" baseline="0" dirty="0">
                <a:ln>
                  <a:noFill/>
                </a:ln>
                <a:solidFill>
                  <a:schemeClr val="tx1">
                    <a:lumMod val="65000"/>
                    <a:lumOff val="35000"/>
                  </a:schemeClr>
                </a:solidFill>
                <a:effectLst/>
                <a:latin typeface="Arial"/>
              </a:rPr>
              <a:t>Wrap up each call with: </a:t>
            </a:r>
            <a:br>
              <a:rPr kumimoji="0" lang="en-US" altLang="en-US" sz="3800" b="0" i="0" u="none" strike="noStrike" cap="none" normalizeH="0" baseline="0" dirty="0">
                <a:ln>
                  <a:noFill/>
                </a:ln>
                <a:solidFill>
                  <a:schemeClr val="tx1">
                    <a:lumMod val="65000"/>
                    <a:lumOff val="35000"/>
                  </a:schemeClr>
                </a:solidFill>
                <a:effectLst/>
                <a:latin typeface="Arial"/>
              </a:rPr>
            </a:br>
            <a:br>
              <a:rPr kumimoji="0" lang="en-US" altLang="en-US" sz="3800" b="0" i="0" u="none" strike="noStrike" cap="none" normalizeH="0" baseline="0" dirty="0">
                <a:ln>
                  <a:noFill/>
                </a:ln>
                <a:solidFill>
                  <a:schemeClr val="tx1">
                    <a:lumMod val="65000"/>
                    <a:lumOff val="35000"/>
                  </a:schemeClr>
                </a:solidFill>
                <a:effectLst/>
                <a:latin typeface="Arial"/>
              </a:rPr>
            </a:br>
            <a:r>
              <a:rPr kumimoji="0" lang="en-US" altLang="en-US" sz="3800" b="0" i="1" u="none" strike="noStrike" cap="none" normalizeH="0" baseline="0" dirty="0">
                <a:ln>
                  <a:noFill/>
                </a:ln>
                <a:solidFill>
                  <a:schemeClr val="tx1">
                    <a:lumMod val="65000"/>
                    <a:lumOff val="35000"/>
                  </a:schemeClr>
                </a:solidFill>
                <a:effectLst/>
                <a:latin typeface="Arial"/>
              </a:rPr>
              <a:t>“I’ll call again tomorrow at the same time.” </a:t>
            </a:r>
            <a:endParaRPr lang="en-US" altLang="en-US" sz="3800" i="1" dirty="0">
              <a:solidFill>
                <a:schemeClr val="tx1">
                  <a:lumMod val="65000"/>
                  <a:lumOff val="35000"/>
                </a:schemeClr>
              </a:solidFill>
              <a:latin typeface="Arial"/>
            </a:endParaRPr>
          </a:p>
          <a:p>
            <a:pPr marL="457200" marR="0" lvl="0" indent="-457200" defTabSz="914400" latinLnBrk="0">
              <a:lnSpc>
                <a:spcPct val="90000"/>
              </a:lnSpc>
              <a:spcBef>
                <a:spcPct val="0"/>
              </a:spcBef>
              <a:spcAft>
                <a:spcPts val="600"/>
              </a:spcAft>
              <a:buClrTx/>
              <a:buSzPct val="75000"/>
              <a:buFont typeface="Arial" panose="020B0604020202020204" pitchFamily="34" charset="0"/>
              <a:buChar char="•"/>
              <a:tabLst/>
            </a:pPr>
            <a:endParaRPr kumimoji="0" lang="en-US" altLang="en-US" sz="3800" b="0" i="0" u="none" strike="noStrike" cap="none" normalizeH="0" baseline="0" dirty="0">
              <a:ln>
                <a:noFill/>
              </a:ln>
              <a:solidFill>
                <a:schemeClr val="tx1">
                  <a:lumMod val="65000"/>
                  <a:lumOff val="35000"/>
                </a:schemeClr>
              </a:solidFill>
              <a:effectLst/>
              <a:latin typeface="Arial"/>
            </a:endParaRPr>
          </a:p>
          <a:p>
            <a:pPr marR="0" lvl="0" defTabSz="914400" latinLnBrk="0">
              <a:lnSpc>
                <a:spcPct val="90000"/>
              </a:lnSpc>
              <a:spcBef>
                <a:spcPct val="0"/>
              </a:spcBef>
              <a:spcAft>
                <a:spcPts val="600"/>
              </a:spcAft>
              <a:buClrTx/>
              <a:buSzPct val="75000"/>
              <a:tabLst/>
            </a:pPr>
            <a:r>
              <a:rPr lang="en-US" altLang="en-US" sz="4000" dirty="0">
                <a:solidFill>
                  <a:schemeClr val="tx1">
                    <a:lumMod val="65000"/>
                    <a:lumOff val="35000"/>
                  </a:schemeClr>
                </a:solidFill>
                <a:latin typeface="+mj-lt"/>
              </a:rPr>
              <a:t>         </a:t>
            </a:r>
            <a:r>
              <a:rPr kumimoji="0" lang="en-US" altLang="en-US" sz="4000" b="0" i="0" u="none" strike="noStrike" cap="none" normalizeH="0" baseline="0" dirty="0">
                <a:ln>
                  <a:noFill/>
                </a:ln>
                <a:solidFill>
                  <a:schemeClr val="tx1">
                    <a:lumMod val="65000"/>
                    <a:lumOff val="35000"/>
                  </a:schemeClr>
                </a:solidFill>
                <a:effectLst/>
                <a:latin typeface="+mj-lt"/>
              </a:rPr>
              <a:t>And…</a:t>
            </a:r>
            <a:r>
              <a:rPr lang="en-US" altLang="en-US" sz="5000" dirty="0">
                <a:solidFill>
                  <a:schemeClr val="accent1"/>
                </a:solidFill>
                <a:latin typeface="Bradley Hand" pitchFamily="2" charset="77"/>
              </a:rPr>
              <a:t> </a:t>
            </a:r>
            <a:r>
              <a:rPr lang="en-US" altLang="en-US" sz="5100" dirty="0">
                <a:solidFill>
                  <a:schemeClr val="accent1"/>
                </a:solidFill>
                <a:latin typeface="Bradley Hand" pitchFamily="2" charset="77"/>
              </a:rPr>
              <a:t>“Thank you!”</a:t>
            </a:r>
            <a:endParaRPr kumimoji="0" lang="en-US" altLang="en-US" sz="5100" b="0" i="0" u="none" strike="noStrike" cap="none" normalizeH="0" baseline="0" dirty="0">
              <a:ln>
                <a:noFill/>
              </a:ln>
              <a:solidFill>
                <a:schemeClr val="accent1"/>
              </a:solidFill>
              <a:effectLst/>
              <a:latin typeface="Bradley Hand" pitchFamily="2" charset="77"/>
            </a:endParaRPr>
          </a:p>
        </p:txBody>
      </p:sp>
      <p:pic>
        <p:nvPicPr>
          <p:cNvPr id="2050" name="Picture 2" descr="clock">
            <a:extLst>
              <a:ext uri="{FF2B5EF4-FFF2-40B4-BE49-F238E27FC236}">
                <a16:creationId xmlns:a16="http://schemas.microsoft.com/office/drawing/2014/main" id="{0F264A34-C34D-5D40-94C5-419D0D530F5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1245" y="1965143"/>
            <a:ext cx="2858012" cy="2858012"/>
          </a:xfrm>
          <a:prstGeom prst="rect">
            <a:avLst/>
          </a:prstGeom>
          <a:noFill/>
          <a:extLst>
            <a:ext uri="{909E8E84-426E-40DD-AFC4-6F175D3DCCD1}">
              <a14:hiddenFill xmlns:a14="http://schemas.microsoft.com/office/drawing/2010/main">
                <a:solidFill>
                  <a:srgbClr val="FFFFFF"/>
                </a:solidFill>
              </a14:hiddenFill>
            </a:ext>
          </a:extLst>
        </p:spPr>
      </p:pic>
      <p:sp>
        <p:nvSpPr>
          <p:cNvPr id="77832" name="Footer Placeholder 7"/>
          <p:cNvSpPr>
            <a:spLocks noGrp="1"/>
          </p:cNvSpPr>
          <p:nvPr>
            <p:ph type="ftr" sz="quarter" idx="18"/>
          </p:nvPr>
        </p:nvSpPr>
        <p:spPr bwMode="auto">
          <a:xfrm>
            <a:off x="4814363" y="6373812"/>
            <a:ext cx="2210892" cy="365125"/>
          </a:xfrm>
        </p:spPr>
        <p:txBody>
          <a:bodyPr vert="horz" lIns="91440" tIns="45720" rIns="91440" bIns="45720" rtlCol="0" anchor="ctr">
            <a:normAutofit fontScale="92500"/>
          </a:bodyPr>
          <a:lstStyle/>
          <a:p>
            <a:pPr>
              <a:spcAft>
                <a:spcPts val="600"/>
              </a:spcAft>
              <a:defRPr/>
            </a:pPr>
            <a:r>
              <a:rPr lang="en-US" kern="1200" dirty="0">
                <a:latin typeface="Arial"/>
                <a:ea typeface="+mn-ea"/>
                <a:cs typeface="+mn-cs"/>
              </a:rPr>
              <a:t>The Care Partner Project, ©2023</a:t>
            </a:r>
          </a:p>
        </p:txBody>
      </p:sp>
      <p:sp>
        <p:nvSpPr>
          <p:cNvPr id="2" name="Slide Number Placeholder 1">
            <a:extLst>
              <a:ext uri="{FF2B5EF4-FFF2-40B4-BE49-F238E27FC236}">
                <a16:creationId xmlns:a16="http://schemas.microsoft.com/office/drawing/2014/main" id="{6CAC5F61-A003-0E4D-8B14-F01973E56C50}"/>
              </a:ext>
            </a:extLst>
          </p:cNvPr>
          <p:cNvSpPr>
            <a:spLocks noGrp="1"/>
          </p:cNvSpPr>
          <p:nvPr>
            <p:ph type="sldNum" sz="quarter" idx="4"/>
          </p:nvPr>
        </p:nvSpPr>
        <p:spPr/>
        <p:txBody>
          <a:bodyPr/>
          <a:lstStyle/>
          <a:p>
            <a:fld id="{5545935D-753C-6342-B658-0DC896E1BF92}" type="slidenum">
              <a:rPr lang="en-US" smtClean="0"/>
              <a:t>18</a:t>
            </a:fld>
            <a:endParaRPr lang="en-US" dirty="0"/>
          </a:p>
        </p:txBody>
      </p:sp>
    </p:spTree>
    <p:extLst>
      <p:ext uri="{BB962C8B-B14F-4D97-AF65-F5344CB8AC3E}">
        <p14:creationId xmlns:p14="http://schemas.microsoft.com/office/powerpoint/2010/main" val="1036918027"/>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itle 1">
            <a:extLst>
              <a:ext uri="{FF2B5EF4-FFF2-40B4-BE49-F238E27FC236}">
                <a16:creationId xmlns:a16="http://schemas.microsoft.com/office/drawing/2014/main" id="{1B5F66D1-1D09-4372-A313-EFB1BCD7B1AD}"/>
              </a:ext>
            </a:extLst>
          </p:cNvPr>
          <p:cNvSpPr>
            <a:spLocks noGrp="1"/>
          </p:cNvSpPr>
          <p:nvPr>
            <p:ph type="title"/>
          </p:nvPr>
        </p:nvSpPr>
        <p:spPr>
          <a:xfrm>
            <a:off x="498474" y="484188"/>
            <a:ext cx="8134537" cy="1116012"/>
          </a:xfrm>
        </p:spPr>
        <p:txBody>
          <a:bodyPr/>
          <a:lstStyle/>
          <a:p>
            <a:r>
              <a:rPr lang="en-US" dirty="0"/>
              <a:t>Topics to Cover About Your Loved One’s Care</a:t>
            </a:r>
            <a:br>
              <a:rPr lang="en-US" dirty="0"/>
            </a:br>
            <a:r>
              <a:rPr lang="en-US" sz="2400" b="0" dirty="0">
                <a:solidFill>
                  <a:schemeClr val="accent3"/>
                </a:solidFill>
              </a:rPr>
              <a:t>And take notes, of course!</a:t>
            </a:r>
            <a:r>
              <a:rPr lang="en-US" sz="2400" dirty="0"/>
              <a:t> </a:t>
            </a:r>
          </a:p>
        </p:txBody>
      </p:sp>
      <p:pic>
        <p:nvPicPr>
          <p:cNvPr id="5122" name="Picture 2">
            <a:extLst>
              <a:ext uri="{FF2B5EF4-FFF2-40B4-BE49-F238E27FC236}">
                <a16:creationId xmlns:a16="http://schemas.microsoft.com/office/drawing/2014/main" id="{1DA598FD-8346-A444-9E18-64AC9D58BE3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rot="538352">
            <a:off x="4851242" y="1468433"/>
            <a:ext cx="4038744" cy="3574288"/>
          </a:xfrm>
          <a:prstGeom prst="rect">
            <a:avLst/>
          </a:prstGeom>
          <a:solidFill>
            <a:srgbClr val="FFFFFF"/>
          </a:solidFill>
        </p:spPr>
      </p:pic>
      <p:sp>
        <p:nvSpPr>
          <p:cNvPr id="3" name="Footer Placeholder 2">
            <a:extLst>
              <a:ext uri="{FF2B5EF4-FFF2-40B4-BE49-F238E27FC236}">
                <a16:creationId xmlns:a16="http://schemas.microsoft.com/office/drawing/2014/main" id="{F5365543-A64C-924F-981D-C7D8B986C1B7}"/>
              </a:ext>
            </a:extLst>
          </p:cNvPr>
          <p:cNvSpPr>
            <a:spLocks noGrp="1"/>
          </p:cNvSpPr>
          <p:nvPr>
            <p:ph type="ftr" sz="quarter" idx="11"/>
          </p:nvPr>
        </p:nvSpPr>
        <p:spPr>
          <a:xfrm>
            <a:off x="498474" y="6191249"/>
            <a:ext cx="2275187" cy="365125"/>
          </a:xfrm>
        </p:spPr>
        <p:txBody>
          <a:bodyPr vert="horz" lIns="91440" tIns="45720" rIns="91440" bIns="45720" rtlCol="0" anchor="ctr">
            <a:normAutofit/>
          </a:bodyPr>
          <a:lstStyle/>
          <a:p>
            <a:pPr>
              <a:spcAft>
                <a:spcPts val="600"/>
              </a:spcAft>
              <a:defRPr/>
            </a:pPr>
            <a:r>
              <a:rPr lang="en-US" kern="1200" dirty="0">
                <a:latin typeface="Arial"/>
                <a:ea typeface="+mn-ea"/>
                <a:cs typeface="+mn-cs"/>
              </a:rPr>
              <a:t>The Care Partner Project, ©2023</a:t>
            </a:r>
          </a:p>
        </p:txBody>
      </p:sp>
      <p:sp>
        <p:nvSpPr>
          <p:cNvPr id="4" name="Rectangle 1">
            <a:extLst>
              <a:ext uri="{FF2B5EF4-FFF2-40B4-BE49-F238E27FC236}">
                <a16:creationId xmlns:a16="http://schemas.microsoft.com/office/drawing/2014/main" id="{EBF797CC-CB47-3A4D-8488-2236662D8824}"/>
              </a:ext>
            </a:extLst>
          </p:cNvPr>
          <p:cNvSpPr>
            <a:spLocks noChangeArrowheads="1"/>
          </p:cNvSpPr>
          <p:nvPr/>
        </p:nvSpPr>
        <p:spPr bwMode="auto">
          <a:xfrm>
            <a:off x="355459" y="1838410"/>
            <a:ext cx="7556500" cy="4454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defTabSz="914400" latinLnBrk="0">
              <a:spcBef>
                <a:spcPct val="0"/>
              </a:spcBef>
              <a:spcAft>
                <a:spcPts val="600"/>
              </a:spcAft>
              <a:buClr>
                <a:schemeClr val="accent1"/>
              </a:buClr>
              <a:buSzPct val="75000"/>
              <a:buFont typeface="Arial" panose="020B0604020202020204" pitchFamily="34" charset="0"/>
              <a:buChar char="•"/>
              <a:tabLst/>
            </a:pPr>
            <a:r>
              <a:rPr lang="en-US" altLang="en-US" b="1" dirty="0">
                <a:solidFill>
                  <a:schemeClr val="tx1">
                    <a:lumMod val="65000"/>
                    <a:lumOff val="35000"/>
                  </a:schemeClr>
                </a:solidFill>
                <a:latin typeface="Arial"/>
              </a:rPr>
              <a:t>T</a:t>
            </a:r>
            <a:r>
              <a:rPr kumimoji="0" lang="en-US" altLang="en-US" b="1" i="0" u="none" strike="noStrike" cap="none" normalizeH="0" baseline="0" dirty="0">
                <a:ln>
                  <a:noFill/>
                </a:ln>
                <a:solidFill>
                  <a:schemeClr val="tx1">
                    <a:lumMod val="65000"/>
                    <a:lumOff val="35000"/>
                  </a:schemeClr>
                </a:solidFill>
                <a:effectLst/>
                <a:latin typeface="Arial"/>
              </a:rPr>
              <a:t>ests </a:t>
            </a:r>
            <a:r>
              <a:rPr kumimoji="0" lang="en-US" altLang="en-US" i="0" u="none" strike="noStrike" cap="none" normalizeH="0" baseline="0" dirty="0">
                <a:ln>
                  <a:noFill/>
                </a:ln>
                <a:solidFill>
                  <a:schemeClr val="tx1">
                    <a:lumMod val="65000"/>
                    <a:lumOff val="35000"/>
                  </a:schemeClr>
                </a:solidFill>
                <a:effectLst/>
                <a:latin typeface="Arial"/>
              </a:rPr>
              <a:t>ordered and results </a:t>
            </a:r>
            <a:r>
              <a:rPr kumimoji="0" lang="en-US" altLang="en-US" b="0" i="0" u="none" strike="noStrike" cap="none" normalizeH="0" baseline="0" dirty="0">
                <a:ln>
                  <a:noFill/>
                </a:ln>
                <a:solidFill>
                  <a:schemeClr val="tx1">
                    <a:lumMod val="65000"/>
                    <a:lumOff val="35000"/>
                  </a:schemeClr>
                </a:solidFill>
                <a:effectLst/>
                <a:latin typeface="Arial"/>
              </a:rPr>
              <a:t>(Why ordered? Looking for?)</a:t>
            </a:r>
          </a:p>
          <a:p>
            <a:pPr marL="285750" marR="0" lvl="0" indent="-285750" defTabSz="914400" latinLnBrk="0">
              <a:spcBef>
                <a:spcPct val="0"/>
              </a:spcBef>
              <a:spcAft>
                <a:spcPts val="600"/>
              </a:spcAft>
              <a:buClr>
                <a:schemeClr val="accent1"/>
              </a:buClr>
              <a:buSzPct val="75000"/>
              <a:buFont typeface="Arial" panose="020B0604020202020204" pitchFamily="34" charset="0"/>
              <a:buChar char="•"/>
              <a:tabLst/>
            </a:pPr>
            <a:endParaRPr lang="en-US" altLang="en-US" dirty="0">
              <a:solidFill>
                <a:schemeClr val="tx1">
                  <a:lumMod val="65000"/>
                  <a:lumOff val="35000"/>
                </a:schemeClr>
              </a:solidFill>
              <a:latin typeface="Arial"/>
            </a:endParaRPr>
          </a:p>
          <a:p>
            <a:pPr marL="285750" marR="0" lvl="0" indent="-285750" defTabSz="914400" latinLnBrk="0">
              <a:spcBef>
                <a:spcPct val="0"/>
              </a:spcBef>
              <a:spcAft>
                <a:spcPts val="600"/>
              </a:spcAft>
              <a:buClr>
                <a:schemeClr val="accent1"/>
              </a:buClr>
              <a:buSzPct val="75000"/>
              <a:buFont typeface="Arial" panose="020B0604020202020204" pitchFamily="34" charset="0"/>
              <a:buChar char="•"/>
              <a:tabLst/>
            </a:pPr>
            <a:r>
              <a:rPr lang="en-US" altLang="en-US" b="1" dirty="0">
                <a:solidFill>
                  <a:schemeClr val="tx1">
                    <a:lumMod val="65000"/>
                    <a:lumOff val="35000"/>
                  </a:schemeClr>
                </a:solidFill>
                <a:latin typeface="Arial"/>
              </a:rPr>
              <a:t>Medications </a:t>
            </a:r>
            <a:r>
              <a:rPr lang="en-US" altLang="en-US" dirty="0">
                <a:solidFill>
                  <a:schemeClr val="tx1">
                    <a:lumMod val="65000"/>
                    <a:lumOff val="35000"/>
                  </a:schemeClr>
                </a:solidFill>
                <a:latin typeface="Arial"/>
              </a:rPr>
              <a:t>started or stopped? Why? </a:t>
            </a:r>
          </a:p>
          <a:p>
            <a:pPr marR="0" lvl="0" defTabSz="914400" latinLnBrk="0">
              <a:spcBef>
                <a:spcPct val="0"/>
              </a:spcBef>
              <a:spcAft>
                <a:spcPts val="600"/>
              </a:spcAft>
              <a:buClr>
                <a:schemeClr val="accent1"/>
              </a:buClr>
              <a:buSzPct val="75000"/>
              <a:tabLst/>
            </a:pPr>
            <a:r>
              <a:rPr lang="en-US" altLang="en-US" dirty="0">
                <a:solidFill>
                  <a:schemeClr val="tx1">
                    <a:lumMod val="65000"/>
                    <a:lumOff val="35000"/>
                  </a:schemeClr>
                </a:solidFill>
                <a:latin typeface="Arial"/>
              </a:rPr>
              <a:t> </a:t>
            </a:r>
            <a:endParaRPr kumimoji="0" lang="en-US" altLang="en-US" b="0" i="0" u="none" strike="noStrike" cap="none" normalizeH="0" baseline="0" dirty="0">
              <a:ln>
                <a:noFill/>
              </a:ln>
              <a:solidFill>
                <a:schemeClr val="tx1">
                  <a:lumMod val="65000"/>
                  <a:lumOff val="35000"/>
                </a:schemeClr>
              </a:solidFill>
              <a:effectLst/>
              <a:latin typeface="Arial"/>
            </a:endParaRPr>
          </a:p>
          <a:p>
            <a:pPr marL="285750" marR="0" lvl="0" indent="-285750" defTabSz="914400" latinLnBrk="0">
              <a:spcBef>
                <a:spcPct val="0"/>
              </a:spcBef>
              <a:spcAft>
                <a:spcPts val="600"/>
              </a:spcAft>
              <a:buClr>
                <a:schemeClr val="accent1"/>
              </a:buClr>
              <a:buSzPct val="75000"/>
              <a:buFont typeface="Arial" panose="020B0604020202020204" pitchFamily="34" charset="0"/>
              <a:buChar char="•"/>
              <a:tabLst/>
            </a:pPr>
            <a:r>
              <a:rPr lang="en-US" altLang="en-US" b="1" dirty="0">
                <a:solidFill>
                  <a:schemeClr val="tx1">
                    <a:lumMod val="65000"/>
                    <a:lumOff val="35000"/>
                  </a:schemeClr>
                </a:solidFill>
                <a:latin typeface="Arial"/>
              </a:rPr>
              <a:t>V</a:t>
            </a:r>
            <a:r>
              <a:rPr kumimoji="0" lang="en-US" altLang="en-US" b="1" i="0" u="none" strike="noStrike" cap="none" normalizeH="0" baseline="0" dirty="0">
                <a:ln>
                  <a:noFill/>
                </a:ln>
                <a:solidFill>
                  <a:schemeClr val="tx1">
                    <a:lumMod val="65000"/>
                    <a:lumOff val="35000"/>
                  </a:schemeClr>
                </a:solidFill>
                <a:effectLst/>
                <a:latin typeface="Arial"/>
              </a:rPr>
              <a:t>ital signs</a:t>
            </a:r>
            <a:r>
              <a:rPr kumimoji="0" lang="en-US" altLang="en-US" b="0" i="0" u="none" strike="noStrike" cap="none" normalizeH="0" baseline="0" dirty="0">
                <a:ln>
                  <a:noFill/>
                </a:ln>
                <a:solidFill>
                  <a:schemeClr val="tx1">
                    <a:lumMod val="65000"/>
                    <a:lumOff val="35000"/>
                  </a:schemeClr>
                </a:solidFill>
                <a:effectLst/>
                <a:latin typeface="Arial"/>
              </a:rPr>
              <a:t>: Improving? Same? Worrisome?</a:t>
            </a:r>
          </a:p>
          <a:p>
            <a:pPr marL="285750" marR="0" lvl="0" indent="-285750" defTabSz="914400" latinLnBrk="0">
              <a:spcBef>
                <a:spcPct val="0"/>
              </a:spcBef>
              <a:spcAft>
                <a:spcPts val="600"/>
              </a:spcAft>
              <a:buClr>
                <a:schemeClr val="accent1"/>
              </a:buClr>
              <a:buSzPct val="75000"/>
              <a:buFont typeface="Arial" panose="020B0604020202020204" pitchFamily="34" charset="0"/>
              <a:buChar char="•"/>
              <a:tabLst/>
            </a:pPr>
            <a:endParaRPr kumimoji="0" lang="en-US" altLang="en-US" b="0" i="0" u="none" strike="noStrike" cap="none" normalizeH="0" baseline="0" dirty="0">
              <a:ln>
                <a:noFill/>
              </a:ln>
              <a:solidFill>
                <a:schemeClr val="tx1">
                  <a:lumMod val="65000"/>
                  <a:lumOff val="35000"/>
                </a:schemeClr>
              </a:solidFill>
              <a:effectLst/>
              <a:latin typeface="Arial"/>
            </a:endParaRPr>
          </a:p>
          <a:p>
            <a:pPr marL="285750" marR="0" lvl="0" indent="-285750" defTabSz="914400" latinLnBrk="0">
              <a:spcBef>
                <a:spcPct val="0"/>
              </a:spcBef>
              <a:spcAft>
                <a:spcPts val="600"/>
              </a:spcAft>
              <a:buClr>
                <a:schemeClr val="accent1"/>
              </a:buClr>
              <a:buSzPct val="75000"/>
              <a:buFont typeface="Arial" panose="020B0604020202020204" pitchFamily="34" charset="0"/>
              <a:buChar char="•"/>
              <a:tabLst/>
            </a:pPr>
            <a:r>
              <a:rPr lang="en-US" altLang="en-US" b="1" dirty="0">
                <a:solidFill>
                  <a:schemeClr val="tx1">
                    <a:lumMod val="65000"/>
                    <a:lumOff val="35000"/>
                  </a:schemeClr>
                </a:solidFill>
                <a:latin typeface="Arial"/>
              </a:rPr>
              <a:t>D</a:t>
            </a:r>
            <a:r>
              <a:rPr kumimoji="0" lang="en-US" altLang="en-US" b="1" i="0" u="none" strike="noStrike" cap="none" normalizeH="0" baseline="0" dirty="0">
                <a:ln>
                  <a:noFill/>
                </a:ln>
                <a:solidFill>
                  <a:schemeClr val="tx1">
                    <a:lumMod val="65000"/>
                    <a:lumOff val="35000"/>
                  </a:schemeClr>
                </a:solidFill>
                <a:effectLst/>
                <a:latin typeface="Arial"/>
              </a:rPr>
              <a:t>aily case conference: </a:t>
            </a:r>
            <a:r>
              <a:rPr kumimoji="0" lang="en-US" altLang="en-US" b="0" i="0" u="none" strike="noStrike" cap="none" normalizeH="0" baseline="0" dirty="0">
                <a:ln>
                  <a:noFill/>
                </a:ln>
                <a:solidFill>
                  <a:schemeClr val="tx1">
                    <a:lumMod val="65000"/>
                    <a:lumOff val="35000"/>
                  </a:schemeClr>
                </a:solidFill>
                <a:effectLst/>
                <a:latin typeface="Arial"/>
              </a:rPr>
              <a:t>what was said?</a:t>
            </a:r>
          </a:p>
          <a:p>
            <a:pPr marL="285750" marR="0" lvl="0" indent="-285750" defTabSz="914400" latinLnBrk="0">
              <a:spcBef>
                <a:spcPct val="0"/>
              </a:spcBef>
              <a:spcAft>
                <a:spcPts val="600"/>
              </a:spcAft>
              <a:buClr>
                <a:schemeClr val="accent1"/>
              </a:buClr>
              <a:buSzPct val="75000"/>
              <a:buFont typeface="Arial" panose="020B0604020202020204" pitchFamily="34" charset="0"/>
              <a:buChar char="•"/>
              <a:tabLst/>
            </a:pPr>
            <a:endParaRPr lang="en-US" altLang="en-US" dirty="0">
              <a:solidFill>
                <a:schemeClr val="tx1">
                  <a:lumMod val="65000"/>
                  <a:lumOff val="35000"/>
                </a:schemeClr>
              </a:solidFill>
              <a:latin typeface="Arial"/>
            </a:endParaRPr>
          </a:p>
          <a:p>
            <a:pPr marL="285750" lvl="0" indent="-285750" defTabSz="914400">
              <a:spcAft>
                <a:spcPts val="600"/>
              </a:spcAft>
              <a:buClr>
                <a:schemeClr val="accent1"/>
              </a:buClr>
              <a:buSzPct val="75000"/>
              <a:buFont typeface="Arial" panose="020B0604020202020204" pitchFamily="34" charset="0"/>
              <a:buChar char="•"/>
            </a:pPr>
            <a:r>
              <a:rPr lang="en-US" altLang="en-US" b="1" dirty="0">
                <a:solidFill>
                  <a:schemeClr val="tx1">
                    <a:lumMod val="65000"/>
                    <a:lumOff val="35000"/>
                  </a:schemeClr>
                </a:solidFill>
                <a:latin typeface="Arial"/>
              </a:rPr>
              <a:t>Daily rounds with doctors: </a:t>
            </a:r>
            <a:r>
              <a:rPr lang="en-US" altLang="en-US" dirty="0">
                <a:solidFill>
                  <a:schemeClr val="tx1">
                    <a:lumMod val="65000"/>
                    <a:lumOff val="35000"/>
                  </a:schemeClr>
                </a:solidFill>
                <a:latin typeface="Arial"/>
              </a:rPr>
              <a:t>can you join via phone or tablet?</a:t>
            </a:r>
            <a:endParaRPr kumimoji="0" lang="en-US" altLang="en-US" b="1" i="0" u="none" strike="noStrike" cap="none" normalizeH="0" baseline="0" dirty="0">
              <a:ln>
                <a:noFill/>
              </a:ln>
              <a:solidFill>
                <a:schemeClr val="tx1">
                  <a:lumMod val="65000"/>
                  <a:lumOff val="35000"/>
                </a:schemeClr>
              </a:solidFill>
              <a:effectLst/>
              <a:latin typeface="Arial"/>
            </a:endParaRPr>
          </a:p>
          <a:p>
            <a:pPr marL="285750" marR="0" lvl="0" indent="-285750" defTabSz="914400" latinLnBrk="0">
              <a:spcBef>
                <a:spcPct val="0"/>
              </a:spcBef>
              <a:spcAft>
                <a:spcPts val="600"/>
              </a:spcAft>
              <a:buClr>
                <a:schemeClr val="accent1"/>
              </a:buClr>
              <a:buSzPct val="75000"/>
              <a:buFont typeface="Arial" panose="020B0604020202020204" pitchFamily="34" charset="0"/>
              <a:buChar char="•"/>
              <a:tabLst/>
            </a:pPr>
            <a:endParaRPr kumimoji="0" lang="en-US" altLang="en-US" b="0" i="0" u="none" strike="noStrike" cap="none" normalizeH="0" baseline="0" dirty="0">
              <a:ln>
                <a:noFill/>
              </a:ln>
              <a:solidFill>
                <a:schemeClr val="tx1">
                  <a:lumMod val="65000"/>
                  <a:lumOff val="35000"/>
                </a:schemeClr>
              </a:solidFill>
              <a:effectLst/>
              <a:latin typeface="Arial"/>
            </a:endParaRPr>
          </a:p>
          <a:p>
            <a:pPr marL="285750" marR="0" lvl="0" indent="-285750" defTabSz="914400" latinLnBrk="0">
              <a:spcBef>
                <a:spcPct val="0"/>
              </a:spcBef>
              <a:spcAft>
                <a:spcPts val="600"/>
              </a:spcAft>
              <a:buClr>
                <a:schemeClr val="accent1"/>
              </a:buClr>
              <a:buSzPct val="75000"/>
              <a:buFont typeface="Arial" panose="020B0604020202020204" pitchFamily="34" charset="0"/>
              <a:buChar char="•"/>
              <a:tabLst/>
            </a:pPr>
            <a:r>
              <a:rPr lang="en-US" altLang="en-US" b="1" dirty="0">
                <a:solidFill>
                  <a:schemeClr val="tx1">
                    <a:lumMod val="65000"/>
                    <a:lumOff val="35000"/>
                  </a:schemeClr>
                </a:solidFill>
                <a:latin typeface="Arial"/>
              </a:rPr>
              <a:t>L</a:t>
            </a:r>
            <a:r>
              <a:rPr kumimoji="0" lang="en-US" altLang="en-US" b="1" i="0" u="none" strike="noStrike" cap="none" normalizeH="0" baseline="0" dirty="0">
                <a:ln>
                  <a:noFill/>
                </a:ln>
                <a:solidFill>
                  <a:schemeClr val="tx1">
                    <a:lumMod val="65000"/>
                    <a:lumOff val="35000"/>
                  </a:schemeClr>
                </a:solidFill>
                <a:effectLst/>
                <a:latin typeface="Arial"/>
              </a:rPr>
              <a:t>oved one’s spirits</a:t>
            </a:r>
            <a:endParaRPr lang="en-US" altLang="en-US" dirty="0">
              <a:solidFill>
                <a:schemeClr val="tx1">
                  <a:lumMod val="65000"/>
                  <a:lumOff val="35000"/>
                </a:schemeClr>
              </a:solidFill>
              <a:latin typeface="Arial"/>
            </a:endParaRPr>
          </a:p>
          <a:p>
            <a:pPr marR="0" lvl="0" defTabSz="914400" latinLnBrk="0">
              <a:spcBef>
                <a:spcPct val="0"/>
              </a:spcBef>
              <a:spcAft>
                <a:spcPts val="600"/>
              </a:spcAft>
              <a:buClr>
                <a:schemeClr val="accent1"/>
              </a:buClr>
              <a:buSzPct val="75000"/>
              <a:tabLst/>
            </a:pPr>
            <a:endParaRPr kumimoji="0" lang="en-US" altLang="en-US" sz="1600" b="0" i="0" u="none" strike="noStrike" cap="none" normalizeH="0" baseline="0" dirty="0">
              <a:ln>
                <a:noFill/>
              </a:ln>
              <a:solidFill>
                <a:schemeClr val="tx1">
                  <a:lumMod val="65000"/>
                  <a:lumOff val="35000"/>
                </a:schemeClr>
              </a:solidFill>
              <a:effectLst/>
              <a:latin typeface="Arial"/>
            </a:endParaRPr>
          </a:p>
        </p:txBody>
      </p:sp>
      <p:sp>
        <p:nvSpPr>
          <p:cNvPr id="2" name="Slide Number Placeholder 1">
            <a:extLst>
              <a:ext uri="{FF2B5EF4-FFF2-40B4-BE49-F238E27FC236}">
                <a16:creationId xmlns:a16="http://schemas.microsoft.com/office/drawing/2014/main" id="{DFD74A8A-55B1-9F48-BD39-60EC10ACA54B}"/>
              </a:ext>
            </a:extLst>
          </p:cNvPr>
          <p:cNvSpPr>
            <a:spLocks noGrp="1"/>
          </p:cNvSpPr>
          <p:nvPr>
            <p:ph type="sldNum" sz="quarter" idx="4"/>
          </p:nvPr>
        </p:nvSpPr>
        <p:spPr/>
        <p:txBody>
          <a:bodyPr/>
          <a:lstStyle/>
          <a:p>
            <a:fld id="{5545935D-753C-6342-B658-0DC896E1BF92}" type="slidenum">
              <a:rPr lang="en-US" smtClean="0"/>
              <a:t>19</a:t>
            </a:fld>
            <a:endParaRPr lang="en-US" dirty="0"/>
          </a:p>
        </p:txBody>
      </p:sp>
    </p:spTree>
    <p:extLst>
      <p:ext uri="{BB962C8B-B14F-4D97-AF65-F5344CB8AC3E}">
        <p14:creationId xmlns:p14="http://schemas.microsoft.com/office/powerpoint/2010/main" val="3719541910"/>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1EE9A-BCB4-CE49-8849-C4BDFCCC57B8}"/>
              </a:ext>
            </a:extLst>
          </p:cNvPr>
          <p:cNvSpPr>
            <a:spLocks noGrp="1"/>
          </p:cNvSpPr>
          <p:nvPr>
            <p:ph type="title"/>
          </p:nvPr>
        </p:nvSpPr>
        <p:spPr>
          <a:xfrm>
            <a:off x="405983" y="1017674"/>
            <a:ext cx="8345274" cy="621281"/>
          </a:xfrm>
        </p:spPr>
        <p:txBody>
          <a:bodyPr/>
          <a:lstStyle/>
          <a:p>
            <a:r>
              <a:rPr lang="en-US" sz="2400" b="0" dirty="0">
                <a:solidFill>
                  <a:schemeClr val="accent3"/>
                </a:solidFill>
              </a:rPr>
              <a:t>It’s OK to Ask for Help! </a:t>
            </a:r>
          </a:p>
        </p:txBody>
      </p:sp>
      <p:pic>
        <p:nvPicPr>
          <p:cNvPr id="12" name="Content Placeholder 11" descr="Icon&#10;&#10;Description automatically generated">
            <a:extLst>
              <a:ext uri="{FF2B5EF4-FFF2-40B4-BE49-F238E27FC236}">
                <a16:creationId xmlns:a16="http://schemas.microsoft.com/office/drawing/2014/main" id="{646E148B-6367-744C-9C43-5811667468F0}"/>
              </a:ext>
            </a:extLst>
          </p:cNvPr>
          <p:cNvPicPr>
            <a:picLocks noGrp="1" noChangeAspect="1"/>
          </p:cNvPicPr>
          <p:nvPr>
            <p:ph sz="half" idx="1"/>
          </p:nvPr>
        </p:nvPicPr>
        <p:blipFill>
          <a:blip r:embed="rId3"/>
          <a:stretch>
            <a:fillRect/>
          </a:stretch>
        </p:blipFill>
        <p:spPr>
          <a:xfrm>
            <a:off x="5553076" y="3313772"/>
            <a:ext cx="2873376" cy="2873376"/>
          </a:xfrm>
        </p:spPr>
      </p:pic>
      <p:pic>
        <p:nvPicPr>
          <p:cNvPr id="10" name="Content Placeholder 9">
            <a:extLst>
              <a:ext uri="{FF2B5EF4-FFF2-40B4-BE49-F238E27FC236}">
                <a16:creationId xmlns:a16="http://schemas.microsoft.com/office/drawing/2014/main" id="{E77B072D-2E4D-E14F-9018-4C3B51F91EB1}"/>
              </a:ext>
            </a:extLst>
          </p:cNvPr>
          <p:cNvPicPr>
            <a:picLocks noGrp="1" noChangeAspect="1"/>
          </p:cNvPicPr>
          <p:nvPr>
            <p:ph sz="half" idx="15"/>
          </p:nvPr>
        </p:nvPicPr>
        <p:blipFill>
          <a:blip r:embed="rId4"/>
          <a:stretch>
            <a:fillRect/>
          </a:stretch>
        </p:blipFill>
        <p:spPr>
          <a:xfrm>
            <a:off x="498474" y="1372101"/>
            <a:ext cx="4659313" cy="3378359"/>
          </a:xfrm>
          <a:effectLst>
            <a:softEdge rad="203200"/>
          </a:effectLst>
        </p:spPr>
      </p:pic>
      <p:sp>
        <p:nvSpPr>
          <p:cNvPr id="6" name="Footer Placeholder 5">
            <a:extLst>
              <a:ext uri="{FF2B5EF4-FFF2-40B4-BE49-F238E27FC236}">
                <a16:creationId xmlns:a16="http://schemas.microsoft.com/office/drawing/2014/main" id="{0743294F-D8CA-664F-8B0F-CE7FA1B93AB7}"/>
              </a:ext>
            </a:extLst>
          </p:cNvPr>
          <p:cNvSpPr>
            <a:spLocks noGrp="1"/>
          </p:cNvSpPr>
          <p:nvPr>
            <p:ph type="ftr" sz="quarter" idx="18"/>
          </p:nvPr>
        </p:nvSpPr>
        <p:spPr>
          <a:xfrm>
            <a:off x="5610270" y="6483960"/>
            <a:ext cx="2285501" cy="365125"/>
          </a:xfrm>
        </p:spPr>
        <p:txBody>
          <a:bodyPr/>
          <a:lstStyle/>
          <a:p>
            <a:pPr>
              <a:defRPr/>
            </a:pPr>
            <a:r>
              <a:rPr lang="en-US" dirty="0"/>
              <a:t>The Care Partner Project, ©2023</a:t>
            </a:r>
          </a:p>
        </p:txBody>
      </p:sp>
      <p:sp>
        <p:nvSpPr>
          <p:cNvPr id="13" name="TextBox 12">
            <a:extLst>
              <a:ext uri="{FF2B5EF4-FFF2-40B4-BE49-F238E27FC236}">
                <a16:creationId xmlns:a16="http://schemas.microsoft.com/office/drawing/2014/main" id="{E7386924-D879-0A43-87EB-FBC05C64228C}"/>
              </a:ext>
            </a:extLst>
          </p:cNvPr>
          <p:cNvSpPr txBox="1"/>
          <p:nvPr/>
        </p:nvSpPr>
        <p:spPr>
          <a:xfrm>
            <a:off x="556311" y="4750460"/>
            <a:ext cx="4543638" cy="1477328"/>
          </a:xfrm>
          <a:prstGeom prst="rect">
            <a:avLst/>
          </a:prstGeom>
          <a:noFill/>
        </p:spPr>
        <p:txBody>
          <a:bodyPr wrap="square" rtlCol="0">
            <a:spAutoFit/>
          </a:bodyPr>
          <a:lstStyle/>
          <a:p>
            <a:r>
              <a:rPr lang="en-US" dirty="0">
                <a:solidFill>
                  <a:schemeClr val="tx1">
                    <a:lumMod val="65000"/>
                    <a:lumOff val="35000"/>
                  </a:schemeClr>
                </a:solidFill>
              </a:rPr>
              <a:t>Visit with your loved one via Zoom, Google Chats, Facetime.  </a:t>
            </a:r>
          </a:p>
          <a:p>
            <a:endParaRPr lang="en-US" dirty="0">
              <a:solidFill>
                <a:schemeClr val="tx1">
                  <a:lumMod val="65000"/>
                  <a:lumOff val="35000"/>
                </a:schemeClr>
              </a:solidFill>
            </a:endParaRPr>
          </a:p>
          <a:p>
            <a:r>
              <a:rPr lang="en-US" dirty="0">
                <a:solidFill>
                  <a:schemeClr val="tx1">
                    <a:lumMod val="65000"/>
                    <a:lumOff val="35000"/>
                  </a:schemeClr>
                </a:solidFill>
              </a:rPr>
              <a:t>Nurses, aids, social workers, case managers are often willing to help set up.  </a:t>
            </a:r>
          </a:p>
        </p:txBody>
      </p:sp>
      <p:sp>
        <p:nvSpPr>
          <p:cNvPr id="14" name="TextBox 13">
            <a:extLst>
              <a:ext uri="{FF2B5EF4-FFF2-40B4-BE49-F238E27FC236}">
                <a16:creationId xmlns:a16="http://schemas.microsoft.com/office/drawing/2014/main" id="{D133341B-3761-7442-B681-2CE99F89F77F}"/>
              </a:ext>
            </a:extLst>
          </p:cNvPr>
          <p:cNvSpPr txBox="1"/>
          <p:nvPr/>
        </p:nvSpPr>
        <p:spPr>
          <a:xfrm>
            <a:off x="5553076" y="1134041"/>
            <a:ext cx="3092450" cy="2031325"/>
          </a:xfrm>
          <a:prstGeom prst="rect">
            <a:avLst/>
          </a:prstGeom>
          <a:noFill/>
        </p:spPr>
        <p:txBody>
          <a:bodyPr wrap="square" rtlCol="0">
            <a:spAutoFit/>
          </a:bodyPr>
          <a:lstStyle/>
          <a:p>
            <a:r>
              <a:rPr lang="en-US" dirty="0">
                <a:solidFill>
                  <a:schemeClr val="tx1">
                    <a:lumMod val="65000"/>
                    <a:lumOff val="35000"/>
                  </a:schemeClr>
                </a:solidFill>
              </a:rPr>
              <a:t>Ask the nurses to let you know times for morning rounds and bedside shift changes.  </a:t>
            </a:r>
          </a:p>
          <a:p>
            <a:endParaRPr lang="en-US" dirty="0">
              <a:solidFill>
                <a:schemeClr val="tx1">
                  <a:lumMod val="65000"/>
                  <a:lumOff val="35000"/>
                </a:schemeClr>
              </a:solidFill>
            </a:endParaRPr>
          </a:p>
          <a:p>
            <a:r>
              <a:rPr lang="en-US" dirty="0">
                <a:solidFill>
                  <a:schemeClr val="tx1">
                    <a:lumMod val="65000"/>
                    <a:lumOff val="35000"/>
                  </a:schemeClr>
                </a:solidFill>
              </a:rPr>
              <a:t>Ask if you can participate via phone or </a:t>
            </a:r>
            <a:r>
              <a:rPr lang="en-US" dirty="0" err="1">
                <a:solidFill>
                  <a:schemeClr val="tx1">
                    <a:lumMod val="65000"/>
                    <a:lumOff val="35000"/>
                  </a:schemeClr>
                </a:solidFill>
              </a:rPr>
              <a:t>ipad</a:t>
            </a:r>
            <a:r>
              <a:rPr lang="en-US" dirty="0">
                <a:solidFill>
                  <a:schemeClr val="tx1">
                    <a:lumMod val="65000"/>
                    <a:lumOff val="35000"/>
                  </a:schemeClr>
                </a:solidFill>
              </a:rPr>
              <a:t>.</a:t>
            </a:r>
          </a:p>
        </p:txBody>
      </p:sp>
      <p:sp>
        <p:nvSpPr>
          <p:cNvPr id="5" name="TextBox 4">
            <a:extLst>
              <a:ext uri="{FF2B5EF4-FFF2-40B4-BE49-F238E27FC236}">
                <a16:creationId xmlns:a16="http://schemas.microsoft.com/office/drawing/2014/main" id="{BD23A3EF-6DB0-1641-A89A-0746D261D8FF}"/>
              </a:ext>
            </a:extLst>
          </p:cNvPr>
          <p:cNvSpPr txBox="1"/>
          <p:nvPr/>
        </p:nvSpPr>
        <p:spPr>
          <a:xfrm>
            <a:off x="382137" y="494454"/>
            <a:ext cx="8461611" cy="523220"/>
          </a:xfrm>
          <a:prstGeom prst="rect">
            <a:avLst/>
          </a:prstGeom>
          <a:noFill/>
        </p:spPr>
        <p:txBody>
          <a:bodyPr wrap="square" rtlCol="0">
            <a:spAutoFit/>
          </a:bodyPr>
          <a:lstStyle/>
          <a:p>
            <a:r>
              <a:rPr lang="en-US" sz="2800" b="1" dirty="0">
                <a:solidFill>
                  <a:schemeClr val="accent1"/>
                </a:solidFill>
              </a:rPr>
              <a:t>Arrange for Good Communication</a:t>
            </a:r>
          </a:p>
        </p:txBody>
      </p:sp>
      <p:sp>
        <p:nvSpPr>
          <p:cNvPr id="3" name="Slide Number Placeholder 2">
            <a:extLst>
              <a:ext uri="{FF2B5EF4-FFF2-40B4-BE49-F238E27FC236}">
                <a16:creationId xmlns:a16="http://schemas.microsoft.com/office/drawing/2014/main" id="{B1E80169-4BC7-5A4C-802B-1037A1E2A869}"/>
              </a:ext>
            </a:extLst>
          </p:cNvPr>
          <p:cNvSpPr>
            <a:spLocks noGrp="1"/>
          </p:cNvSpPr>
          <p:nvPr>
            <p:ph type="sldNum" sz="quarter" idx="4"/>
          </p:nvPr>
        </p:nvSpPr>
        <p:spPr/>
        <p:txBody>
          <a:bodyPr/>
          <a:lstStyle/>
          <a:p>
            <a:fld id="{5545935D-753C-6342-B658-0DC896E1BF92}" type="slidenum">
              <a:rPr lang="en-US" smtClean="0"/>
              <a:t>20</a:t>
            </a:fld>
            <a:endParaRPr lang="en-US" dirty="0"/>
          </a:p>
        </p:txBody>
      </p:sp>
    </p:spTree>
    <p:extLst>
      <p:ext uri="{BB962C8B-B14F-4D97-AF65-F5344CB8AC3E}">
        <p14:creationId xmlns:p14="http://schemas.microsoft.com/office/powerpoint/2010/main" val="22527505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Title 1">
            <a:extLst>
              <a:ext uri="{FF2B5EF4-FFF2-40B4-BE49-F238E27FC236}">
                <a16:creationId xmlns:a16="http://schemas.microsoft.com/office/drawing/2014/main" id="{CC3F1367-9833-4309-9A20-52BD006C39C1}"/>
              </a:ext>
            </a:extLst>
          </p:cNvPr>
          <p:cNvSpPr>
            <a:spLocks noGrp="1"/>
          </p:cNvSpPr>
          <p:nvPr>
            <p:ph type="title"/>
          </p:nvPr>
        </p:nvSpPr>
        <p:spPr>
          <a:xfrm>
            <a:off x="380555" y="2571750"/>
            <a:ext cx="3255264" cy="1162050"/>
          </a:xfrm>
        </p:spPr>
        <p:txBody>
          <a:bodyPr vert="horz" wrap="square" lIns="91440" tIns="45720" rIns="91440" bIns="45720" numCol="1" anchor="b" anchorCtr="0" compatLnSpc="1">
            <a:prstTxWarp prst="textNoShape">
              <a:avLst/>
            </a:prstTxWarp>
            <a:normAutofit/>
          </a:bodyPr>
          <a:lstStyle/>
          <a:p>
            <a:br>
              <a:rPr lang="en-US" dirty="0"/>
            </a:br>
            <a:endParaRPr lang="en-US" dirty="0"/>
          </a:p>
        </p:txBody>
      </p:sp>
      <p:pic>
        <p:nvPicPr>
          <p:cNvPr id="4097" name="Picture 1" descr="caring">
            <a:extLst>
              <a:ext uri="{FF2B5EF4-FFF2-40B4-BE49-F238E27FC236}">
                <a16:creationId xmlns:a16="http://schemas.microsoft.com/office/drawing/2014/main" id="{F8A6335F-79EF-6749-AD5E-648F2AEBC0B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348" t="6751" r="10920" b="7383"/>
          <a:stretch/>
        </p:blipFill>
        <p:spPr bwMode="auto">
          <a:xfrm>
            <a:off x="3859213" y="568913"/>
            <a:ext cx="5026559" cy="5413216"/>
          </a:xfrm>
          <a:prstGeom prst="rect">
            <a:avLst/>
          </a:prstGeom>
          <a:solidFill>
            <a:srgbClr val="FFFFFF"/>
          </a:solidFill>
        </p:spPr>
      </p:pic>
      <p:sp>
        <p:nvSpPr>
          <p:cNvPr id="2" name="Rectangle 2">
            <a:extLst>
              <a:ext uri="{FF2B5EF4-FFF2-40B4-BE49-F238E27FC236}">
                <a16:creationId xmlns:a16="http://schemas.microsoft.com/office/drawing/2014/main" id="{D27F82E0-57AD-EC4E-BE01-860857D62B0E}"/>
              </a:ext>
            </a:extLst>
          </p:cNvPr>
          <p:cNvSpPr>
            <a:spLocks noChangeArrowheads="1"/>
          </p:cNvSpPr>
          <p:nvPr/>
        </p:nvSpPr>
        <p:spPr bwMode="auto">
          <a:xfrm>
            <a:off x="441341" y="568913"/>
            <a:ext cx="3194478" cy="58541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rmAutofit/>
          </a:bodyPr>
          <a:lstStyle/>
          <a:p>
            <a:pPr marR="0" defTabSz="914400" eaLnBrk="0" latinLnBrk="0" hangingPunct="0">
              <a:lnSpc>
                <a:spcPct val="90000"/>
              </a:lnSpc>
              <a:spcBef>
                <a:spcPts val="600"/>
              </a:spcBef>
              <a:buClr>
                <a:schemeClr val="accent1"/>
              </a:buClr>
              <a:buSzPct val="75000"/>
              <a:tabLst/>
            </a:pPr>
            <a:r>
              <a:rPr kumimoji="0" lang="en-US" altLang="en-US" sz="2800" b="1" i="0" u="none" strike="noStrike" kern="1200" cap="none" normalizeH="0" baseline="0" dirty="0">
                <a:ln>
                  <a:noFill/>
                </a:ln>
                <a:solidFill>
                  <a:schemeClr val="bg1"/>
                </a:solidFill>
                <a:effectLst/>
                <a:latin typeface="Arial"/>
                <a:ea typeface="ＭＳ Ｐゴシック" charset="0"/>
                <a:cs typeface="ＭＳ Ｐゴシック" charset="0"/>
              </a:rPr>
              <a:t>Be Mindful of How </a:t>
            </a:r>
            <a:r>
              <a:rPr lang="en-US" altLang="en-US" sz="2800" b="1" dirty="0">
                <a:solidFill>
                  <a:schemeClr val="bg1"/>
                </a:solidFill>
                <a:latin typeface="Arial"/>
              </a:rPr>
              <a:t>B</a:t>
            </a:r>
            <a:r>
              <a:rPr kumimoji="0" lang="en-US" altLang="en-US" sz="2800" b="1" i="0" u="none" strike="noStrike" kern="1200" cap="none" normalizeH="0" baseline="0" dirty="0">
                <a:ln>
                  <a:noFill/>
                </a:ln>
                <a:solidFill>
                  <a:schemeClr val="bg1"/>
                </a:solidFill>
                <a:effectLst/>
                <a:latin typeface="Arial"/>
                <a:ea typeface="ＭＳ Ｐゴシック" charset="0"/>
                <a:cs typeface="ＭＳ Ｐゴシック" charset="0"/>
              </a:rPr>
              <a:t>usy </a:t>
            </a:r>
            <a:r>
              <a:rPr lang="en-US" altLang="en-US" sz="2800" b="1" dirty="0">
                <a:solidFill>
                  <a:schemeClr val="bg1"/>
                </a:solidFill>
                <a:latin typeface="Arial"/>
              </a:rPr>
              <a:t>N</a:t>
            </a:r>
            <a:r>
              <a:rPr kumimoji="0" lang="en-US" altLang="en-US" sz="2800" b="1" i="0" u="none" strike="noStrike" kern="1200" cap="none" normalizeH="0" baseline="0" dirty="0">
                <a:ln>
                  <a:noFill/>
                </a:ln>
                <a:solidFill>
                  <a:schemeClr val="bg1"/>
                </a:solidFill>
                <a:effectLst/>
                <a:latin typeface="Arial"/>
                <a:ea typeface="ＭＳ Ｐゴシック" charset="0"/>
                <a:cs typeface="ＭＳ Ｐゴシック" charset="0"/>
              </a:rPr>
              <a:t>urses </a:t>
            </a:r>
            <a:r>
              <a:rPr lang="en-US" altLang="en-US" sz="2800" b="1" dirty="0">
                <a:solidFill>
                  <a:schemeClr val="bg1"/>
                </a:solidFill>
                <a:latin typeface="Arial"/>
              </a:rPr>
              <a:t>A</a:t>
            </a:r>
            <a:r>
              <a:rPr kumimoji="0" lang="en-US" altLang="en-US" sz="2800" b="1" i="0" u="none" strike="noStrike" kern="1200" cap="none" normalizeH="0" baseline="0" dirty="0">
                <a:ln>
                  <a:noFill/>
                </a:ln>
                <a:solidFill>
                  <a:schemeClr val="bg1"/>
                </a:solidFill>
                <a:effectLst/>
                <a:latin typeface="Arial"/>
                <a:ea typeface="ＭＳ Ｐゴシック" charset="0"/>
                <a:cs typeface="ＭＳ Ｐゴシック" charset="0"/>
              </a:rPr>
              <a:t>re</a:t>
            </a:r>
            <a:endParaRPr lang="en-US" altLang="en-US" sz="2800" dirty="0">
              <a:solidFill>
                <a:schemeClr val="bg1"/>
              </a:solidFill>
              <a:latin typeface="Arial"/>
            </a:endParaRPr>
          </a:p>
          <a:p>
            <a:pPr marR="0" defTabSz="914400" eaLnBrk="0" latinLnBrk="0" hangingPunct="0">
              <a:lnSpc>
                <a:spcPct val="90000"/>
              </a:lnSpc>
              <a:spcBef>
                <a:spcPts val="600"/>
              </a:spcBef>
              <a:buClr>
                <a:schemeClr val="accent1"/>
              </a:buClr>
              <a:buSzPct val="75000"/>
              <a:tabLst/>
            </a:pPr>
            <a:endParaRPr lang="en-US" altLang="en-US" sz="1600" dirty="0">
              <a:solidFill>
                <a:schemeClr val="bg1"/>
              </a:solidFill>
              <a:latin typeface="Arial"/>
            </a:endParaRPr>
          </a:p>
          <a:p>
            <a:pPr marR="0" defTabSz="914400" eaLnBrk="0" latinLnBrk="0" hangingPunct="0">
              <a:lnSpc>
                <a:spcPct val="120000"/>
              </a:lnSpc>
              <a:spcBef>
                <a:spcPts val="600"/>
              </a:spcBef>
              <a:buClr>
                <a:schemeClr val="accent1"/>
              </a:buClr>
              <a:buSzPct val="75000"/>
              <a:tabLst/>
            </a:pPr>
            <a:r>
              <a:rPr lang="en-US" altLang="en-US" dirty="0">
                <a:solidFill>
                  <a:schemeClr val="bg1"/>
                </a:solidFill>
                <a:latin typeface="Arial"/>
              </a:rPr>
              <a:t>E</a:t>
            </a:r>
            <a:r>
              <a:rPr kumimoji="0" lang="en-US" altLang="en-US" b="0" i="0" u="none" strike="noStrike" kern="1200" cap="none" normalizeH="0" baseline="0" dirty="0">
                <a:ln>
                  <a:noFill/>
                </a:ln>
                <a:solidFill>
                  <a:schemeClr val="bg1"/>
                </a:solidFill>
                <a:effectLst/>
                <a:latin typeface="Arial"/>
                <a:ea typeface="ＭＳ Ｐゴシック" charset="0"/>
                <a:cs typeface="ＭＳ Ｐゴシック" charset="0"/>
              </a:rPr>
              <a:t>xpress your respect and empathy for all their daily challenges. </a:t>
            </a:r>
          </a:p>
          <a:p>
            <a:pPr marR="0" algn="ctr" defTabSz="914400" eaLnBrk="0" latinLnBrk="0" hangingPunct="0">
              <a:lnSpc>
                <a:spcPct val="120000"/>
              </a:lnSpc>
              <a:spcBef>
                <a:spcPts val="600"/>
              </a:spcBef>
              <a:buClr>
                <a:schemeClr val="accent1"/>
              </a:buClr>
              <a:buSzPct val="75000"/>
              <a:tabLst/>
            </a:pPr>
            <a:endParaRPr kumimoji="0" lang="en-US" altLang="en-US" b="0" i="0" u="none" strike="noStrike" kern="1200" cap="none" normalizeH="0" baseline="0" dirty="0">
              <a:ln>
                <a:noFill/>
              </a:ln>
              <a:solidFill>
                <a:schemeClr val="bg1"/>
              </a:solidFill>
              <a:effectLst/>
              <a:latin typeface="Arial"/>
              <a:ea typeface="ＭＳ Ｐゴシック" charset="0"/>
              <a:cs typeface="ＭＳ Ｐゴシック" charset="0"/>
            </a:endParaRPr>
          </a:p>
          <a:p>
            <a:pPr marR="0" algn="ctr" defTabSz="914400" eaLnBrk="0" latinLnBrk="0" hangingPunct="0">
              <a:lnSpc>
                <a:spcPct val="120000"/>
              </a:lnSpc>
              <a:spcBef>
                <a:spcPts val="600"/>
              </a:spcBef>
              <a:buClr>
                <a:schemeClr val="accent1"/>
              </a:buClr>
              <a:buSzPct val="75000"/>
              <a:tabLst/>
            </a:pPr>
            <a:r>
              <a:rPr kumimoji="0" lang="en-US" altLang="en-US" b="0" i="1" u="none" strike="noStrike" kern="1200" cap="none" normalizeH="0" baseline="0" dirty="0">
                <a:ln>
                  <a:noFill/>
                </a:ln>
                <a:solidFill>
                  <a:schemeClr val="bg1"/>
                </a:solidFill>
                <a:effectLst/>
                <a:latin typeface="Arial"/>
                <a:ea typeface="ＭＳ Ｐゴシック" charset="0"/>
                <a:cs typeface="ＭＳ Ｐゴシック" charset="0"/>
              </a:rPr>
              <a:t>“I know </a:t>
            </a:r>
            <a:r>
              <a:rPr lang="en-US" altLang="en-US" i="1" dirty="0">
                <a:solidFill>
                  <a:schemeClr val="bg1"/>
                </a:solidFill>
                <a:latin typeface="Arial"/>
              </a:rPr>
              <a:t>how</a:t>
            </a:r>
            <a:r>
              <a:rPr kumimoji="0" lang="en-US" altLang="en-US" b="0" i="1" u="none" strike="noStrike" kern="1200" cap="none" normalizeH="0" baseline="0" dirty="0">
                <a:ln>
                  <a:noFill/>
                </a:ln>
                <a:solidFill>
                  <a:schemeClr val="bg1"/>
                </a:solidFill>
                <a:effectLst/>
                <a:latin typeface="Arial"/>
                <a:ea typeface="ＭＳ Ｐゴシック" charset="0"/>
                <a:cs typeface="ＭＳ Ｐゴシック" charset="0"/>
              </a:rPr>
              <a:t> busy</a:t>
            </a:r>
            <a:r>
              <a:rPr lang="en-US" altLang="en-US" i="1" dirty="0">
                <a:solidFill>
                  <a:schemeClr val="bg1"/>
                </a:solidFill>
                <a:latin typeface="Arial"/>
              </a:rPr>
              <a:t> you are.  I</a:t>
            </a:r>
            <a:r>
              <a:rPr kumimoji="0" lang="en-US" altLang="en-US" b="0" i="1" u="none" strike="noStrike" kern="1200" cap="none" normalizeH="0" baseline="0" dirty="0">
                <a:ln>
                  <a:noFill/>
                </a:ln>
                <a:solidFill>
                  <a:schemeClr val="bg1"/>
                </a:solidFill>
                <a:effectLst/>
                <a:latin typeface="Arial"/>
                <a:ea typeface="ＭＳ Ｐゴシック" charset="0"/>
                <a:cs typeface="ＭＳ Ｐゴシック" charset="0"/>
              </a:rPr>
              <a:t> really appreciate your time to share details about how (loved one) is doing.”</a:t>
            </a:r>
          </a:p>
          <a:p>
            <a:pPr marR="0" defTabSz="914400" eaLnBrk="0" latinLnBrk="0" hangingPunct="0">
              <a:lnSpc>
                <a:spcPct val="90000"/>
              </a:lnSpc>
              <a:spcBef>
                <a:spcPts val="600"/>
              </a:spcBef>
              <a:buClr>
                <a:schemeClr val="accent1"/>
              </a:buClr>
              <a:buSzPct val="75000"/>
              <a:tabLst/>
            </a:pPr>
            <a:endParaRPr kumimoji="0" lang="en-US" altLang="en-US" sz="1200" b="0" i="0" u="none" strike="noStrike" kern="1200" cap="none" normalizeH="0" baseline="0" dirty="0">
              <a:ln>
                <a:noFill/>
              </a:ln>
              <a:solidFill>
                <a:schemeClr val="bg1"/>
              </a:solidFill>
              <a:effectLst/>
              <a:latin typeface="Arial"/>
              <a:ea typeface="ＭＳ Ｐゴシック" charset="0"/>
              <a:cs typeface="ＭＳ Ｐゴシック" charset="0"/>
            </a:endParaRPr>
          </a:p>
        </p:txBody>
      </p:sp>
      <p:sp>
        <p:nvSpPr>
          <p:cNvPr id="77832" name="Footer Placeholder 7"/>
          <p:cNvSpPr>
            <a:spLocks noGrp="1"/>
          </p:cNvSpPr>
          <p:nvPr>
            <p:ph type="ftr" sz="quarter" idx="11"/>
          </p:nvPr>
        </p:nvSpPr>
        <p:spPr bwMode="auto">
          <a:xfrm>
            <a:off x="5190472" y="6106524"/>
            <a:ext cx="3316287" cy="365125"/>
          </a:xfrm>
        </p:spPr>
        <p:txBody>
          <a:bodyPr vert="horz" lIns="91440" tIns="45720" rIns="91440" bIns="45720" rtlCol="0" anchor="ctr">
            <a:normAutofit/>
          </a:bodyPr>
          <a:lstStyle/>
          <a:p>
            <a:pPr>
              <a:spcAft>
                <a:spcPts val="600"/>
              </a:spcAft>
              <a:defRPr/>
            </a:pPr>
            <a:r>
              <a:rPr lang="en-US" kern="1200" dirty="0">
                <a:latin typeface="Arial"/>
                <a:ea typeface="+mn-ea"/>
                <a:cs typeface="+mn-cs"/>
              </a:rPr>
              <a:t>The Care Partner Project, ©2023</a:t>
            </a:r>
          </a:p>
        </p:txBody>
      </p:sp>
      <p:sp>
        <p:nvSpPr>
          <p:cNvPr id="3" name="Slide Number Placeholder 2">
            <a:extLst>
              <a:ext uri="{FF2B5EF4-FFF2-40B4-BE49-F238E27FC236}">
                <a16:creationId xmlns:a16="http://schemas.microsoft.com/office/drawing/2014/main" id="{C79F7791-D3B7-134A-91FF-837A9411C8E6}"/>
              </a:ext>
            </a:extLst>
          </p:cNvPr>
          <p:cNvSpPr>
            <a:spLocks noGrp="1"/>
          </p:cNvSpPr>
          <p:nvPr>
            <p:ph type="sldNum" sz="quarter" idx="4"/>
          </p:nvPr>
        </p:nvSpPr>
        <p:spPr/>
        <p:txBody>
          <a:bodyPr/>
          <a:lstStyle/>
          <a:p>
            <a:fld id="{5545935D-753C-6342-B658-0DC896E1BF92}" type="slidenum">
              <a:rPr lang="en-US" smtClean="0"/>
              <a:t>21</a:t>
            </a:fld>
            <a:endParaRPr lang="en-US" dirty="0"/>
          </a:p>
        </p:txBody>
      </p:sp>
    </p:spTree>
    <p:extLst>
      <p:ext uri="{BB962C8B-B14F-4D97-AF65-F5344CB8AC3E}">
        <p14:creationId xmlns:p14="http://schemas.microsoft.com/office/powerpoint/2010/main" val="2568878774"/>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AD95130D-33D5-084F-B8CF-43285990E533}"/>
              </a:ext>
            </a:extLst>
          </p:cNvPr>
          <p:cNvSpPr>
            <a:spLocks noChangeArrowheads="1"/>
          </p:cNvSpPr>
          <p:nvPr/>
        </p:nvSpPr>
        <p:spPr bwMode="auto">
          <a:xfrm>
            <a:off x="498475" y="569119"/>
            <a:ext cx="8249740" cy="431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no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914400" latinLnBrk="0">
              <a:lnSpc>
                <a:spcPct val="90000"/>
              </a:lnSpc>
              <a:spcAft>
                <a:spcPts val="600"/>
              </a:spcAft>
              <a:buClrTx/>
              <a:buSzTx/>
              <a:buFontTx/>
              <a:buNone/>
              <a:tabLst/>
            </a:pPr>
            <a:r>
              <a:rPr lang="en-US" altLang="en-US" sz="2800" b="1" dirty="0">
                <a:solidFill>
                  <a:schemeClr val="accent1"/>
                </a:solidFill>
                <a:latin typeface="Arial"/>
              </a:rPr>
              <a:t>Have an Attitude of Gratitude</a:t>
            </a:r>
            <a:endParaRPr lang="en-US" altLang="en-US" sz="2400" b="1" dirty="0">
              <a:solidFill>
                <a:schemeClr val="accent3"/>
              </a:solidFill>
              <a:latin typeface="Arial"/>
            </a:endParaRPr>
          </a:p>
          <a:p>
            <a:pPr marL="0" marR="0" lvl="0" indent="0" defTabSz="914400" latinLnBrk="0">
              <a:lnSpc>
                <a:spcPct val="90000"/>
              </a:lnSpc>
              <a:spcAft>
                <a:spcPts val="600"/>
              </a:spcAft>
              <a:buClrTx/>
              <a:buSzTx/>
              <a:buFontTx/>
              <a:buNone/>
              <a:tabLst/>
            </a:pPr>
            <a:r>
              <a:rPr lang="en-US" altLang="en-US" sz="2400" dirty="0">
                <a:solidFill>
                  <a:schemeClr val="accent3"/>
                </a:solidFill>
                <a:latin typeface="Arial"/>
              </a:rPr>
              <a:t>Health care can be stressful for everyone!</a:t>
            </a:r>
          </a:p>
          <a:p>
            <a:pPr marL="0" marR="0" lvl="0" indent="0" defTabSz="914400" latinLnBrk="0">
              <a:lnSpc>
                <a:spcPct val="90000"/>
              </a:lnSpc>
              <a:spcAft>
                <a:spcPts val="600"/>
              </a:spcAft>
              <a:buClrTx/>
              <a:buSzTx/>
              <a:buFontTx/>
              <a:buNone/>
              <a:tabLst/>
            </a:pPr>
            <a:endParaRPr kumimoji="0" lang="en-US" altLang="en-US" sz="2400" b="1" i="0" u="none" strike="noStrike" cap="none" normalizeH="0" baseline="0" dirty="0">
              <a:ln>
                <a:noFill/>
              </a:ln>
              <a:solidFill>
                <a:schemeClr val="accent1"/>
              </a:solidFill>
              <a:effectLst/>
              <a:latin typeface="Arial"/>
            </a:endParaRPr>
          </a:p>
          <a:p>
            <a:pPr marL="0" marR="0" lvl="0" indent="0" defTabSz="914400" latinLnBrk="0">
              <a:lnSpc>
                <a:spcPct val="90000"/>
              </a:lnSpc>
              <a:spcAft>
                <a:spcPts val="600"/>
              </a:spcAft>
              <a:buClrTx/>
              <a:buSzTx/>
              <a:tabLst/>
            </a:pPr>
            <a:endParaRPr kumimoji="0" lang="en-US" altLang="en-US" sz="2400" b="1" i="0" u="none" strike="noStrike" cap="none" normalizeH="0" baseline="0" dirty="0">
              <a:ln>
                <a:noFill/>
              </a:ln>
              <a:solidFill>
                <a:schemeClr val="accent1"/>
              </a:solidFill>
              <a:effectLst/>
              <a:latin typeface="Arial"/>
            </a:endParaRPr>
          </a:p>
          <a:p>
            <a:pPr marL="0" marR="0" lvl="0" indent="0" defTabSz="914400" latinLnBrk="0">
              <a:lnSpc>
                <a:spcPct val="90000"/>
              </a:lnSpc>
              <a:spcAft>
                <a:spcPts val="600"/>
              </a:spcAft>
              <a:buClrTx/>
              <a:buSzTx/>
              <a:buFontTx/>
              <a:buNone/>
              <a:tabLst/>
            </a:pPr>
            <a:r>
              <a:rPr kumimoji="0" lang="en-US" altLang="en-US" sz="2400" b="1" i="0" u="none" strike="noStrike" cap="none" normalizeH="0" baseline="0" dirty="0">
                <a:ln>
                  <a:noFill/>
                </a:ln>
                <a:solidFill>
                  <a:schemeClr val="accent1"/>
                </a:solidFill>
                <a:effectLst/>
                <a:latin typeface="Arial"/>
              </a:rPr>
              <a:t>            </a:t>
            </a:r>
          </a:p>
        </p:txBody>
      </p:sp>
      <p:pic>
        <p:nvPicPr>
          <p:cNvPr id="6146" name="Picture 2" descr="thank you">
            <a:extLst>
              <a:ext uri="{FF2B5EF4-FFF2-40B4-BE49-F238E27FC236}">
                <a16:creationId xmlns:a16="http://schemas.microsoft.com/office/drawing/2014/main" id="{ED1941A3-F1E4-BE4C-A981-761D9D76857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237705" y="3835002"/>
            <a:ext cx="5906295" cy="2953148"/>
          </a:xfrm>
          <a:prstGeom prst="rect">
            <a:avLst/>
          </a:prstGeom>
          <a:solidFill>
            <a:srgbClr val="FFFFFF"/>
          </a:solidFill>
        </p:spPr>
      </p:pic>
      <p:sp>
        <p:nvSpPr>
          <p:cNvPr id="5" name="Footer Placeholder 4">
            <a:extLst>
              <a:ext uri="{FF2B5EF4-FFF2-40B4-BE49-F238E27FC236}">
                <a16:creationId xmlns:a16="http://schemas.microsoft.com/office/drawing/2014/main" id="{102BB8F4-781D-D24F-A85C-29715328D905}"/>
              </a:ext>
            </a:extLst>
          </p:cNvPr>
          <p:cNvSpPr>
            <a:spLocks noGrp="1"/>
          </p:cNvSpPr>
          <p:nvPr>
            <p:ph type="ftr" sz="quarter" idx="11"/>
          </p:nvPr>
        </p:nvSpPr>
        <p:spPr>
          <a:xfrm>
            <a:off x="5056001" y="6419339"/>
            <a:ext cx="2317255" cy="365125"/>
          </a:xfrm>
        </p:spPr>
        <p:txBody>
          <a:bodyPr vert="horz" lIns="91440" tIns="45720" rIns="91440" bIns="45720" rtlCol="0" anchor="ctr">
            <a:normAutofit/>
          </a:bodyPr>
          <a:lstStyle/>
          <a:p>
            <a:pPr>
              <a:spcAft>
                <a:spcPts val="600"/>
              </a:spcAft>
              <a:defRPr/>
            </a:pPr>
            <a:r>
              <a:rPr lang="en-US" kern="1200" dirty="0">
                <a:latin typeface="Arial"/>
                <a:ea typeface="+mn-ea"/>
                <a:cs typeface="+mn-cs"/>
              </a:rPr>
              <a:t>The Care Partner Project, ©2023</a:t>
            </a:r>
          </a:p>
        </p:txBody>
      </p:sp>
      <p:sp>
        <p:nvSpPr>
          <p:cNvPr id="7" name="TextBox 6">
            <a:extLst>
              <a:ext uri="{FF2B5EF4-FFF2-40B4-BE49-F238E27FC236}">
                <a16:creationId xmlns:a16="http://schemas.microsoft.com/office/drawing/2014/main" id="{D08DADC0-6597-E949-B7A4-45B9D3F58745}"/>
              </a:ext>
            </a:extLst>
          </p:cNvPr>
          <p:cNvSpPr txBox="1"/>
          <p:nvPr/>
        </p:nvSpPr>
        <p:spPr>
          <a:xfrm>
            <a:off x="498475" y="1963765"/>
            <a:ext cx="8377512" cy="2118465"/>
          </a:xfrm>
          <a:prstGeom prst="rect">
            <a:avLst/>
          </a:prstGeom>
          <a:noFill/>
        </p:spPr>
        <p:txBody>
          <a:bodyPr wrap="square" rtlCol="0">
            <a:spAutoFit/>
          </a:bodyPr>
          <a:lstStyle/>
          <a:p>
            <a:pPr>
              <a:lnSpc>
                <a:spcPct val="150000"/>
              </a:lnSpc>
            </a:pPr>
            <a:r>
              <a:rPr lang="en-US" altLang="en-US" dirty="0">
                <a:solidFill>
                  <a:schemeClr val="tx1">
                    <a:lumMod val="65000"/>
                    <a:lumOff val="35000"/>
                  </a:schemeClr>
                </a:solidFill>
                <a:latin typeface="+mn-lt"/>
                <a:cs typeface="Calibri" panose="020F0502020204030204" pitchFamily="34" charset="0"/>
              </a:rPr>
              <a:t>After your loved one is discharged, follow up with thank you notes to those who helped you. </a:t>
            </a:r>
          </a:p>
          <a:p>
            <a:pPr>
              <a:lnSpc>
                <a:spcPct val="150000"/>
              </a:lnSpc>
            </a:pPr>
            <a:endParaRPr lang="en-US" altLang="en-US" dirty="0">
              <a:solidFill>
                <a:schemeClr val="tx1">
                  <a:lumMod val="65000"/>
                  <a:lumOff val="35000"/>
                </a:schemeClr>
              </a:solidFill>
              <a:latin typeface="+mn-lt"/>
              <a:cs typeface="Calibri" panose="020F0502020204030204" pitchFamily="34" charset="0"/>
            </a:endParaRPr>
          </a:p>
          <a:p>
            <a:pPr>
              <a:lnSpc>
                <a:spcPct val="150000"/>
              </a:lnSpc>
            </a:pPr>
            <a:r>
              <a:rPr lang="en-US" altLang="en-US" dirty="0">
                <a:solidFill>
                  <a:schemeClr val="tx1">
                    <a:lumMod val="65000"/>
                    <a:lumOff val="35000"/>
                  </a:schemeClr>
                </a:solidFill>
                <a:latin typeface="+mn-lt"/>
                <a:cs typeface="Calibri" panose="020F0502020204030204" pitchFamily="34" charset="0"/>
              </a:rPr>
              <a:t>Consider writing to the hospital’s Medical Director and CEO to compliment any staff members who’ve been particularly wonderful to your loved one or you.</a:t>
            </a:r>
            <a:endParaRPr lang="en-US" dirty="0">
              <a:solidFill>
                <a:schemeClr val="tx1">
                  <a:lumMod val="65000"/>
                  <a:lumOff val="35000"/>
                </a:schemeClr>
              </a:solidFill>
              <a:latin typeface="+mn-lt"/>
              <a:cs typeface="Calibri" panose="020F0502020204030204" pitchFamily="34" charset="0"/>
            </a:endParaRPr>
          </a:p>
        </p:txBody>
      </p:sp>
      <p:sp>
        <p:nvSpPr>
          <p:cNvPr id="2" name="Slide Number Placeholder 1">
            <a:extLst>
              <a:ext uri="{FF2B5EF4-FFF2-40B4-BE49-F238E27FC236}">
                <a16:creationId xmlns:a16="http://schemas.microsoft.com/office/drawing/2014/main" id="{50BD1B96-1B3B-4943-84B2-F882D4C49BF9}"/>
              </a:ext>
            </a:extLst>
          </p:cNvPr>
          <p:cNvSpPr>
            <a:spLocks noGrp="1"/>
          </p:cNvSpPr>
          <p:nvPr>
            <p:ph type="sldNum" sz="quarter" idx="4"/>
          </p:nvPr>
        </p:nvSpPr>
        <p:spPr/>
        <p:txBody>
          <a:bodyPr/>
          <a:lstStyle/>
          <a:p>
            <a:fld id="{5545935D-753C-6342-B658-0DC896E1BF92}" type="slidenum">
              <a:rPr lang="en-US" smtClean="0"/>
              <a:t>22</a:t>
            </a:fld>
            <a:endParaRPr lang="en-US" dirty="0"/>
          </a:p>
        </p:txBody>
      </p:sp>
    </p:spTree>
    <p:extLst>
      <p:ext uri="{BB962C8B-B14F-4D97-AF65-F5344CB8AC3E}">
        <p14:creationId xmlns:p14="http://schemas.microsoft.com/office/powerpoint/2010/main" val="35793753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6FEC2-8E8B-E64E-810C-F643BB6CA5AC}"/>
              </a:ext>
            </a:extLst>
          </p:cNvPr>
          <p:cNvSpPr>
            <a:spLocks noGrp="1"/>
          </p:cNvSpPr>
          <p:nvPr>
            <p:ph type="title"/>
          </p:nvPr>
        </p:nvSpPr>
        <p:spPr>
          <a:xfrm>
            <a:off x="775504" y="134471"/>
            <a:ext cx="7279283" cy="995082"/>
          </a:xfrm>
        </p:spPr>
        <p:txBody>
          <a:bodyPr wrap="square" anchor="b">
            <a:normAutofit/>
          </a:bodyPr>
          <a:lstStyle/>
          <a:p>
            <a:r>
              <a:rPr lang="en-US" b="1" dirty="0"/>
              <a:t>Let’s Talk </a:t>
            </a:r>
          </a:p>
        </p:txBody>
      </p:sp>
      <p:pic>
        <p:nvPicPr>
          <p:cNvPr id="5" name="Picture 4" descr="A picture containing circle&#10;&#10;Description automatically generated">
            <a:extLst>
              <a:ext uri="{FF2B5EF4-FFF2-40B4-BE49-F238E27FC236}">
                <a16:creationId xmlns:a16="http://schemas.microsoft.com/office/drawing/2014/main" id="{830BE970-8048-6F45-9A80-365C091AE3EE}"/>
              </a:ext>
            </a:extLst>
          </p:cNvPr>
          <p:cNvPicPr>
            <a:picLocks noChangeAspect="1"/>
          </p:cNvPicPr>
          <p:nvPr/>
        </p:nvPicPr>
        <p:blipFill rotWithShape="1">
          <a:blip r:embed="rId3"/>
          <a:srcRect t="5466" r="-1" b="6768"/>
          <a:stretch/>
        </p:blipFill>
        <p:spPr>
          <a:xfrm>
            <a:off x="1671114" y="2253203"/>
            <a:ext cx="5994681" cy="3288259"/>
          </a:xfrm>
          <a:prstGeom prst="rect">
            <a:avLst/>
          </a:prstGeom>
          <a:noFill/>
        </p:spPr>
      </p:pic>
      <p:sp>
        <p:nvSpPr>
          <p:cNvPr id="11" name="Text Placeholder 3">
            <a:extLst>
              <a:ext uri="{FF2B5EF4-FFF2-40B4-BE49-F238E27FC236}">
                <a16:creationId xmlns:a16="http://schemas.microsoft.com/office/drawing/2014/main" id="{3F4375C9-B1A8-15F5-113D-9AA112A919A8}"/>
              </a:ext>
            </a:extLst>
          </p:cNvPr>
          <p:cNvSpPr>
            <a:spLocks noGrp="1"/>
          </p:cNvSpPr>
          <p:nvPr>
            <p:ph type="body" sz="half" idx="2"/>
          </p:nvPr>
        </p:nvSpPr>
        <p:spPr>
          <a:xfrm>
            <a:off x="775504" y="1129553"/>
            <a:ext cx="7281974" cy="774700"/>
          </a:xfrm>
        </p:spPr>
        <p:txBody>
          <a:bodyPr/>
          <a:lstStyle/>
          <a:p>
            <a:r>
              <a:rPr lang="en-US" dirty="0"/>
              <a:t>Questions? Ideas? All welcome!</a:t>
            </a:r>
          </a:p>
        </p:txBody>
      </p:sp>
      <p:sp>
        <p:nvSpPr>
          <p:cNvPr id="3" name="Footer Placeholder 2">
            <a:extLst>
              <a:ext uri="{FF2B5EF4-FFF2-40B4-BE49-F238E27FC236}">
                <a16:creationId xmlns:a16="http://schemas.microsoft.com/office/drawing/2014/main" id="{4EBD6BF3-AA63-553A-DC54-284045DFE210}"/>
              </a:ext>
            </a:extLst>
          </p:cNvPr>
          <p:cNvSpPr>
            <a:spLocks noGrp="1"/>
          </p:cNvSpPr>
          <p:nvPr>
            <p:ph type="ftr" sz="quarter" idx="11"/>
          </p:nvPr>
        </p:nvSpPr>
        <p:spPr>
          <a:xfrm>
            <a:off x="201613" y="6423025"/>
            <a:ext cx="6122987" cy="365125"/>
          </a:xfrm>
        </p:spPr>
        <p:txBody>
          <a:bodyPr anchor="ctr">
            <a:normAutofit/>
          </a:bodyPr>
          <a:lstStyle/>
          <a:p>
            <a:pPr>
              <a:spcAft>
                <a:spcPts val="600"/>
              </a:spcAft>
              <a:defRPr/>
            </a:pPr>
            <a:r>
              <a:rPr lang="en-US" dirty="0"/>
              <a:t>The Care Partner Project, ©2023</a:t>
            </a:r>
            <a:endParaRPr lang="en-US"/>
          </a:p>
        </p:txBody>
      </p:sp>
      <p:sp>
        <p:nvSpPr>
          <p:cNvPr id="6" name="Slide Number Placeholder 5">
            <a:extLst>
              <a:ext uri="{FF2B5EF4-FFF2-40B4-BE49-F238E27FC236}">
                <a16:creationId xmlns:a16="http://schemas.microsoft.com/office/drawing/2014/main" id="{C3F641A4-C490-AD48-BA8A-A41BA2526316}"/>
              </a:ext>
            </a:extLst>
          </p:cNvPr>
          <p:cNvSpPr>
            <a:spLocks noGrp="1"/>
          </p:cNvSpPr>
          <p:nvPr>
            <p:ph type="sldNum" sz="quarter" idx="4"/>
          </p:nvPr>
        </p:nvSpPr>
        <p:spPr>
          <a:xfrm>
            <a:off x="6553200" y="6423025"/>
            <a:ext cx="2133600" cy="365125"/>
          </a:xfrm>
        </p:spPr>
        <p:txBody>
          <a:bodyPr wrap="square" anchor="ctr">
            <a:normAutofit/>
          </a:bodyPr>
          <a:lstStyle/>
          <a:p>
            <a:pPr>
              <a:spcAft>
                <a:spcPts val="600"/>
              </a:spcAft>
            </a:pPr>
            <a:fld id="{5545935D-753C-6342-B658-0DC896E1BF92}" type="slidenum">
              <a:rPr lang="en-US" smtClean="0"/>
              <a:pPr>
                <a:spcAft>
                  <a:spcPts val="600"/>
                </a:spcAft>
              </a:pPr>
              <a:t>23</a:t>
            </a:fld>
            <a:endParaRPr lang="en-US"/>
          </a:p>
        </p:txBody>
      </p:sp>
    </p:spTree>
    <p:extLst>
      <p:ext uri="{BB962C8B-B14F-4D97-AF65-F5344CB8AC3E}">
        <p14:creationId xmlns:p14="http://schemas.microsoft.com/office/powerpoint/2010/main" val="248667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a:solidFill>
                  <a:schemeClr val="tx1">
                    <a:lumMod val="65000"/>
                    <a:lumOff val="35000"/>
                  </a:schemeClr>
                </a:solidFill>
              </a:rPr>
              <a:t>The Care Partner Project, ©2023</a:t>
            </a:r>
            <a:endParaRPr lang="en-US" dirty="0">
              <a:solidFill>
                <a:schemeClr val="tx1">
                  <a:lumMod val="65000"/>
                  <a:lumOff val="35000"/>
                </a:schemeClr>
              </a:solidFill>
            </a:endParaRPr>
          </a:p>
        </p:txBody>
      </p:sp>
      <p:sp>
        <p:nvSpPr>
          <p:cNvPr id="2" name="Title 1"/>
          <p:cNvSpPr>
            <a:spLocks noGrp="1"/>
          </p:cNvSpPr>
          <p:nvPr>
            <p:ph type="title" idx="4294967295"/>
          </p:nvPr>
        </p:nvSpPr>
        <p:spPr>
          <a:xfrm>
            <a:off x="540207" y="711860"/>
            <a:ext cx="5597109" cy="1162050"/>
          </a:xfrm>
        </p:spPr>
        <p:txBody>
          <a:bodyPr>
            <a:normAutofit/>
          </a:bodyPr>
          <a:lstStyle/>
          <a:p>
            <a:pPr algn="l" fontAlgn="auto">
              <a:spcAft>
                <a:spcPts val="0"/>
              </a:spcAft>
              <a:defRPr/>
            </a:pPr>
            <a:r>
              <a:rPr lang="en-US" b="1" dirty="0"/>
              <a:t>Thank you!</a:t>
            </a:r>
          </a:p>
        </p:txBody>
      </p:sp>
      <p:sp>
        <p:nvSpPr>
          <p:cNvPr id="9" name="Text Placeholder 8"/>
          <p:cNvSpPr>
            <a:spLocks noGrp="1"/>
          </p:cNvSpPr>
          <p:nvPr>
            <p:ph type="body" sz="half" idx="4294967295"/>
          </p:nvPr>
        </p:nvSpPr>
        <p:spPr>
          <a:xfrm>
            <a:off x="540207" y="1687663"/>
            <a:ext cx="4137855" cy="2879725"/>
          </a:xfrm>
        </p:spPr>
        <p:txBody>
          <a:bodyPr/>
          <a:lstStyle/>
          <a:p>
            <a:pPr eaLnBrk="1" fontAlgn="auto" hangingPunct="1">
              <a:lnSpc>
                <a:spcPct val="140000"/>
              </a:lnSpc>
              <a:spcAft>
                <a:spcPts val="0"/>
              </a:spcAft>
              <a:buFont typeface="Arial" panose="020B0604020202020204" pitchFamily="34" charset="0"/>
              <a:buChar char="•"/>
              <a:defRPr/>
            </a:pPr>
            <a:r>
              <a:rPr lang="en-US" dirty="0">
                <a:cs typeface="Arial"/>
              </a:rPr>
              <a:t>If this presentation was helpful to you, kindly  spread the word about today’s presentation</a:t>
            </a:r>
            <a:r>
              <a:rPr lang="en-US" b="1" dirty="0">
                <a:cs typeface="Arial"/>
              </a:rPr>
              <a:t> </a:t>
            </a:r>
            <a:r>
              <a:rPr lang="en-US" dirty="0">
                <a:cs typeface="Arial"/>
              </a:rPr>
              <a:t>with your groups in our area. </a:t>
            </a:r>
            <a:br>
              <a:rPr lang="en-US" b="1" dirty="0">
                <a:cs typeface="Arial"/>
              </a:rPr>
            </a:br>
            <a:endParaRPr lang="en-US" b="1" dirty="0">
              <a:cs typeface="Arial"/>
            </a:endParaRPr>
          </a:p>
          <a:p>
            <a:pPr eaLnBrk="1" fontAlgn="auto" hangingPunct="1">
              <a:lnSpc>
                <a:spcPct val="140000"/>
              </a:lnSpc>
              <a:spcAft>
                <a:spcPts val="0"/>
              </a:spcAft>
              <a:buFont typeface="Arial" panose="020B0604020202020204" pitchFamily="34" charset="0"/>
              <a:buChar char="•"/>
              <a:defRPr/>
            </a:pPr>
            <a:r>
              <a:rPr lang="en-US" dirty="0">
                <a:cs typeface="Arial"/>
              </a:rPr>
              <a:t>I speak on other topics, as well.  (In person or on ZOOM!)</a:t>
            </a:r>
            <a:r>
              <a:rPr lang="en-US" b="1" dirty="0">
                <a:cs typeface="Arial"/>
              </a:rPr>
              <a:t> </a:t>
            </a:r>
            <a:r>
              <a:rPr lang="en-US" dirty="0">
                <a:cs typeface="Arial"/>
              </a:rPr>
              <a:t>Just call or drop me a note!</a:t>
            </a:r>
            <a:br>
              <a:rPr lang="en-US" b="1" dirty="0">
                <a:cs typeface="Arial"/>
              </a:rPr>
            </a:br>
            <a:endParaRPr lang="en-US" b="1" dirty="0">
              <a:cs typeface="Arial"/>
            </a:endParaRPr>
          </a:p>
          <a:p>
            <a:pPr algn="ctr" eaLnBrk="1" fontAlgn="auto" hangingPunct="1">
              <a:lnSpc>
                <a:spcPct val="140000"/>
              </a:lnSpc>
              <a:spcAft>
                <a:spcPts val="0"/>
              </a:spcAft>
              <a:defRPr/>
            </a:pPr>
            <a:endParaRPr lang="en-US" sz="1600" dirty="0">
              <a:cs typeface="Arial"/>
            </a:endParaRPr>
          </a:p>
        </p:txBody>
      </p:sp>
      <p:sp>
        <p:nvSpPr>
          <p:cNvPr id="5" name="TextBox 4">
            <a:extLst>
              <a:ext uri="{FF2B5EF4-FFF2-40B4-BE49-F238E27FC236}">
                <a16:creationId xmlns:a16="http://schemas.microsoft.com/office/drawing/2014/main" id="{1E9743CF-D04E-3040-96CA-8016ED32C38D}"/>
              </a:ext>
            </a:extLst>
          </p:cNvPr>
          <p:cNvSpPr txBox="1"/>
          <p:nvPr/>
        </p:nvSpPr>
        <p:spPr>
          <a:xfrm>
            <a:off x="6802438" y="2413337"/>
            <a:ext cx="2057400" cy="1477328"/>
          </a:xfrm>
          <a:prstGeom prst="rect">
            <a:avLst/>
          </a:prstGeom>
          <a:noFill/>
        </p:spPr>
        <p:txBody>
          <a:bodyPr wrap="square" rtlCol="0">
            <a:spAutoFit/>
          </a:bodyPr>
          <a:lstStyle/>
          <a:p>
            <a:pPr algn="ctr"/>
            <a:r>
              <a:rPr lang="en-US" dirty="0">
                <a:solidFill>
                  <a:schemeClr val="tx2"/>
                </a:solidFill>
              </a:rPr>
              <a:t>Your Name  Credentials</a:t>
            </a:r>
          </a:p>
          <a:p>
            <a:pPr algn="ctr"/>
            <a:r>
              <a:rPr lang="en-US" dirty="0">
                <a:solidFill>
                  <a:schemeClr val="tx2"/>
                </a:solidFill>
              </a:rPr>
              <a:t>Company Name</a:t>
            </a:r>
          </a:p>
          <a:p>
            <a:pPr algn="ctr"/>
            <a:r>
              <a:rPr lang="en-US" dirty="0">
                <a:solidFill>
                  <a:schemeClr val="tx2"/>
                </a:solidFill>
              </a:rPr>
              <a:t>Phone Number</a:t>
            </a:r>
          </a:p>
          <a:p>
            <a:pPr algn="ctr"/>
            <a:r>
              <a:rPr lang="en-US" dirty="0">
                <a:solidFill>
                  <a:schemeClr val="tx2"/>
                </a:solidFill>
              </a:rPr>
              <a:t>Email</a:t>
            </a:r>
            <a:endParaRPr lang="en-US" dirty="0"/>
          </a:p>
        </p:txBody>
      </p:sp>
      <p:sp>
        <p:nvSpPr>
          <p:cNvPr id="10" name="TextBox 9">
            <a:extLst>
              <a:ext uri="{FF2B5EF4-FFF2-40B4-BE49-F238E27FC236}">
                <a16:creationId xmlns:a16="http://schemas.microsoft.com/office/drawing/2014/main" id="{2FE53C14-286B-7B40-98B2-FDFE2D9D0C43}"/>
              </a:ext>
            </a:extLst>
          </p:cNvPr>
          <p:cNvSpPr txBox="1"/>
          <p:nvPr/>
        </p:nvSpPr>
        <p:spPr>
          <a:xfrm>
            <a:off x="6956816" y="646061"/>
            <a:ext cx="1748644" cy="923330"/>
          </a:xfrm>
          <a:prstGeom prst="rect">
            <a:avLst/>
          </a:prstGeom>
          <a:noFill/>
        </p:spPr>
        <p:txBody>
          <a:bodyPr wrap="square" rtlCol="0">
            <a:spAutoFit/>
          </a:bodyPr>
          <a:lstStyle/>
          <a:p>
            <a:r>
              <a:rPr lang="en-US" dirty="0"/>
              <a:t>Presenter: Insert your headshot here. </a:t>
            </a:r>
          </a:p>
        </p:txBody>
      </p:sp>
      <p:pic>
        <p:nvPicPr>
          <p:cNvPr id="7" name="Picture 6" descr="Text, letter&#10;&#10;Description automatically generated">
            <a:extLst>
              <a:ext uri="{FF2B5EF4-FFF2-40B4-BE49-F238E27FC236}">
                <a16:creationId xmlns:a16="http://schemas.microsoft.com/office/drawing/2014/main" id="{FB5761AF-731D-4C45-985B-621FF7F820B7}"/>
              </a:ext>
            </a:extLst>
          </p:cNvPr>
          <p:cNvPicPr>
            <a:picLocks noChangeAspect="1"/>
          </p:cNvPicPr>
          <p:nvPr/>
        </p:nvPicPr>
        <p:blipFill rotWithShape="1">
          <a:blip r:embed="rId3"/>
          <a:srcRect l="8057" t="13198" r="8308" b="31843"/>
          <a:stretch/>
        </p:blipFill>
        <p:spPr>
          <a:xfrm rot="1731614">
            <a:off x="4423974" y="3788926"/>
            <a:ext cx="2632552" cy="2594883"/>
          </a:xfrm>
          <a:prstGeom prst="rect">
            <a:avLst/>
          </a:prstGeom>
        </p:spPr>
      </p:pic>
      <p:sp>
        <p:nvSpPr>
          <p:cNvPr id="4" name="Slide Number Placeholder 3">
            <a:extLst>
              <a:ext uri="{FF2B5EF4-FFF2-40B4-BE49-F238E27FC236}">
                <a16:creationId xmlns:a16="http://schemas.microsoft.com/office/drawing/2014/main" id="{E639AAAD-9CFD-2144-BE77-0A94821E9FA9}"/>
              </a:ext>
            </a:extLst>
          </p:cNvPr>
          <p:cNvSpPr>
            <a:spLocks noGrp="1"/>
          </p:cNvSpPr>
          <p:nvPr>
            <p:ph type="sldNum" sz="quarter" idx="4"/>
          </p:nvPr>
        </p:nvSpPr>
        <p:spPr/>
        <p:txBody>
          <a:bodyPr/>
          <a:lstStyle/>
          <a:p>
            <a:fld id="{5545935D-753C-6342-B658-0DC896E1BF92}" type="slidenum">
              <a:rPr lang="en-US" smtClean="0"/>
              <a:t>24</a:t>
            </a:fld>
            <a:endParaRPr lang="en-US" dirty="0"/>
          </a:p>
        </p:txBody>
      </p:sp>
    </p:spTree>
    <p:extLst>
      <p:ext uri="{BB962C8B-B14F-4D97-AF65-F5344CB8AC3E}">
        <p14:creationId xmlns:p14="http://schemas.microsoft.com/office/powerpoint/2010/main" val="904847521"/>
      </p:ext>
    </p:extLst>
  </p:cSld>
  <p:clrMapOvr>
    <a:masterClrMapping/>
  </p:clrMapOvr>
  <p:transition spd="slow">
    <p:push dir="u"/>
  </p:transition>
</p:sld>
</file>

<file path=ppt/theme/theme1.xml><?xml version="1.0" encoding="utf-8"?>
<a:theme xmlns:a="http://schemas.openxmlformats.org/drawingml/2006/main" name="Advant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2787</TotalTime>
  <Words>2466</Words>
  <Application>Microsoft Macintosh PowerPoint</Application>
  <PresentationFormat>On-screen Show (4:3)</PresentationFormat>
  <Paragraphs>284</Paragraphs>
  <Slides>24</Slides>
  <Notes>22</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Bradley Hand</vt:lpstr>
      <vt:lpstr>Calibri</vt:lpstr>
      <vt:lpstr>Courier New</vt:lpstr>
      <vt:lpstr>Wingdings</vt:lpstr>
      <vt:lpstr>Advantage</vt:lpstr>
      <vt:lpstr>PowerPoint Presentation</vt:lpstr>
      <vt:lpstr>PowerPoint Presentation</vt:lpstr>
      <vt:lpstr>This Presentation was Brought to You By…</vt:lpstr>
      <vt:lpstr>Today’s Plan: Next 30 Minutes Together </vt:lpstr>
      <vt:lpstr>Speak Up for Alarms</vt:lpstr>
      <vt:lpstr>Critical Info and Documents to Have On Hand  </vt:lpstr>
      <vt:lpstr>Correct Medical Records Are a Must!   </vt:lpstr>
      <vt:lpstr>MyLinks.com - All Records in One Place! Free, easy to use, fast, updated in real time.  </vt:lpstr>
      <vt:lpstr> Put Privacy/HIPAA Legal Permission in Place </vt:lpstr>
      <vt:lpstr>Necessary Documents</vt:lpstr>
      <vt:lpstr>A Great Resource: FiveWishes.com</vt:lpstr>
      <vt:lpstr> How to Support Loved Ones for Dr. Appointments </vt:lpstr>
      <vt:lpstr>For Every Appointment, Your Help is Valuable   </vt:lpstr>
      <vt:lpstr>   NOTES  NOTES  NOTES  NOTES  NOTES </vt:lpstr>
      <vt:lpstr>PowerPoint Presentation</vt:lpstr>
      <vt:lpstr>How to Support Your Loved One’s Hospital Stay</vt:lpstr>
      <vt:lpstr>Essential for Your Loved One’s Hospital Stay</vt:lpstr>
      <vt:lpstr> Buddy Up with a Nurse for Updates &amp; Info</vt:lpstr>
      <vt:lpstr>Topics to Cover About Your Loved One’s Care And take notes, of course! </vt:lpstr>
      <vt:lpstr>It’s OK to Ask for Help! </vt:lpstr>
      <vt:lpstr> </vt:lpstr>
      <vt:lpstr>PowerPoint Presentation</vt:lpstr>
      <vt:lpstr>Let’s Talk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Curtiss</dc:creator>
  <cp:lastModifiedBy>Karen Curtiss</cp:lastModifiedBy>
  <cp:revision>11</cp:revision>
  <dcterms:created xsi:type="dcterms:W3CDTF">2022-10-30T16:04:14Z</dcterms:created>
  <dcterms:modified xsi:type="dcterms:W3CDTF">2023-10-20T13:31:54Z</dcterms:modified>
</cp:coreProperties>
</file>