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5" r:id="rId25"/>
    <p:sldId id="283" r:id="rId26"/>
    <p:sldId id="282" r:id="rId27"/>
    <p:sldId id="303" r:id="rId28"/>
    <p:sldId id="286" r:id="rId29"/>
    <p:sldId id="287" r:id="rId30"/>
    <p:sldId id="301" r:id="rId31"/>
    <p:sldId id="289" r:id="rId32"/>
    <p:sldId id="290" r:id="rId33"/>
    <p:sldId id="291" r:id="rId34"/>
    <p:sldId id="292" r:id="rId35"/>
    <p:sldId id="293" r:id="rId36"/>
    <p:sldId id="294" r:id="rId37"/>
    <p:sldId id="295" r:id="rId38"/>
    <p:sldId id="296" r:id="rId39"/>
    <p:sldId id="297" r:id="rId40"/>
    <p:sldId id="298" r:id="rId41"/>
    <p:sldId id="299" r:id="rId4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D2E2"/>
          </a:solidFill>
        </a:fill>
      </a:tcStyle>
    </a:wholeTbl>
    <a:band2H>
      <a:tcTxStyle/>
      <a:tcStyle>
        <a:tcBdr/>
        <a:fill>
          <a:solidFill>
            <a:srgbClr val="E8EAF1"/>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7EF"/>
          </a:solidFill>
        </a:fill>
      </a:tcStyle>
    </a:wholeTbl>
    <a:band2H>
      <a:tcTxStyle/>
      <a:tcStyle>
        <a:tcBdr/>
        <a:fill>
          <a:solidFill>
            <a:srgbClr val="E7ECF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DBDF"/>
          </a:solidFill>
        </a:fill>
      </a:tcStyle>
    </a:wholeTbl>
    <a:band2H>
      <a:tcTxStyle/>
      <a:tcStyle>
        <a:tcBdr/>
        <a:fill>
          <a:solidFill>
            <a:srgbClr val="EFEEF0"/>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900"/>
    <p:restoredTop sz="94681"/>
  </p:normalViewPr>
  <p:slideViewPr>
    <p:cSldViewPr snapToGrid="0">
      <p:cViewPr varScale="1">
        <p:scale>
          <a:sx n="81" d="100"/>
          <a:sy n="81" d="100"/>
        </p:scale>
        <p:origin x="456" y="200"/>
      </p:cViewPr>
      <p:guideLst/>
    </p:cSldViewPr>
  </p:slideViewPr>
  <p:outlineViewPr>
    <p:cViewPr>
      <p:scale>
        <a:sx n="33" d="100"/>
        <a:sy n="33" d="100"/>
      </p:scale>
      <p:origin x="0" y="-5264"/>
    </p:cViewPr>
  </p:outlineViewPr>
  <p:notesTextViewPr>
    <p:cViewPr>
      <p:scale>
        <a:sx n="85" d="100"/>
        <a:sy n="8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xfrm>
            <a:off x="1143000" y="685800"/>
            <a:ext cx="4572000" cy="3429000"/>
          </a:xfrm>
          <a:prstGeom prst="rect">
            <a:avLst/>
          </a:prstGeom>
        </p:spPr>
        <p:txBody>
          <a:bodyPr/>
          <a:lstStyle/>
          <a:p>
            <a:endParaRPr/>
          </a:p>
        </p:txBody>
      </p:sp>
      <p:sp>
        <p:nvSpPr>
          <p:cNvPr id="128" name="Shape 12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boomerbenefits.com/"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139"/>
          <p:cNvSpPr>
            <a:spLocks noGrp="1" noRot="1" noChangeAspect="1"/>
          </p:cNvSpPr>
          <p:nvPr>
            <p:ph type="sldImg"/>
          </p:nvPr>
        </p:nvSpPr>
        <p:spPr>
          <a:prstGeom prst="rect">
            <a:avLst/>
          </a:prstGeom>
        </p:spPr>
        <p:txBody>
          <a:bodyPr/>
          <a:lstStyle/>
          <a:p>
            <a:endParaRPr/>
          </a:p>
        </p:txBody>
      </p:sp>
      <p:sp>
        <p:nvSpPr>
          <p:cNvPr id="140" name="Shape 140"/>
          <p:cNvSpPr>
            <a:spLocks noGrp="1"/>
          </p:cNvSpPr>
          <p:nvPr>
            <p:ph type="body" sz="quarter" idx="1"/>
          </p:nvPr>
        </p:nvSpPr>
        <p:spPr>
          <a:prstGeom prst="rect">
            <a:avLst/>
          </a:prstGeom>
        </p:spPr>
        <p:txBody>
          <a:bodyPr/>
          <a:lstStyle/>
          <a:p>
            <a:pPr>
              <a:defRPr sz="1200"/>
            </a:pPr>
            <a:r>
              <a:t>PRESENTER: FOR ADDIITONAL INFORMATION TO HELP YOU PREPARE, THIS IS AN EXCELLENT RESOURCE. https://www.kff.org/medicare/issue-brief/what-to-know-about-the-medicare-open-enrollment-period-and-medicare-coverage-options/</a:t>
            </a:r>
          </a:p>
          <a:p>
            <a:pPr>
              <a:defRPr sz="1200"/>
            </a:pPr>
            <a:endParaRPr/>
          </a:p>
          <a:p>
            <a:pPr>
              <a:defRPr sz="1200"/>
            </a:pPr>
            <a:r>
              <a:t>THIS PRESENTATION DOES NOT COVER EVERY FINE POINT AS THERE ARE MULTIPLE PERSONAL SITUATIONS THAT MAY AFFECT DECISIONS. THERE ARE ALSO MULTIPLE “NOOKS AND CRANNIES” IN ALL POLICIES THAT WE CAN’T COVER IN A FAIRLY BRIEF PRESENTATION. THIS COVERS THE MAJORITY OF SITUATIONS, BUT NOT ALL. DOING HOMEWORK IS KEY. AS AN ADVOCATE, YOU MAY WANT TO PROVIDE YOUR SERVICES TO HELP CLIENTS SIFT THROUGH THEIR OPTIONS AND MATCH THEM TO THEIR MEDICAL NEEDS AND BUDGETS</a:t>
            </a:r>
            <a:r>
              <a:rPr sz="140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noRot="1" noChangeAspect="1"/>
          </p:cNvSpPr>
          <p:nvPr>
            <p:ph type="sldImg"/>
          </p:nvPr>
        </p:nvSpPr>
        <p:spPr>
          <a:prstGeom prst="rect">
            <a:avLst/>
          </a:prstGeom>
        </p:spPr>
        <p:txBody>
          <a:bodyPr/>
          <a:lstStyle/>
          <a:p>
            <a:endParaRPr/>
          </a:p>
        </p:txBody>
      </p:sp>
      <p:sp>
        <p:nvSpPr>
          <p:cNvPr id="148" name="Shape 148"/>
          <p:cNvSpPr>
            <a:spLocks noGrp="1"/>
          </p:cNvSpPr>
          <p:nvPr>
            <p:ph type="body" sz="quarter" idx="1"/>
          </p:nvPr>
        </p:nvSpPr>
        <p:spPr>
          <a:prstGeom prst="rect">
            <a:avLst/>
          </a:prstGeom>
        </p:spPr>
        <p:txBody>
          <a:bodyPr/>
          <a:lstStyle>
            <a:lvl1pPr>
              <a:defRPr sz="1400"/>
            </a:lvl1pPr>
          </a:lstStyle>
          <a:p>
            <a:r>
              <a:t>PRESENTER: THIS IS YOUR SLIDE TO CUSTOMIZE AS YOU WISH. THIS IS FOR EXAMPLE PURPOSES.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prstGeom prst="rect">
            <a:avLst/>
          </a:prstGeom>
        </p:spPr>
        <p:txBody>
          <a:bodyPr/>
          <a:lstStyle/>
          <a:p>
            <a:endParaRPr/>
          </a:p>
        </p:txBody>
      </p:sp>
      <p:sp>
        <p:nvSpPr>
          <p:cNvPr id="159" name="Shape 159"/>
          <p:cNvSpPr>
            <a:spLocks noGrp="1"/>
          </p:cNvSpPr>
          <p:nvPr>
            <p:ph type="body" sz="quarter" idx="1"/>
          </p:nvPr>
        </p:nvSpPr>
        <p:spPr>
          <a:prstGeom prst="rect">
            <a:avLst/>
          </a:prstGeom>
        </p:spPr>
        <p:txBody>
          <a:bodyPr/>
          <a:lstStyle>
            <a:lvl1pPr>
              <a:defRPr sz="1400"/>
            </a:lvl1pPr>
          </a:lstStyle>
          <a:p>
            <a:r>
              <a:t>PRESENTER: WE RECOMMEND THAT YOU READ THE NOTE.  IN OUR EXPERIENCE, SOME AUDIENCE MEMBERS FORGET THIS IMPORTANT DISCLAIMER AS WE GET FURTHER INTO THE DECK.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prstGeom prst="rect">
            <a:avLst/>
          </a:prstGeom>
        </p:spPr>
        <p:txBody>
          <a:bodyPr/>
          <a:lstStyle/>
          <a:p>
            <a:endParaRPr/>
          </a:p>
        </p:txBody>
      </p:sp>
      <p:sp>
        <p:nvSpPr>
          <p:cNvPr id="168" name="Shape 168"/>
          <p:cNvSpPr>
            <a:spLocks noGrp="1"/>
          </p:cNvSpPr>
          <p:nvPr>
            <p:ph type="body" sz="quarter" idx="1"/>
          </p:nvPr>
        </p:nvSpPr>
        <p:spPr>
          <a:prstGeom prst="rect">
            <a:avLst/>
          </a:prstGeom>
        </p:spPr>
        <p:txBody>
          <a:bodyPr/>
          <a:lstStyle/>
          <a:p>
            <a:pPr>
              <a:defRPr sz="1400"/>
            </a:pPr>
            <a:r>
              <a:t>There are many types of enrollment periods. Right now, we are in the enrollment period when most people are given the opportunity to evaluate their choices, which we will cover in detail today. </a:t>
            </a:r>
          </a:p>
          <a:p>
            <a:pPr>
              <a:defRPr sz="1400"/>
            </a:pPr>
            <a:endParaRPr/>
          </a:p>
          <a:p>
            <a:pPr>
              <a:defRPr sz="1400"/>
            </a:pPr>
            <a:r>
              <a:t>PRESENTER: WILL YOU FOLLOW UP WITH YOUR AUDIENCE WITH SOME SORT OF HANDOUT? IF SO, THIS WOULD BE A GOOD TIME TO LET THEM KNOW. OR, DO YOU WANT TO ENCOURAGE THEM TO TAKE NOTES?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pPr>
              <a:defRPr sz="1600"/>
            </a:pPr>
            <a:endParaRPr/>
          </a:p>
          <a:p>
            <a:pPr>
              <a:defRPr sz="1600"/>
            </a:pPr>
            <a:r>
              <a:t>Special Enrollment Period (SEP) is allowed under certain circumstances, for example, if you move, or if you have a Medicare Advantage Plan and the company discontinues it. </a:t>
            </a:r>
            <a:endParaRPr b="1"/>
          </a:p>
          <a:p>
            <a:pPr>
              <a:defRPr sz="1600"/>
            </a:pPr>
            <a:endParaRPr b="1"/>
          </a:p>
          <a:p>
            <a:pPr>
              <a:defRPr sz="1600"/>
            </a:pPr>
            <a:r>
              <a:t> </a:t>
            </a:r>
            <a:r>
              <a:rPr u="sng"/>
              <a:t>Or: </a:t>
            </a:r>
            <a:endParaRPr b="1"/>
          </a:p>
          <a:p>
            <a:pPr>
              <a:defRPr sz="1600"/>
            </a:pPr>
            <a:endParaRPr b="1"/>
          </a:p>
          <a:p>
            <a:pPr marL="160420" indent="-160420">
              <a:buSzPct val="100000"/>
              <a:buChar char="•"/>
              <a:defRPr sz="1600"/>
            </a:pPr>
            <a:r>
              <a:t>If you didn’t enroll in Part B during your Initial Enrollment Period (IEP) when you turned 65  because you had employer-based insurance</a:t>
            </a:r>
          </a:p>
          <a:p>
            <a:pPr marL="160420" indent="-160420">
              <a:buSzPct val="100000"/>
              <a:buChar char="•"/>
              <a:defRPr sz="1600"/>
            </a:pPr>
            <a:r>
              <a:t>For  8 months after losing job-based insurance</a:t>
            </a:r>
            <a:br/>
            <a:endParaRPr/>
          </a:p>
          <a:p>
            <a:pPr>
              <a:defRPr sz="1600"/>
            </a:pPr>
            <a:r>
              <a:t>COBRA and retiree insurance do not count.</a:t>
            </a:r>
          </a:p>
          <a:p>
            <a:pPr>
              <a:defRPr sz="1600"/>
            </a:pPr>
            <a:endParaRPr/>
          </a:p>
          <a:p>
            <a:pPr>
              <a:defRPr sz="1600"/>
            </a:pPr>
            <a:r>
              <a:t>There are other special types of enrollment periods, such as if you move, or if you have a Medicare Advantage Plan and the company discontinues it.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lvl1pPr>
              <a:defRPr sz="1400"/>
            </a:lvl1pPr>
          </a:lstStyle>
          <a:p>
            <a:r>
              <a:t>You will see plenty of TV ads, too!  All from private insurance companies about Medicare Advantage Plans. The government is not allowed to advertise so you won’t see anything in the media about traditional Medicare.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noRot="1" noChangeAspect="1"/>
          </p:cNvSpPr>
          <p:nvPr>
            <p:ph type="sldImg"/>
          </p:nvPr>
        </p:nvSpPr>
        <p:spPr>
          <a:prstGeom prst="rect">
            <a:avLst/>
          </a:prstGeom>
        </p:spPr>
        <p:txBody>
          <a:bodyPr/>
          <a:lstStyle/>
          <a:p>
            <a:endParaRPr/>
          </a:p>
        </p:txBody>
      </p:sp>
      <p:sp>
        <p:nvSpPr>
          <p:cNvPr id="215" name="Shape 215"/>
          <p:cNvSpPr>
            <a:spLocks noGrp="1"/>
          </p:cNvSpPr>
          <p:nvPr>
            <p:ph type="body" sz="quarter" idx="1"/>
          </p:nvPr>
        </p:nvSpPr>
        <p:spPr>
          <a:prstGeom prst="rect">
            <a:avLst/>
          </a:prstGeom>
        </p:spPr>
        <p:txBody>
          <a:bodyPr/>
          <a:lstStyle/>
          <a:p>
            <a:pPr>
              <a:defRPr sz="1400"/>
            </a:pPr>
            <a:r>
              <a:t>Supplement  is also called “Medi-Gap” sometimes: it fills the gaps in costs that Medicare does not cover. You will need to choose one option: Original Medicare </a:t>
            </a:r>
            <a:r>
              <a:rPr b="1"/>
              <a:t>OR</a:t>
            </a:r>
            <a:r>
              <a:t> Medicare Advantage. There is no mix and matching, but there are plenty of choices within each option. </a:t>
            </a:r>
            <a:br/>
            <a:endParaRPr/>
          </a:p>
          <a:p>
            <a:pPr>
              <a:defRPr sz="1400" b="1"/>
            </a:pPr>
            <a:r>
              <a:t>Part A</a:t>
            </a:r>
            <a:r>
              <a:rPr b="0"/>
              <a:t> - hospital inpatient, Skilled Nursing Facility, home health care, hospice</a:t>
            </a:r>
          </a:p>
          <a:p>
            <a:pPr>
              <a:defRPr sz="1400" b="1"/>
            </a:pPr>
            <a:r>
              <a:t>Part B</a:t>
            </a:r>
            <a:r>
              <a:rPr b="0"/>
              <a:t> - outpatientt services, doctor services, preventive care, home health care, durable medical equipment/DME (i.e. walkers, wheelchairs), and some ambulance service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lvl1pPr>
              <a:defRPr sz="1400"/>
            </a:lvl1pPr>
          </a:lstStyle>
          <a:p>
            <a:r>
              <a:t>Hopefully, this looks familiar to you. This handbook should have arrived in your US postal mail early October. It’s a trove of good information. The website is user-friendly, too.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noRot="1" noChangeAspect="1"/>
          </p:cNvSpPr>
          <p:nvPr>
            <p:ph type="sldImg"/>
          </p:nvPr>
        </p:nvSpPr>
        <p:spPr>
          <a:prstGeom prst="rect">
            <a:avLst/>
          </a:prstGeom>
        </p:spPr>
        <p:txBody>
          <a:bodyPr/>
          <a:lstStyle/>
          <a:p>
            <a:endParaRPr/>
          </a:p>
        </p:txBody>
      </p:sp>
      <p:sp>
        <p:nvSpPr>
          <p:cNvPr id="244" name="Shape 244"/>
          <p:cNvSpPr>
            <a:spLocks noGrp="1"/>
          </p:cNvSpPr>
          <p:nvPr>
            <p:ph type="body" sz="quarter" idx="1"/>
          </p:nvPr>
        </p:nvSpPr>
        <p:spPr>
          <a:prstGeom prst="rect">
            <a:avLst/>
          </a:prstGeom>
        </p:spPr>
        <p:txBody>
          <a:bodyPr/>
          <a:lstStyle/>
          <a:p>
            <a:pPr>
              <a:defRPr sz="1000"/>
            </a:pPr>
            <a:r>
              <a:t>A benefit period begins the day you are admitted to a hospital as an inpatient, or to a Skilled Nursing Facility, and ends the day you have been out of the hospital or Skilled Nursing Facility for 60 days in a row. </a:t>
            </a:r>
          </a:p>
          <a:p>
            <a:pPr>
              <a:defRPr sz="1000"/>
            </a:pPr>
            <a:endParaRPr/>
          </a:p>
          <a:p>
            <a:pPr>
              <a:defRPr sz="1000"/>
            </a:pPr>
            <a:r>
              <a:t>For medically necessary care: hospitals have up to 90 days/benefit period, plus 60 lifetime reserve days. If a patient needs more than 60 days of care, however, and has certain supplemental policies, the supplemental insurance will kick in and cover more days, maybe even weeks (depends on the plan.) </a:t>
            </a:r>
          </a:p>
          <a:p>
            <a:pPr>
              <a:defRPr sz="1000"/>
            </a:pPr>
            <a:endParaRPr/>
          </a:p>
          <a:p>
            <a:pPr>
              <a:defRPr sz="1000"/>
            </a:pPr>
            <a:r>
              <a:t>Skilled Nursing Facility - 100 days/benefit period IF: in hospital for 3 consecutive days in the 30 days before admission and need skilled nursing 7 days/week or PT/OT/Speech 5 days/week.  Supplemental policies will, again, pick up coverage when benefit periods run out. </a:t>
            </a:r>
          </a:p>
          <a:p>
            <a:pPr>
              <a:defRPr sz="1000"/>
            </a:pPr>
            <a:endParaRPr/>
          </a:p>
          <a:p>
            <a:pPr>
              <a:defRPr sz="1000"/>
            </a:pPr>
            <a:r>
              <a:t>Home health up to 100 days. Homebound; was in hospital for at least 3 days in the prior 14 days. Without hospital stay - Part B.</a:t>
            </a:r>
          </a:p>
          <a:p>
            <a:pPr>
              <a:defRPr sz="1000"/>
            </a:pPr>
            <a:endParaRPr/>
          </a:p>
          <a:p>
            <a:pPr>
              <a:defRPr sz="1000"/>
            </a:pPr>
            <a:r>
              <a:t>If, </a:t>
            </a:r>
            <a:r>
              <a:rPr i="1"/>
              <a:t>and only if,</a:t>
            </a:r>
            <a:r>
              <a:t> beneficiary/policy holder needs skilled nursing care, can get home health aide.</a:t>
            </a:r>
          </a:p>
          <a:p>
            <a:pPr>
              <a:defRPr sz="1000"/>
            </a:pPr>
            <a:endParaRPr/>
          </a:p>
          <a:p>
            <a:pPr>
              <a:defRPr sz="1000"/>
            </a:pPr>
            <a:r>
              <a:t>Hospice care is covered  as long as doctor certifies need: terminally ill with life expectancy of &lt;6 months. Palliative care is covered, but with a higher co-pay. It is worthwhile to check exactly what various supplemental policies will cover, too.</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hape 277"/>
          <p:cNvSpPr>
            <a:spLocks noGrp="1" noRot="1" noChangeAspect="1"/>
          </p:cNvSpPr>
          <p:nvPr>
            <p:ph type="sldImg"/>
          </p:nvPr>
        </p:nvSpPr>
        <p:spPr>
          <a:prstGeom prst="rect">
            <a:avLst/>
          </a:prstGeom>
        </p:spPr>
        <p:txBody>
          <a:bodyPr/>
          <a:lstStyle/>
          <a:p>
            <a:endParaRPr/>
          </a:p>
        </p:txBody>
      </p:sp>
      <p:sp>
        <p:nvSpPr>
          <p:cNvPr id="278" name="Shape 278"/>
          <p:cNvSpPr>
            <a:spLocks noGrp="1"/>
          </p:cNvSpPr>
          <p:nvPr>
            <p:ph type="body" sz="quarter" idx="1"/>
          </p:nvPr>
        </p:nvSpPr>
        <p:spPr>
          <a:prstGeom prst="rect">
            <a:avLst/>
          </a:prstGeom>
        </p:spPr>
        <p:txBody>
          <a:bodyPr/>
          <a:lstStyle/>
          <a:p>
            <a:pPr>
              <a:defRPr sz="1400"/>
            </a:pPr>
            <a:r>
              <a:t>PRESENTER: YOU MAY WANT TO EMPHASIZE THIS FIRST POINT (ASSISTED, ETC.)  BECAUSE THERE IS SO MUCH CONFUSION/MISINFORMATION/MISUNDERSTANDINGS ABOUT THIS. YOU MAY HAVE STORIES TO SHARE, AND SOLUTIONS FROM YOUR OWN EXPERIENCE.</a:t>
            </a:r>
          </a:p>
          <a:p>
            <a:pPr>
              <a:defRPr sz="1400"/>
            </a:pPr>
            <a:endParaRPr/>
          </a:p>
          <a:p>
            <a:pPr>
              <a:defRPr sz="1400"/>
            </a:pPr>
            <a:r>
              <a:t>IF TIME PERMITS, YOU MAY WANT TO SHARE THAT MEDICAID WILL COVER NURSING HOME CARE (WHICH MAY INCLUDE MEMORY CARE UNITS) IN QUALIFIED MEDICAID FACILITIES. THE PERSON MUST HAVE VERY FEW ASSETS AND THERE IS A 5-YEAR LOOKBACK PERIOD TO PREVENT PEOPLE FROM TRANSFERRING ASSETS TO A TRUST, HEIRS, OR OTHERS.  THE AMOUNT OF MONEY ANYONE CAN HAVE TO QUALIFY FOR MEDICAID COVERAGE VARIES BY STATE. ASSETS INCLUDE CASH AND THE VALUE OF ANY OWNED PROPERTY, SUCH AS A CAR. YOU MAY WANT TO LOOK THIS UP FOR YOUR STATE.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noRot="1" noChangeAspect="1"/>
          </p:cNvSpPr>
          <p:nvPr>
            <p:ph type="sldImg"/>
          </p:nvPr>
        </p:nvSpPr>
        <p:spPr>
          <a:prstGeom prst="rect">
            <a:avLst/>
          </a:prstGeom>
        </p:spPr>
        <p:txBody>
          <a:bodyPr/>
          <a:lstStyle/>
          <a:p>
            <a:endParaRPr/>
          </a:p>
        </p:txBody>
      </p:sp>
      <p:sp>
        <p:nvSpPr>
          <p:cNvPr id="299" name="Shape 299"/>
          <p:cNvSpPr>
            <a:spLocks noGrp="1"/>
          </p:cNvSpPr>
          <p:nvPr>
            <p:ph type="body" sz="quarter" idx="1"/>
          </p:nvPr>
        </p:nvSpPr>
        <p:spPr>
          <a:prstGeom prst="rect">
            <a:avLst/>
          </a:prstGeom>
        </p:spPr>
        <p:txBody>
          <a:bodyPr/>
          <a:lstStyle/>
          <a:p>
            <a:pPr>
              <a:defRPr sz="1200"/>
            </a:pPr>
            <a:r>
              <a:t>Just because you stay overnight in a hospital does not mean you are considered an inpatient. You may be under “observation status.”  If you have not been “admitted”,  and you are discharged to a rehab facility, or long-term skilled nursing care, those costs may not be covered. It pays to question your status, speak up and ask for inpatient status if you’re on observation, and take the issue up the chain of command: go to the Chief Medical Officer, Risk Management, Patient Advocate office. If you are the patient, this can be incredibly hard: you’re not feeling well and the task of taking on the challenge of advocating for this change is likely daunting. This is when it is very helpful to enlist a family member or friend to help you, or to contact a professional patient advocate. This is what I do. </a:t>
            </a:r>
          </a:p>
          <a:p>
            <a:pPr>
              <a:defRPr sz="1200"/>
            </a:pPr>
            <a:endParaRPr/>
          </a:p>
          <a:p>
            <a:pPr>
              <a:defRPr sz="1200"/>
            </a:pPr>
            <a:r>
              <a:t>A fine point to know:  If you are inpatient, then Part A pays. If you are observation, then you are considered an outpatient and Part B pays. Usually you pay more if you are an outpatient.</a:t>
            </a:r>
          </a:p>
          <a:p>
            <a:pPr>
              <a:defRPr sz="1200"/>
            </a:pPr>
            <a:r>
              <a:t>Status can change during a stay so be sure to ask every day!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Shape 309"/>
          <p:cNvSpPr>
            <a:spLocks noGrp="1" noRot="1" noChangeAspect="1"/>
          </p:cNvSpPr>
          <p:nvPr>
            <p:ph type="sldImg"/>
          </p:nvPr>
        </p:nvSpPr>
        <p:spPr>
          <a:prstGeom prst="rect">
            <a:avLst/>
          </a:prstGeom>
        </p:spPr>
        <p:txBody>
          <a:bodyPr/>
          <a:lstStyle/>
          <a:p>
            <a:endParaRPr/>
          </a:p>
        </p:txBody>
      </p:sp>
      <p:sp>
        <p:nvSpPr>
          <p:cNvPr id="310" name="Shape 310"/>
          <p:cNvSpPr>
            <a:spLocks noGrp="1"/>
          </p:cNvSpPr>
          <p:nvPr>
            <p:ph type="body" sz="quarter" idx="1"/>
          </p:nvPr>
        </p:nvSpPr>
        <p:spPr>
          <a:prstGeom prst="rect">
            <a:avLst/>
          </a:prstGeom>
        </p:spPr>
        <p:txBody>
          <a:bodyPr/>
          <a:lstStyle/>
          <a:p>
            <a:pPr>
              <a:defRPr sz="1400"/>
            </a:pPr>
            <a:r>
              <a:t>Most medically necessary services.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hape 321"/>
          <p:cNvSpPr>
            <a:spLocks noGrp="1" noRot="1" noChangeAspect="1"/>
          </p:cNvSpPr>
          <p:nvPr>
            <p:ph type="sldImg"/>
          </p:nvPr>
        </p:nvSpPr>
        <p:spPr>
          <a:prstGeom prst="rect">
            <a:avLst/>
          </a:prstGeom>
        </p:spPr>
        <p:txBody>
          <a:bodyPr/>
          <a:lstStyle/>
          <a:p>
            <a:endParaRPr/>
          </a:p>
        </p:txBody>
      </p:sp>
      <p:sp>
        <p:nvSpPr>
          <p:cNvPr id="322" name="Shape 322"/>
          <p:cNvSpPr>
            <a:spLocks noGrp="1"/>
          </p:cNvSpPr>
          <p:nvPr>
            <p:ph type="body" sz="quarter" idx="1"/>
          </p:nvPr>
        </p:nvSpPr>
        <p:spPr>
          <a:prstGeom prst="rect">
            <a:avLst/>
          </a:prstGeom>
        </p:spPr>
        <p:txBody>
          <a:bodyPr/>
          <a:lstStyle>
            <a:lvl1pPr>
              <a:defRPr sz="1400"/>
            </a:lvl1pPr>
          </a:lstStyle>
          <a:p>
            <a:endParaRPr lang="en-US" dirty="0"/>
          </a:p>
          <a:p>
            <a:endParaRPr lang="en-US" dirty="0"/>
          </a:p>
          <a:p>
            <a:r>
              <a:rPr lang="en-US" dirty="0"/>
              <a:t>One important thing to note is how important it is to buy a Supplemental/Medi-Gap plan for Original Medicare, to limit your risk of high out-of-pocket expenses, especially for hospital costs and treatments.  We will get into details about these plans in a few minutes. </a:t>
            </a:r>
          </a:p>
          <a:p>
            <a:endParaRPr lang="en-US" dirty="0"/>
          </a:p>
          <a:p>
            <a:r>
              <a:rPr dirty="0"/>
              <a:t>The cute lady is on the </a:t>
            </a:r>
            <a:r>
              <a:rPr lang="en-US" dirty="0"/>
              <a:t>Medicare </a:t>
            </a:r>
            <a:r>
              <a:rPr dirty="0"/>
              <a:t>webpage </a:t>
            </a:r>
            <a:r>
              <a:rPr lang="en-US" dirty="0"/>
              <a:t>where you might want to dive into more details - </a:t>
            </a:r>
            <a:r>
              <a:rPr dirty="0"/>
              <a:t>you’ll know you’re in the right place when you see her!)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Shape 340"/>
          <p:cNvSpPr>
            <a:spLocks noGrp="1" noRot="1" noChangeAspect="1"/>
          </p:cNvSpPr>
          <p:nvPr>
            <p:ph type="sldImg"/>
          </p:nvPr>
        </p:nvSpPr>
        <p:spPr>
          <a:prstGeom prst="rect">
            <a:avLst/>
          </a:prstGeom>
        </p:spPr>
        <p:txBody>
          <a:bodyPr/>
          <a:lstStyle/>
          <a:p>
            <a:endParaRPr/>
          </a:p>
        </p:txBody>
      </p:sp>
      <p:sp>
        <p:nvSpPr>
          <p:cNvPr id="341" name="Shape 341"/>
          <p:cNvSpPr>
            <a:spLocks noGrp="1"/>
          </p:cNvSpPr>
          <p:nvPr>
            <p:ph type="body" sz="quarter" idx="1"/>
          </p:nvPr>
        </p:nvSpPr>
        <p:spPr>
          <a:prstGeom prst="rect">
            <a:avLst/>
          </a:prstGeom>
        </p:spPr>
        <p:txBody>
          <a:bodyPr/>
          <a:lstStyle/>
          <a:p>
            <a:pPr>
              <a:defRPr sz="1400"/>
            </a:pPr>
            <a:r>
              <a:t>Income Related Monthly Adjustment Amount (IRMAA) applies If you are a person who has higher annual earnings. IRMAA is an additional amount that you pay for your monthly Medicare Part B and Medicare Part D premiums (deducted from your Social Security check).</a:t>
            </a:r>
          </a:p>
          <a:p>
            <a:pPr>
              <a:defRPr sz="1400"/>
            </a:pPr>
            <a:endParaRPr/>
          </a:p>
          <a:p>
            <a:pPr>
              <a:defRPr sz="1400"/>
            </a:pPr>
            <a:r>
              <a:t>It is re-calculated every year using tax returns from 2 years earlier, based on your Modified Adjusted Gross Income (MAGI), which your CPA/financial advisor can help you determine if you can’t do it on your own.</a:t>
            </a:r>
          </a:p>
          <a:p>
            <a:pPr>
              <a:defRPr sz="1400"/>
            </a:pPr>
            <a:endParaRPr/>
          </a:p>
          <a:p>
            <a:pPr>
              <a:defRPr sz="1400"/>
            </a:pPr>
            <a:r>
              <a:t>Generally, MAGI is the total of your household’s adjusted gross income (AGI) plus any tax-exempt interest income you may have.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Medicare bases its costs for your medical care coverage on income 2 years prior. So, to calculate the amount that would be taken out of your Social Security check to cover your medical expenses, let’s use the example of an annual income of $115,000 from 2023.  Add $74 + $185 + $13.70. This totals $272.70, which would be deducted from your Social Security payment. </a:t>
            </a:r>
          </a:p>
        </p:txBody>
      </p:sp>
    </p:spTree>
    <p:extLst>
      <p:ext uri="{BB962C8B-B14F-4D97-AF65-F5344CB8AC3E}">
        <p14:creationId xmlns:p14="http://schemas.microsoft.com/office/powerpoint/2010/main" val="1803060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p>
            <a:pPr>
              <a:defRPr sz="1400"/>
            </a:pPr>
            <a:r>
              <a:t>These plans work with Original Medicare  to cover out of pocket costs. They are accepted by any doctor or hospital that accepts Medicare. Supplemental policies. But note, they do NOT cover any of the services that Medicare does not cover,  for example, dental, vision, and hearing.</a:t>
            </a:r>
          </a:p>
          <a:p>
            <a:pPr>
              <a:defRPr sz="1400"/>
            </a:pPr>
            <a:endParaRPr/>
          </a:p>
          <a:p>
            <a:pPr>
              <a:defRPr sz="1400"/>
            </a:pPr>
            <a:r>
              <a:t>The plans are standardized by law, meaning that each plan (known by its letter) must cover the same benefits no matter which insurance company sells them.</a:t>
            </a:r>
            <a:endParaRPr sz="1800"/>
          </a:p>
          <a:p>
            <a:pPr>
              <a:defRPr sz="1400"/>
            </a:pPr>
            <a:r>
              <a:t>Bu t companies can charge different prices. So, it pays to shop around!</a:t>
            </a:r>
            <a:endParaRPr sz="1800"/>
          </a:p>
          <a:p>
            <a:pPr>
              <a:defRPr sz="1400"/>
            </a:pPr>
            <a:endParaRPr sz="1800"/>
          </a:p>
          <a:p>
            <a:pPr>
              <a:defRPr sz="1800"/>
            </a:pPr>
            <a:r>
              <a:t>Also, There are rules about when you can enroll (guaranteed issue rights). It’s best to enroll within 6 months of signing up for Part B, or within 63 days of using or ending certain kinds of health coverage. If you  enroll during these time frames, then any pre-existing conditions you have are covered and insurance companies must sell you a policy at their best available rate, regardless of your health status.</a:t>
            </a:r>
          </a:p>
          <a:p>
            <a:pPr>
              <a:defRPr sz="1400"/>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Shape 381"/>
          <p:cNvSpPr>
            <a:spLocks noGrp="1" noRot="1" noChangeAspect="1"/>
          </p:cNvSpPr>
          <p:nvPr>
            <p:ph type="sldImg"/>
          </p:nvPr>
        </p:nvSpPr>
        <p:spPr>
          <a:prstGeom prst="rect">
            <a:avLst/>
          </a:prstGeom>
        </p:spPr>
        <p:txBody>
          <a:bodyPr/>
          <a:lstStyle/>
          <a:p>
            <a:endParaRPr/>
          </a:p>
        </p:txBody>
      </p:sp>
      <p:sp>
        <p:nvSpPr>
          <p:cNvPr id="382" name="Shape 382"/>
          <p:cNvSpPr>
            <a:spLocks noGrp="1"/>
          </p:cNvSpPr>
          <p:nvPr>
            <p:ph type="body" sz="quarter" idx="1"/>
          </p:nvPr>
        </p:nvSpPr>
        <p:spPr>
          <a:prstGeom prst="rect">
            <a:avLst/>
          </a:prstGeom>
        </p:spPr>
        <p:txBody>
          <a:bodyPr/>
          <a:lstStyle>
            <a:lvl1pPr>
              <a:defRPr sz="1400"/>
            </a:lvl1pPr>
          </a:lstStyle>
          <a:p>
            <a:r>
              <a:t>Yes, it’s complicated, but the good news is that changes in 2025 make it a lot simpler! Still have to do your homework but drug costs have come down and there’s more to be happy about!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Shape 390"/>
          <p:cNvSpPr>
            <a:spLocks noGrp="1" noRot="1" noChangeAspect="1"/>
          </p:cNvSpPr>
          <p:nvPr>
            <p:ph type="sldImg"/>
          </p:nvPr>
        </p:nvSpPr>
        <p:spPr>
          <a:prstGeom prst="rect">
            <a:avLst/>
          </a:prstGeom>
        </p:spPr>
        <p:txBody>
          <a:bodyPr/>
          <a:lstStyle/>
          <a:p>
            <a:endParaRPr/>
          </a:p>
        </p:txBody>
      </p:sp>
      <p:sp>
        <p:nvSpPr>
          <p:cNvPr id="391" name="Shape 391"/>
          <p:cNvSpPr>
            <a:spLocks noGrp="1"/>
          </p:cNvSpPr>
          <p:nvPr>
            <p:ph type="body" sz="quarter" idx="1"/>
          </p:nvPr>
        </p:nvSpPr>
        <p:spPr>
          <a:prstGeom prst="rect">
            <a:avLst/>
          </a:prstGeom>
        </p:spPr>
        <p:txBody>
          <a:bodyPr/>
          <a:lstStyle>
            <a:lvl1pPr>
              <a:defRPr sz="1400"/>
            </a:lvl1pPr>
          </a:lstStyle>
          <a:p>
            <a:r>
              <a:t>Let’s dive into the basics.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Shape 480"/>
          <p:cNvSpPr>
            <a:spLocks noGrp="1" noRot="1" noChangeAspect="1"/>
          </p:cNvSpPr>
          <p:nvPr>
            <p:ph type="sldImg"/>
          </p:nvPr>
        </p:nvSpPr>
        <p:spPr>
          <a:prstGeom prst="rect">
            <a:avLst/>
          </a:prstGeom>
        </p:spPr>
        <p:txBody>
          <a:bodyPr/>
          <a:lstStyle/>
          <a:p>
            <a:endParaRPr/>
          </a:p>
        </p:txBody>
      </p:sp>
      <p:sp>
        <p:nvSpPr>
          <p:cNvPr id="481" name="Shape 481"/>
          <p:cNvSpPr>
            <a:spLocks noGrp="1"/>
          </p:cNvSpPr>
          <p:nvPr>
            <p:ph type="body" sz="quarter" idx="1"/>
          </p:nvPr>
        </p:nvSpPr>
        <p:spPr>
          <a:prstGeom prst="rect">
            <a:avLst/>
          </a:prstGeom>
        </p:spPr>
        <p:txBody>
          <a:bodyPr/>
          <a:lstStyle/>
          <a:p>
            <a:pPr>
              <a:defRPr sz="1400"/>
            </a:pPr>
            <a:r>
              <a:rPr lang="en-US" dirty="0"/>
              <a:t>This chart shows how the formula works so you pay no more than $2000 per year in total for your prescriptions.  Your deductible will be applied in January to prescriptions you have filled that month. Then your cost will be spread out over the remaining 11 months. </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Shape 463"/>
          <p:cNvSpPr>
            <a:spLocks noGrp="1" noRot="1" noChangeAspect="1"/>
          </p:cNvSpPr>
          <p:nvPr>
            <p:ph type="sldImg"/>
          </p:nvPr>
        </p:nvSpPr>
        <p:spPr>
          <a:prstGeom prst="rect">
            <a:avLst/>
          </a:prstGeom>
        </p:spPr>
        <p:txBody>
          <a:bodyPr/>
          <a:lstStyle/>
          <a:p>
            <a:endParaRPr/>
          </a:p>
        </p:txBody>
      </p:sp>
      <p:sp>
        <p:nvSpPr>
          <p:cNvPr id="464" name="Shape 464"/>
          <p:cNvSpPr>
            <a:spLocks noGrp="1"/>
          </p:cNvSpPr>
          <p:nvPr>
            <p:ph type="body" sz="quarter" idx="1"/>
          </p:nvPr>
        </p:nvSpPr>
        <p:spPr>
          <a:prstGeom prst="rect">
            <a:avLst/>
          </a:prstGeom>
        </p:spPr>
        <p:txBody>
          <a:bodyPr/>
          <a:lstStyle>
            <a:lvl1pPr>
              <a:defRPr sz="1400"/>
            </a:lvl1pPr>
          </a:lstStyle>
          <a:p>
            <a:r>
              <a:rPr lang="en-US" dirty="0"/>
              <a:t>If your cost in January, meeting your deductible, is unaffordable, you now have the option to spread that over 12 months, too. Contact your drug plan to enroll in this option. </a:t>
            </a:r>
          </a:p>
          <a:p>
            <a:endParaRPr lang="en-US" dirty="0"/>
          </a:p>
          <a:p>
            <a:r>
              <a:rPr dirty="0"/>
              <a:t>PRESENTER</a:t>
            </a:r>
            <a:r>
              <a:rPr lang="en-US" dirty="0"/>
              <a:t> NOTE</a:t>
            </a:r>
            <a:r>
              <a:rPr dirty="0"/>
              <a:t>: THIS IS A COMPLICATED PLAN. THE PAYMENTS ARE NOT IN EQUAL INSTALLMENTS.  CALCULATIONS BASED ON COSTS AND PERSON’S INCOME.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Shape 454"/>
          <p:cNvSpPr>
            <a:spLocks noGrp="1" noRot="1" noChangeAspect="1"/>
          </p:cNvSpPr>
          <p:nvPr>
            <p:ph type="sldImg"/>
          </p:nvPr>
        </p:nvSpPr>
        <p:spPr>
          <a:prstGeom prst="rect">
            <a:avLst/>
          </a:prstGeom>
        </p:spPr>
        <p:txBody>
          <a:bodyPr/>
          <a:lstStyle/>
          <a:p>
            <a:endParaRPr/>
          </a:p>
        </p:txBody>
      </p:sp>
      <p:sp>
        <p:nvSpPr>
          <p:cNvPr id="455" name="Shape 455"/>
          <p:cNvSpPr>
            <a:spLocks noGrp="1"/>
          </p:cNvSpPr>
          <p:nvPr>
            <p:ph type="body" sz="quarter" idx="1"/>
          </p:nvPr>
        </p:nvSpPr>
        <p:spPr>
          <a:prstGeom prst="rect">
            <a:avLst/>
          </a:prstGeom>
        </p:spPr>
        <p:txBody>
          <a:bodyPr/>
          <a:lstStyle>
            <a:lvl1pPr>
              <a:defRPr sz="1400"/>
            </a:lvl1pPr>
          </a:lstStyle>
          <a:p>
            <a:r>
              <a:rPr dirty="0"/>
              <a:t>PRESENTER:</a:t>
            </a:r>
            <a:r>
              <a:rPr lang="en-US" dirty="0"/>
              <a:t> THERE HAS BEEN INCORRECT REPORTING THAT THE CURRENT ADMINISTRATION ROLLED BACK THE NEW PRICING IMPLEMENTED UNDER THE BIDEN INFLACTION REDUCTION ACT, WHICH IS PROTECTED BY STATUTE. </a:t>
            </a:r>
            <a:r>
              <a:rPr dirty="0"/>
              <a:t> THE NEW PRICES ARE AVAILABLE ONLINE IF YOU HAVE TIME/WOULD LIKE TO SHARE A FEW EXAMPLES.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C39FF-5770-44E7-BE4F-EC69BEA40280}"/>
            </a:ext>
          </a:extLst>
        </p:cNvPr>
        <p:cNvGrpSpPr/>
        <p:nvPr/>
      </p:nvGrpSpPr>
      <p:grpSpPr>
        <a:xfrm>
          <a:off x="0" y="0"/>
          <a:ext cx="0" cy="0"/>
          <a:chOff x="0" y="0"/>
          <a:chExt cx="0" cy="0"/>
        </a:xfrm>
      </p:grpSpPr>
      <p:sp>
        <p:nvSpPr>
          <p:cNvPr id="471" name="Shape 471">
            <a:extLst>
              <a:ext uri="{FF2B5EF4-FFF2-40B4-BE49-F238E27FC236}">
                <a16:creationId xmlns:a16="http://schemas.microsoft.com/office/drawing/2014/main" id="{577CFCDA-5D12-57F7-5658-5E2854BD9093}"/>
              </a:ext>
            </a:extLst>
          </p:cNvPr>
          <p:cNvSpPr>
            <a:spLocks noGrp="1" noRot="1" noChangeAspect="1"/>
          </p:cNvSpPr>
          <p:nvPr>
            <p:ph type="sldImg"/>
          </p:nvPr>
        </p:nvSpPr>
        <p:spPr>
          <a:prstGeom prst="rect">
            <a:avLst/>
          </a:prstGeom>
        </p:spPr>
        <p:txBody>
          <a:bodyPr/>
          <a:lstStyle/>
          <a:p>
            <a:endParaRPr/>
          </a:p>
        </p:txBody>
      </p:sp>
      <p:sp>
        <p:nvSpPr>
          <p:cNvPr id="472" name="Shape 472">
            <a:extLst>
              <a:ext uri="{FF2B5EF4-FFF2-40B4-BE49-F238E27FC236}">
                <a16:creationId xmlns:a16="http://schemas.microsoft.com/office/drawing/2014/main" id="{4FD6394B-2F42-E6C7-9CEC-E26921146D80}"/>
              </a:ext>
            </a:extLst>
          </p:cNvPr>
          <p:cNvSpPr>
            <a:spLocks noGrp="1"/>
          </p:cNvSpPr>
          <p:nvPr>
            <p:ph type="body" sz="quarter" idx="1"/>
          </p:nvPr>
        </p:nvSpPr>
        <p:spPr>
          <a:prstGeom prst="rect">
            <a:avLst/>
          </a:prstGeom>
        </p:spPr>
        <p:txBody>
          <a:bodyPr/>
          <a:lstStyle>
            <a:lvl1pPr>
              <a:defRPr sz="1400"/>
            </a:lvl1pPr>
          </a:lstStyle>
          <a:p>
            <a:r>
              <a:t>Look at all of your costs. The monthly premium, annual deductible, drug cost and the total out-of-pocket cost to you every year.  Search a few reputable sites and, possibly,  consult an agent. They are paid by commission but may represent plans you don’t see online. There is no obligation to buy if you get a quote. </a:t>
            </a:r>
          </a:p>
        </p:txBody>
      </p:sp>
    </p:spTree>
    <p:extLst>
      <p:ext uri="{BB962C8B-B14F-4D97-AF65-F5344CB8AC3E}">
        <p14:creationId xmlns:p14="http://schemas.microsoft.com/office/powerpoint/2010/main" val="40256182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Shape 490"/>
          <p:cNvSpPr>
            <a:spLocks noGrp="1" noRot="1" noChangeAspect="1"/>
          </p:cNvSpPr>
          <p:nvPr>
            <p:ph type="sldImg"/>
          </p:nvPr>
        </p:nvSpPr>
        <p:spPr>
          <a:prstGeom prst="rect">
            <a:avLst/>
          </a:prstGeom>
        </p:spPr>
        <p:txBody>
          <a:bodyPr/>
          <a:lstStyle/>
          <a:p>
            <a:endParaRPr/>
          </a:p>
        </p:txBody>
      </p:sp>
      <p:sp>
        <p:nvSpPr>
          <p:cNvPr id="491" name="Shape 491"/>
          <p:cNvSpPr>
            <a:spLocks noGrp="1"/>
          </p:cNvSpPr>
          <p:nvPr>
            <p:ph type="body" sz="quarter" idx="1"/>
          </p:nvPr>
        </p:nvSpPr>
        <p:spPr>
          <a:prstGeom prst="rect">
            <a:avLst/>
          </a:prstGeom>
        </p:spPr>
        <p:txBody>
          <a:bodyPr/>
          <a:lstStyle/>
          <a:p>
            <a:pPr>
              <a:defRPr sz="1400"/>
            </a:pPr>
            <a:r>
              <a:t>In other words, just because you get your prescriptions filled at Walgreens now, and there is a handy Walgreens in your new area, don’t assume your drug plan applies. </a:t>
            </a:r>
          </a:p>
          <a:p>
            <a:pPr>
              <a:defRPr sz="1400"/>
            </a:pPr>
            <a:endParaRPr/>
          </a:p>
          <a:p>
            <a:pPr>
              <a:defRPr sz="1400"/>
            </a:pPr>
            <a:r>
              <a:t>You don’t want any surprises when you pick up your first prescription in your new home!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B1340-DC42-1E08-562C-8DA89E0CB28B}"/>
            </a:ext>
          </a:extLst>
        </p:cNvPr>
        <p:cNvGrpSpPr/>
        <p:nvPr/>
      </p:nvGrpSpPr>
      <p:grpSpPr>
        <a:xfrm>
          <a:off x="0" y="0"/>
          <a:ext cx="0" cy="0"/>
          <a:chOff x="0" y="0"/>
          <a:chExt cx="0" cy="0"/>
        </a:xfrm>
      </p:grpSpPr>
      <p:sp>
        <p:nvSpPr>
          <p:cNvPr id="531" name="Shape 531">
            <a:extLst>
              <a:ext uri="{FF2B5EF4-FFF2-40B4-BE49-F238E27FC236}">
                <a16:creationId xmlns:a16="http://schemas.microsoft.com/office/drawing/2014/main" id="{1CB8B3A0-547A-3D06-A0C7-0FDC7EDFD037}"/>
              </a:ext>
            </a:extLst>
          </p:cNvPr>
          <p:cNvSpPr>
            <a:spLocks noGrp="1" noRot="1" noChangeAspect="1"/>
          </p:cNvSpPr>
          <p:nvPr>
            <p:ph type="sldImg"/>
          </p:nvPr>
        </p:nvSpPr>
        <p:spPr>
          <a:prstGeom prst="rect">
            <a:avLst/>
          </a:prstGeom>
        </p:spPr>
        <p:txBody>
          <a:bodyPr/>
          <a:lstStyle/>
          <a:p>
            <a:endParaRPr/>
          </a:p>
        </p:txBody>
      </p:sp>
      <p:sp>
        <p:nvSpPr>
          <p:cNvPr id="532" name="Shape 532">
            <a:extLst>
              <a:ext uri="{FF2B5EF4-FFF2-40B4-BE49-F238E27FC236}">
                <a16:creationId xmlns:a16="http://schemas.microsoft.com/office/drawing/2014/main" id="{55C67832-39B3-0233-C451-48FE05CF2204}"/>
              </a:ext>
            </a:extLst>
          </p:cNvPr>
          <p:cNvSpPr>
            <a:spLocks noGrp="1"/>
          </p:cNvSpPr>
          <p:nvPr>
            <p:ph type="body" sz="quarter" idx="1"/>
          </p:nvPr>
        </p:nvSpPr>
        <p:spPr>
          <a:prstGeom prst="rect">
            <a:avLst/>
          </a:prstGeom>
        </p:spPr>
        <p:txBody>
          <a:bodyPr/>
          <a:lstStyle/>
          <a:p>
            <a:pPr>
              <a:defRPr sz="1400"/>
            </a:pPr>
            <a:r>
              <a:t>Contact the plan directly with questions. All plans are different  – unlike the Supplemental/Medigap policies which must be the same across all insurance carrier brands.</a:t>
            </a:r>
          </a:p>
          <a:p>
            <a:pPr>
              <a:defRPr sz="1400"/>
            </a:pPr>
            <a:endParaRPr/>
          </a:p>
          <a:p>
            <a:pPr>
              <a:defRPr sz="1400"/>
            </a:pPr>
            <a:r>
              <a:t>If you are part of a couple and one of you has employer coverage, here’s a tip:  don’t join a Medicare Advantage plan without checking with their employer insurance first. You want to make sure they are compatible. There are no issues or conflicts to with traditional Medicare, however. </a:t>
            </a:r>
          </a:p>
          <a:p>
            <a:endParaRPr/>
          </a:p>
          <a:p>
            <a:endParaRPr/>
          </a:p>
        </p:txBody>
      </p:sp>
    </p:spTree>
    <p:extLst>
      <p:ext uri="{BB962C8B-B14F-4D97-AF65-F5344CB8AC3E}">
        <p14:creationId xmlns:p14="http://schemas.microsoft.com/office/powerpoint/2010/main" val="2100113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Shape 567"/>
          <p:cNvSpPr>
            <a:spLocks noGrp="1" noRot="1" noChangeAspect="1"/>
          </p:cNvSpPr>
          <p:nvPr>
            <p:ph type="sldImg"/>
          </p:nvPr>
        </p:nvSpPr>
        <p:spPr>
          <a:prstGeom prst="rect">
            <a:avLst/>
          </a:prstGeom>
        </p:spPr>
        <p:txBody>
          <a:bodyPr/>
          <a:lstStyle/>
          <a:p>
            <a:endParaRPr/>
          </a:p>
        </p:txBody>
      </p:sp>
      <p:sp>
        <p:nvSpPr>
          <p:cNvPr id="568" name="Shape 568"/>
          <p:cNvSpPr>
            <a:spLocks noGrp="1"/>
          </p:cNvSpPr>
          <p:nvPr>
            <p:ph type="body" sz="quarter" idx="1"/>
          </p:nvPr>
        </p:nvSpPr>
        <p:spPr>
          <a:prstGeom prst="rect">
            <a:avLst/>
          </a:prstGeom>
        </p:spPr>
        <p:txBody>
          <a:bodyPr/>
          <a:lstStyle/>
          <a:p>
            <a:pPr>
              <a:defRPr sz="1400"/>
            </a:pPr>
            <a:r>
              <a:t>I am sharing these questions because they may not be top of mind with you, but the answers you get as you collect information about various plans, could affect your costs, the kind of health care you will have access to,  and your decision about the best plan for your needs</a:t>
            </a:r>
          </a:p>
          <a:p>
            <a:pPr>
              <a:defRPr sz="1400"/>
            </a:pPr>
            <a:r>
              <a:t> </a:t>
            </a:r>
          </a:p>
          <a:p>
            <a:pPr>
              <a:defRPr sz="1400"/>
            </a:pPr>
            <a:r>
              <a:t>Travel considerations apply to Medicare Advantage. If you are insured in Florida, for example, your coverage may not extend to California or anywhere else you may visit, including Europe. This is not the case for Original Medicare, which is covered everywhere. </a:t>
            </a:r>
          </a:p>
          <a:p>
            <a:pPr>
              <a:defRPr sz="1400"/>
            </a:pPr>
            <a:endParaRPr/>
          </a:p>
          <a:p>
            <a:pPr>
              <a:defRPr sz="1400"/>
            </a:pPr>
            <a:r>
              <a:t>If your primary care provider or specialist doctors you see are affiliated with a hospital system, you may want to double-check that this system takes Medicare Advantage and the limits. Ditto for any other medical facilities you like or trust. Medicare is accepted everywhere, so no need to do this due diligence if you choose Medicare Original. </a:t>
            </a:r>
          </a:p>
          <a:p>
            <a:pPr>
              <a:defRPr sz="1400"/>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Shape 606"/>
          <p:cNvSpPr>
            <a:spLocks noGrp="1" noRot="1" noChangeAspect="1"/>
          </p:cNvSpPr>
          <p:nvPr>
            <p:ph type="sldImg"/>
          </p:nvPr>
        </p:nvSpPr>
        <p:spPr>
          <a:prstGeom prst="rect">
            <a:avLst/>
          </a:prstGeom>
        </p:spPr>
        <p:txBody>
          <a:bodyPr/>
          <a:lstStyle/>
          <a:p>
            <a:endParaRPr/>
          </a:p>
        </p:txBody>
      </p:sp>
      <p:sp>
        <p:nvSpPr>
          <p:cNvPr id="607" name="Shape 607"/>
          <p:cNvSpPr>
            <a:spLocks noGrp="1"/>
          </p:cNvSpPr>
          <p:nvPr>
            <p:ph type="body" sz="quarter" idx="1"/>
          </p:nvPr>
        </p:nvSpPr>
        <p:spPr>
          <a:prstGeom prst="rect">
            <a:avLst/>
          </a:prstGeom>
        </p:spPr>
        <p:txBody>
          <a:bodyPr/>
          <a:lstStyle/>
          <a:p>
            <a:pPr>
              <a:defRPr sz="1400"/>
            </a:pPr>
            <a:r>
              <a:t>Contact the plan directly with questions. All Medicare Advantage plans are different.</a:t>
            </a:r>
          </a:p>
          <a:p>
            <a:pPr>
              <a:defRPr sz="1400"/>
            </a:pPr>
            <a:endParaRPr/>
          </a:p>
          <a:p>
            <a:pPr>
              <a:defRPr sz="1400"/>
            </a:pPr>
            <a:r>
              <a:t>Must cover same benefits as Original Medicare  but can have different costs and rules. </a:t>
            </a:r>
          </a:p>
          <a:p>
            <a:pPr>
              <a:defRPr sz="1400"/>
            </a:pPr>
            <a:endParaRPr/>
          </a:p>
          <a:p>
            <a:pPr>
              <a:defRPr sz="1400"/>
            </a:pPr>
            <a:r>
              <a:t>Be mindful that agents are on commission.</a:t>
            </a:r>
          </a:p>
          <a:p>
            <a:pPr>
              <a:defRPr sz="1400"/>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 name="Shape 614"/>
          <p:cNvSpPr>
            <a:spLocks noGrp="1" noRot="1" noChangeAspect="1"/>
          </p:cNvSpPr>
          <p:nvPr>
            <p:ph type="sldImg"/>
          </p:nvPr>
        </p:nvSpPr>
        <p:spPr>
          <a:prstGeom prst="rect">
            <a:avLst/>
          </a:prstGeom>
        </p:spPr>
        <p:txBody>
          <a:bodyPr/>
          <a:lstStyle/>
          <a:p>
            <a:endParaRPr/>
          </a:p>
        </p:txBody>
      </p:sp>
      <p:sp>
        <p:nvSpPr>
          <p:cNvPr id="615" name="Shape 615"/>
          <p:cNvSpPr>
            <a:spLocks noGrp="1"/>
          </p:cNvSpPr>
          <p:nvPr>
            <p:ph type="body" sz="quarter" idx="1"/>
          </p:nvPr>
        </p:nvSpPr>
        <p:spPr>
          <a:prstGeom prst="rect">
            <a:avLst/>
          </a:prstGeom>
        </p:spPr>
        <p:txBody>
          <a:bodyPr/>
          <a:lstStyle/>
          <a:p>
            <a:pPr>
              <a:defRPr sz="1400"/>
            </a:pPr>
            <a:r>
              <a:t>You will see TONS of ads on TV. In my experience, some have raised my eyebrow… they seem a bit misleading to me. </a:t>
            </a:r>
          </a:p>
          <a:p>
            <a:pPr>
              <a:defRPr sz="1400"/>
            </a:pPr>
            <a:endParaRPr/>
          </a:p>
          <a:p>
            <a:pPr>
              <a:defRPr sz="1400"/>
            </a:pPr>
            <a:r>
              <a:t>So, do your homework! </a:t>
            </a:r>
          </a:p>
          <a:p>
            <a:pPr>
              <a:defRPr sz="1400"/>
            </a:pPr>
            <a:endParaRPr/>
          </a:p>
          <a:p>
            <a:pPr>
              <a:defRPr sz="1400"/>
            </a:pPr>
            <a:r>
              <a:t>I can help you sort through all of your options and costs if you feel overwhelmed or just want a second pair of eyes on your situation.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Shape 626"/>
          <p:cNvSpPr>
            <a:spLocks noGrp="1" noRot="1" noChangeAspect="1"/>
          </p:cNvSpPr>
          <p:nvPr>
            <p:ph type="sldImg"/>
          </p:nvPr>
        </p:nvSpPr>
        <p:spPr>
          <a:prstGeom prst="rect">
            <a:avLst/>
          </a:prstGeom>
        </p:spPr>
        <p:txBody>
          <a:bodyPr/>
          <a:lstStyle/>
          <a:p>
            <a:endParaRPr/>
          </a:p>
        </p:txBody>
      </p:sp>
      <p:sp>
        <p:nvSpPr>
          <p:cNvPr id="627" name="Shape 627"/>
          <p:cNvSpPr>
            <a:spLocks noGrp="1"/>
          </p:cNvSpPr>
          <p:nvPr>
            <p:ph type="body" sz="quarter" idx="1"/>
          </p:nvPr>
        </p:nvSpPr>
        <p:spPr>
          <a:prstGeom prst="rect">
            <a:avLst/>
          </a:prstGeom>
        </p:spPr>
        <p:txBody>
          <a:bodyPr/>
          <a:lstStyle/>
          <a:p>
            <a:pPr>
              <a:defRPr sz="1400"/>
            </a:pPr>
            <a:r>
              <a:t>If you sign up for Medicare Advantage at age 65, and then decide you don’t like the plan, and want to go Traditional Medicare, be prepared for a possible wrinkle in your plans. </a:t>
            </a:r>
          </a:p>
          <a:p>
            <a:pPr>
              <a:defRPr sz="1400"/>
            </a:pPr>
            <a:endParaRPr/>
          </a:p>
          <a:p>
            <a:r>
              <a:t>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9" name="Shape 639"/>
          <p:cNvSpPr>
            <a:spLocks noGrp="1" noRot="1" noChangeAspect="1"/>
          </p:cNvSpPr>
          <p:nvPr>
            <p:ph type="sldImg"/>
          </p:nvPr>
        </p:nvSpPr>
        <p:spPr>
          <a:prstGeom prst="rect">
            <a:avLst/>
          </a:prstGeom>
        </p:spPr>
        <p:txBody>
          <a:bodyPr/>
          <a:lstStyle/>
          <a:p>
            <a:endParaRPr/>
          </a:p>
        </p:txBody>
      </p:sp>
      <p:sp>
        <p:nvSpPr>
          <p:cNvPr id="640" name="Shape 640"/>
          <p:cNvSpPr>
            <a:spLocks noGrp="1"/>
          </p:cNvSpPr>
          <p:nvPr>
            <p:ph type="body" sz="quarter" idx="1"/>
          </p:nvPr>
        </p:nvSpPr>
        <p:spPr>
          <a:prstGeom prst="rect">
            <a:avLst/>
          </a:prstGeom>
        </p:spPr>
        <p:txBody>
          <a:bodyPr/>
          <a:lstStyle/>
          <a:p>
            <a:pPr>
              <a:defRPr sz="2400"/>
            </a:pPr>
            <a:endParaRPr/>
          </a:p>
          <a:p>
            <a:pPr>
              <a:defRPr>
                <a:solidFill>
                  <a:srgbClr val="001D35"/>
                </a:solidFill>
                <a:latin typeface="Google Sans"/>
                <a:ea typeface="Google Sans"/>
                <a:cs typeface="Google Sans"/>
                <a:sym typeface="Google Sans"/>
              </a:defRPr>
            </a:pPr>
            <a:r>
              <a:t>You may leave a Medicare Advantage plan and go to Original Medicare, between January 1 and February 14. This is called the MADP or Medicare Advantage Disenrollment Period. If you make this decision, and notify your Medicare Advantage plan, your new  Medicare and the drug plan you choose  will become effective on the first day of the month following your request to drop Advantage. . For example, if you request disenrollment in February, it will take effect on March 1. </a:t>
            </a:r>
          </a:p>
          <a:p>
            <a:pPr>
              <a:defRPr>
                <a:solidFill>
                  <a:srgbClr val="001D35"/>
                </a:solidFill>
                <a:latin typeface="Google Sans"/>
                <a:ea typeface="Google Sans"/>
                <a:cs typeface="Google Sans"/>
                <a:sym typeface="Google Sans"/>
              </a:defRPr>
            </a:pPr>
            <a:endParaRPr/>
          </a:p>
          <a:p>
            <a:pPr>
              <a:defRPr sz="2400"/>
            </a:pPr>
            <a:r>
              <a:t>You may encounter a wrinkle, however, when you contact Insurance companies about getting a  Supplemental/Medi-Gap plan to go with your Medicare and drug policies. You may not qualify if you have a pre-existing condition because they are not bound by the regulations that apply under “Obama Care”/Affordable Care Act:  they can exclude or deny coverage for pre-existing conditions. </a:t>
            </a:r>
          </a:p>
          <a:p>
            <a:pPr>
              <a:defRPr sz="2400"/>
            </a:pPr>
            <a:endParaRPr/>
          </a:p>
          <a:p>
            <a:pPr>
              <a:defRPr sz="2400"/>
            </a:pPr>
            <a:r>
              <a:t>You can get around this by choosing traditional Medicare when you turn 65. If you switch to a Medicare Advantage Plan later, </a:t>
            </a:r>
            <a:r>
              <a:rPr i="1"/>
              <a:t>and then you switch back AGAIN to Medicare Original</a:t>
            </a:r>
            <a:r>
              <a:t>, the supplemental/Med-gap plans will be cover for pre-existing conditions. </a:t>
            </a:r>
          </a:p>
          <a:p>
            <a:pPr>
              <a:defRPr sz="2400"/>
            </a:pPr>
            <a:endParaRPr/>
          </a:p>
          <a:p>
            <a:pPr>
              <a:defRPr>
                <a:solidFill>
                  <a:srgbClr val="001D35"/>
                </a:solidFill>
                <a:latin typeface="Google Sans"/>
                <a:ea typeface="Google Sans"/>
                <a:cs typeface="Google Sans"/>
                <a:sym typeface="Google Sans"/>
              </a:defRPr>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Shape 650"/>
          <p:cNvSpPr>
            <a:spLocks noGrp="1" noRot="1" noChangeAspect="1"/>
          </p:cNvSpPr>
          <p:nvPr>
            <p:ph type="sldImg"/>
          </p:nvPr>
        </p:nvSpPr>
        <p:spPr>
          <a:prstGeom prst="rect">
            <a:avLst/>
          </a:prstGeom>
        </p:spPr>
        <p:txBody>
          <a:bodyPr/>
          <a:lstStyle/>
          <a:p>
            <a:endParaRPr/>
          </a:p>
        </p:txBody>
      </p:sp>
      <p:sp>
        <p:nvSpPr>
          <p:cNvPr id="651" name="Shape 651"/>
          <p:cNvSpPr>
            <a:spLocks noGrp="1"/>
          </p:cNvSpPr>
          <p:nvPr>
            <p:ph type="body" sz="quarter" idx="1"/>
          </p:nvPr>
        </p:nvSpPr>
        <p:spPr>
          <a:prstGeom prst="rect">
            <a:avLst/>
          </a:prstGeom>
        </p:spPr>
        <p:txBody>
          <a:bodyPr/>
          <a:lstStyle>
            <a:lvl1pPr>
              <a:defRPr sz="1100"/>
            </a:lvl1pPr>
          </a:lstStyle>
          <a:p>
            <a:b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 name="Shape 661"/>
          <p:cNvSpPr>
            <a:spLocks noGrp="1" noRot="1" noChangeAspect="1"/>
          </p:cNvSpPr>
          <p:nvPr>
            <p:ph type="sldImg"/>
          </p:nvPr>
        </p:nvSpPr>
        <p:spPr>
          <a:prstGeom prst="rect">
            <a:avLst/>
          </a:prstGeom>
        </p:spPr>
        <p:txBody>
          <a:bodyPr/>
          <a:lstStyle/>
          <a:p>
            <a:endParaRPr/>
          </a:p>
        </p:txBody>
      </p:sp>
      <p:sp>
        <p:nvSpPr>
          <p:cNvPr id="662" name="Shape 662"/>
          <p:cNvSpPr>
            <a:spLocks noGrp="1"/>
          </p:cNvSpPr>
          <p:nvPr>
            <p:ph type="body" sz="quarter" idx="1"/>
          </p:nvPr>
        </p:nvSpPr>
        <p:spPr>
          <a:prstGeom prst="rect">
            <a:avLst/>
          </a:prstGeom>
        </p:spPr>
        <p:txBody>
          <a:bodyPr/>
          <a:lstStyle/>
          <a:p>
            <a:pPr>
              <a:defRPr sz="1100"/>
            </a:pPr>
            <a:br/>
            <a:r>
              <a:t>PRESENTER: CHECK YOUR STATE LAWS ON THIS.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 name="Shape 678"/>
          <p:cNvSpPr>
            <a:spLocks noGrp="1" noRot="1" noChangeAspect="1"/>
          </p:cNvSpPr>
          <p:nvPr>
            <p:ph type="sldImg"/>
          </p:nvPr>
        </p:nvSpPr>
        <p:spPr>
          <a:prstGeom prst="rect">
            <a:avLst/>
          </a:prstGeom>
        </p:spPr>
        <p:txBody>
          <a:bodyPr/>
          <a:lstStyle/>
          <a:p>
            <a:endParaRPr/>
          </a:p>
        </p:txBody>
      </p:sp>
      <p:sp>
        <p:nvSpPr>
          <p:cNvPr id="679" name="Shape 679"/>
          <p:cNvSpPr>
            <a:spLocks noGrp="1"/>
          </p:cNvSpPr>
          <p:nvPr>
            <p:ph type="body" sz="quarter" idx="1"/>
          </p:nvPr>
        </p:nvSpPr>
        <p:spPr>
          <a:prstGeom prst="rect">
            <a:avLst/>
          </a:prstGeom>
        </p:spPr>
        <p:txBody>
          <a:bodyPr/>
          <a:lstStyle/>
          <a:p>
            <a:pPr>
              <a:defRPr sz="1400"/>
            </a:pPr>
            <a:r>
              <a:t>PRESENTER: INSERT A LINK FOR YOUR LOCAL SHIP WEBSITE (OR OTHER SIMILAR RESOURCES IN YOUR AREA) WITH CONTACT INFO.  YOU MAY WANT TO WARN THAT, THOUGH THE SERVICES ARE FREE,  APPOINTMENT SPOTS TEND TO FILL UP QUICKLY. IF YOU FEEL QUALIIIED TO HELP WITH RE-ENROLLMENT DECISIONS, YOU MAY WANT TO MENTION HERE THAT THIS IS A SERVICE THAT YOU/ YOUR BUSINESS OFFERS.</a:t>
            </a:r>
          </a:p>
          <a:p>
            <a:pPr>
              <a:defRPr sz="1400"/>
            </a:pPr>
            <a:endParaRPr/>
          </a:p>
          <a:p>
            <a:pPr>
              <a:defRPr sz="1400"/>
            </a:pPr>
            <a:r>
              <a:t>CHECK OUT BOOMER BENEFITS, AN EXAMPLE OF AN ONLINE BROKER. (</a:t>
            </a:r>
            <a:r>
              <a:rPr u="sng">
                <a:solidFill>
                  <a:srgbClr val="9454C3"/>
                </a:solidFill>
                <a:uFill>
                  <a:solidFill>
                    <a:srgbClr val="9454C3"/>
                  </a:solidFill>
                </a:uFill>
                <a:hlinkClick r:id="rId3"/>
              </a:rPr>
              <a:t>https://boomerbenefits.com</a:t>
            </a:r>
            <a:r>
              <a:t>).</a:t>
            </a:r>
          </a:p>
          <a:p>
            <a:pPr>
              <a:defRPr sz="1400"/>
            </a:pPr>
            <a:endParaRPr/>
          </a:p>
          <a:p>
            <a:pPr>
              <a:defRPr sz="1400"/>
            </a:pPr>
            <a:r>
              <a:t>SHARE IF YOU FEEL COMFORTABLE DOING SO BUT YOU MAY WANT TO  MENTION THAT YOU DON’T ENDORSE.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975360" y="1596248"/>
            <a:ext cx="11054082" cy="3395701"/>
          </a:xfrm>
          <a:prstGeom prst="rect">
            <a:avLst/>
          </a:prstGeom>
        </p:spPr>
        <p:txBody>
          <a:bodyPr anchor="b"/>
          <a:lstStyle>
            <a:lvl1pPr algn="ctr">
              <a:defRPr sz="8500"/>
            </a:lvl1pPr>
          </a:lstStyle>
          <a:p>
            <a:r>
              <a:t>Title Text</a:t>
            </a:r>
          </a:p>
        </p:txBody>
      </p:sp>
      <p:sp>
        <p:nvSpPr>
          <p:cNvPr id="12" name="Body Level One…"/>
          <p:cNvSpPr txBox="1">
            <a:spLocks noGrp="1"/>
          </p:cNvSpPr>
          <p:nvPr>
            <p:ph type="body" sz="quarter" idx="1"/>
          </p:nvPr>
        </p:nvSpPr>
        <p:spPr>
          <a:xfrm>
            <a:off x="1625600" y="5122898"/>
            <a:ext cx="9753600" cy="2354864"/>
          </a:xfrm>
          <a:prstGeom prst="rect">
            <a:avLst/>
          </a:prstGeom>
        </p:spPr>
        <p:txBody>
          <a:bodyPr/>
          <a:lstStyle>
            <a:lvl1pPr marL="0" indent="0" algn="ctr">
              <a:buSzTx/>
              <a:buFontTx/>
              <a:buNone/>
              <a:defRPr sz="3400"/>
            </a:lvl1pPr>
            <a:lvl2pPr marL="0" indent="0" algn="ctr">
              <a:buSzTx/>
              <a:buFontTx/>
              <a:buNone/>
              <a:defRPr sz="3400"/>
            </a:lvl2pPr>
            <a:lvl3pPr marL="0" indent="0" algn="ctr">
              <a:buSzTx/>
              <a:buFontTx/>
              <a:buNone/>
              <a:defRPr sz="3400"/>
            </a:lvl3pPr>
            <a:lvl4pPr marL="0" indent="0" algn="ctr">
              <a:buSzTx/>
              <a:buFontTx/>
              <a:buNone/>
              <a:defRPr sz="3400"/>
            </a:lvl4pPr>
            <a:lvl5pPr marL="0" indent="0" algn="ctr">
              <a:buSzTx/>
              <a:buFontTx/>
              <a:buNone/>
              <a:defRPr sz="3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732581" y="327958"/>
            <a:ext cx="11216643" cy="4057228"/>
          </a:xfrm>
          <a:prstGeom prst="rect">
            <a:avLst/>
          </a:prstGeom>
        </p:spPr>
        <p:txBody>
          <a:bodyPr anchor="b"/>
          <a:lstStyle>
            <a:lvl1pPr>
              <a:defRPr sz="8500"/>
            </a:lvl1pPr>
          </a:lstStyle>
          <a:p>
            <a:r>
              <a:t>Title Text</a:t>
            </a:r>
          </a:p>
        </p:txBody>
      </p:sp>
      <p:sp>
        <p:nvSpPr>
          <p:cNvPr id="30" name="Body Level One…"/>
          <p:cNvSpPr txBox="1">
            <a:spLocks noGrp="1"/>
          </p:cNvSpPr>
          <p:nvPr>
            <p:ph type="body" sz="quarter" idx="1"/>
          </p:nvPr>
        </p:nvSpPr>
        <p:spPr>
          <a:xfrm>
            <a:off x="894078" y="4434130"/>
            <a:ext cx="11216643" cy="2133601"/>
          </a:xfrm>
          <a:prstGeom prst="rect">
            <a:avLst/>
          </a:prstGeom>
        </p:spPr>
        <p:txBody>
          <a:bodyPr/>
          <a:lstStyle>
            <a:lvl1pPr marL="0" indent="0">
              <a:buSzTx/>
              <a:buFontTx/>
              <a:buNone/>
              <a:defRPr sz="3400">
                <a:solidFill>
                  <a:srgbClr val="000000"/>
                </a:solidFill>
              </a:defRPr>
            </a:lvl1pPr>
            <a:lvl2pPr marL="0" indent="0">
              <a:buSzTx/>
              <a:buFontTx/>
              <a:buNone/>
              <a:defRPr sz="3400">
                <a:solidFill>
                  <a:srgbClr val="000000"/>
                </a:solidFill>
              </a:defRPr>
            </a:lvl2pPr>
            <a:lvl3pPr marL="0" indent="0">
              <a:buSzTx/>
              <a:buFontTx/>
              <a:buNone/>
              <a:defRPr sz="3400">
                <a:solidFill>
                  <a:srgbClr val="000000"/>
                </a:solidFill>
              </a:defRPr>
            </a:lvl3pPr>
            <a:lvl4pPr marL="0" indent="0">
              <a:buSzTx/>
              <a:buFontTx/>
              <a:buNone/>
              <a:defRPr sz="3400">
                <a:solidFill>
                  <a:srgbClr val="000000"/>
                </a:solidFill>
              </a:defRPr>
            </a:lvl4pPr>
            <a:lvl5pPr marL="0" indent="0">
              <a:buSzTx/>
              <a:buFontTx/>
              <a:buNone/>
              <a:defRPr sz="3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94080" y="2596444"/>
            <a:ext cx="5527041" cy="618857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95774" y="519290"/>
            <a:ext cx="11216641" cy="1885246"/>
          </a:xfrm>
          <a:prstGeom prst="rect">
            <a:avLst/>
          </a:prstGeom>
        </p:spPr>
        <p:txBody>
          <a:bodyPr/>
          <a:lstStyle/>
          <a:p>
            <a:r>
              <a:t>Title Text</a:t>
            </a:r>
          </a:p>
        </p:txBody>
      </p:sp>
      <p:sp>
        <p:nvSpPr>
          <p:cNvPr id="48" name="Body Level One…"/>
          <p:cNvSpPr txBox="1">
            <a:spLocks noGrp="1"/>
          </p:cNvSpPr>
          <p:nvPr>
            <p:ph type="body" sz="quarter" idx="1"/>
          </p:nvPr>
        </p:nvSpPr>
        <p:spPr>
          <a:xfrm>
            <a:off x="1000760" y="4622743"/>
            <a:ext cx="5501641" cy="1171788"/>
          </a:xfrm>
          <a:prstGeom prst="rect">
            <a:avLst/>
          </a:prstGeom>
        </p:spPr>
        <p:txBody>
          <a:bodyPr anchor="b"/>
          <a:lstStyle>
            <a:lvl1pPr marL="0" indent="0">
              <a:buSzTx/>
              <a:buFontTx/>
              <a:buNone/>
              <a:defRPr sz="3400" b="1"/>
            </a:lvl1pPr>
            <a:lvl2pPr marL="0" indent="0">
              <a:buSzTx/>
              <a:buFontTx/>
              <a:buNone/>
              <a:defRPr sz="3400" b="1"/>
            </a:lvl2pPr>
            <a:lvl3pPr marL="0" indent="0">
              <a:buSzTx/>
              <a:buFontTx/>
              <a:buNone/>
              <a:defRPr sz="3400" b="1"/>
            </a:lvl3pPr>
            <a:lvl4pPr marL="0" indent="0">
              <a:buSzTx/>
              <a:buFontTx/>
              <a:buNone/>
              <a:defRPr sz="3400" b="1"/>
            </a:lvl4pPr>
            <a:lvl5pPr marL="0" indent="0">
              <a:buSzTx/>
              <a:buFontTx/>
              <a:buNone/>
              <a:defRPr sz="3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581984" y="2561466"/>
            <a:ext cx="5528738" cy="1171789"/>
          </a:xfrm>
          <a:prstGeom prst="rect">
            <a:avLst/>
          </a:prstGeom>
        </p:spPr>
        <p:txBody>
          <a:bodyPr anchor="b"/>
          <a:lstStyle/>
          <a:p>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95774" y="650240"/>
            <a:ext cx="4194386" cy="2275840"/>
          </a:xfrm>
          <a:prstGeom prst="rect">
            <a:avLst/>
          </a:prstGeom>
        </p:spPr>
        <p:txBody>
          <a:bodyPr anchor="b"/>
          <a:lstStyle>
            <a:lvl1pPr>
              <a:defRPr sz="4500"/>
            </a:lvl1pPr>
          </a:lstStyle>
          <a:p>
            <a:r>
              <a:t>Title Text</a:t>
            </a:r>
          </a:p>
        </p:txBody>
      </p:sp>
      <p:sp>
        <p:nvSpPr>
          <p:cNvPr id="73" name="Body Level One…"/>
          <p:cNvSpPr txBox="1">
            <a:spLocks noGrp="1"/>
          </p:cNvSpPr>
          <p:nvPr>
            <p:ph type="body" sz="half" idx="1"/>
          </p:nvPr>
        </p:nvSpPr>
        <p:spPr>
          <a:xfrm>
            <a:off x="5528733" y="1404338"/>
            <a:ext cx="6583682" cy="6931381"/>
          </a:xfrm>
          <a:prstGeom prst="rect">
            <a:avLst/>
          </a:prstGeom>
        </p:spPr>
        <p:txBody>
          <a:bodyPr/>
          <a:lstStyle>
            <a:lvl1pPr marL="325114" indent="-325114">
              <a:defRPr sz="4500"/>
            </a:lvl1pPr>
            <a:lvl2pPr marL="1025362" indent="-375131">
              <a:defRPr sz="4500"/>
            </a:lvl2pPr>
            <a:lvl3pPr marL="1730759" indent="-430298">
              <a:defRPr sz="4500"/>
            </a:lvl3pPr>
            <a:lvl4pPr marL="2473194" indent="-522505">
              <a:defRPr sz="4500"/>
            </a:lvl4pPr>
            <a:lvl5pPr marL="3123425" indent="-522505">
              <a:defRPr sz="45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95774" y="2926078"/>
            <a:ext cx="4194386" cy="5420927"/>
          </a:xfrm>
          <a:prstGeom prst="rect">
            <a:avLst/>
          </a:prstGeom>
        </p:spPr>
        <p:txBody>
          <a:bodyPr/>
          <a:lstStyle/>
          <a:p>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95774" y="650240"/>
            <a:ext cx="4194386" cy="2275840"/>
          </a:xfrm>
          <a:prstGeom prst="rect">
            <a:avLst/>
          </a:prstGeom>
        </p:spPr>
        <p:txBody>
          <a:bodyPr anchor="b"/>
          <a:lstStyle>
            <a:lvl1pPr>
              <a:defRPr sz="4500"/>
            </a:lvl1pPr>
          </a:lstStyle>
          <a:p>
            <a:r>
              <a:t>Title Text</a:t>
            </a:r>
          </a:p>
        </p:txBody>
      </p:sp>
      <p:sp>
        <p:nvSpPr>
          <p:cNvPr id="83" name="Picture Placeholder 2"/>
          <p:cNvSpPr>
            <a:spLocks noGrp="1"/>
          </p:cNvSpPr>
          <p:nvPr>
            <p:ph type="pic" sz="half" idx="21"/>
          </p:nvPr>
        </p:nvSpPr>
        <p:spPr>
          <a:xfrm>
            <a:off x="5528733" y="1404338"/>
            <a:ext cx="6583682" cy="6931381"/>
          </a:xfrm>
          <a:prstGeom prst="rect">
            <a:avLst/>
          </a:prstGeom>
        </p:spPr>
        <p:txBody>
          <a:bodyPr lIns="91439" tIns="45719" rIns="91439" bIns="45719">
            <a:noAutofit/>
          </a:bodyPr>
          <a:lstStyle/>
          <a:p>
            <a:endParaRPr/>
          </a:p>
        </p:txBody>
      </p:sp>
      <p:sp>
        <p:nvSpPr>
          <p:cNvPr id="84" name="Body Level One…"/>
          <p:cNvSpPr txBox="1">
            <a:spLocks noGrp="1"/>
          </p:cNvSpPr>
          <p:nvPr>
            <p:ph type="body" sz="quarter" idx="1"/>
          </p:nvPr>
        </p:nvSpPr>
        <p:spPr>
          <a:xfrm>
            <a:off x="895774" y="2926078"/>
            <a:ext cx="4194386" cy="5420928"/>
          </a:xfrm>
          <a:prstGeom prst="rect">
            <a:avLst/>
          </a:prstGeom>
        </p:spPr>
        <p:txBody>
          <a:bodyPr/>
          <a:lstStyle>
            <a:lvl1pPr marL="0" indent="0">
              <a:buSzTx/>
              <a:buFontTx/>
              <a:buNone/>
              <a:defRPr sz="2200"/>
            </a:lvl1pPr>
            <a:lvl2pPr marL="0" indent="0">
              <a:buSzTx/>
              <a:buFontTx/>
              <a:buNone/>
              <a:defRPr sz="2200"/>
            </a:lvl2pPr>
            <a:lvl3pPr marL="0" indent="0">
              <a:buSzTx/>
              <a:buFontTx/>
              <a:buNone/>
              <a:defRPr sz="2200"/>
            </a:lvl3pPr>
            <a:lvl4pPr marL="0" indent="0">
              <a:buSzTx/>
              <a:buFontTx/>
              <a:buNone/>
              <a:defRPr sz="2200"/>
            </a:lvl4pPr>
            <a:lvl5pPr marL="0" indent="0">
              <a:buSzTx/>
              <a:buFontTx/>
              <a:buNone/>
              <a:defRPr sz="22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92" name="Title Text"/>
          <p:cNvSpPr txBox="1">
            <a:spLocks noGrp="1"/>
          </p:cNvSpPr>
          <p:nvPr>
            <p:ph type="title"/>
          </p:nvPr>
        </p:nvSpPr>
        <p:spPr>
          <a:xfrm>
            <a:off x="2523569" y="189652"/>
            <a:ext cx="7957661" cy="1219204"/>
          </a:xfrm>
          <a:prstGeom prst="rect">
            <a:avLst/>
          </a:prstGeom>
        </p:spPr>
        <p:txBody>
          <a:bodyPr/>
          <a:lstStyle>
            <a:lvl1pPr>
              <a:defRPr sz="4600"/>
            </a:lvl1pPr>
          </a:lstStyle>
          <a:p>
            <a:r>
              <a:t>Title Text</a:t>
            </a:r>
          </a:p>
        </p:txBody>
      </p:sp>
      <p:sp>
        <p:nvSpPr>
          <p:cNvPr id="93" name="Body Level One…"/>
          <p:cNvSpPr txBox="1">
            <a:spLocks noGrp="1"/>
          </p:cNvSpPr>
          <p:nvPr>
            <p:ph type="body" idx="1"/>
          </p:nvPr>
        </p:nvSpPr>
        <p:spPr>
          <a:xfrm>
            <a:off x="2523569" y="1408851"/>
            <a:ext cx="7957661" cy="693589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 Top 0">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2523569" y="189652"/>
            <a:ext cx="7957661" cy="1219204"/>
          </a:xfrm>
          <a:prstGeom prst="rect">
            <a:avLst/>
          </a:prstGeom>
        </p:spPr>
        <p:txBody>
          <a:bodyPr/>
          <a:lstStyle>
            <a:lvl1pPr>
              <a:defRPr sz="4600"/>
            </a:lvl1pPr>
          </a:lstStyle>
          <a:p>
            <a:r>
              <a:t>Title Text</a:t>
            </a:r>
          </a:p>
        </p:txBody>
      </p:sp>
      <p:sp>
        <p:nvSpPr>
          <p:cNvPr id="102" name="Body Level One…"/>
          <p:cNvSpPr txBox="1">
            <a:spLocks noGrp="1"/>
          </p:cNvSpPr>
          <p:nvPr>
            <p:ph type="body" idx="1"/>
          </p:nvPr>
        </p:nvSpPr>
        <p:spPr>
          <a:xfrm>
            <a:off x="2523569" y="1408851"/>
            <a:ext cx="7957661" cy="6935897"/>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0" name="Body Level One…"/>
          <p:cNvSpPr txBox="1">
            <a:spLocks noGrp="1"/>
          </p:cNvSpPr>
          <p:nvPr>
            <p:ph type="body" sz="quarter" idx="1"/>
          </p:nvPr>
        </p:nvSpPr>
        <p:spPr>
          <a:xfrm>
            <a:off x="533400" y="5969000"/>
            <a:ext cx="11938000" cy="609600"/>
          </a:xfrm>
          <a:prstGeom prst="rect">
            <a:avLst/>
          </a:prstGeom>
        </p:spPr>
        <p:txBody>
          <a:bodyPr/>
          <a:lstStyle>
            <a:lvl1pPr marL="0" indent="0" algn="ctr">
              <a:spcBef>
                <a:spcPts val="1200"/>
              </a:spcBef>
              <a:buSzTx/>
              <a:buFontTx/>
              <a:buNone/>
              <a:defRPr sz="3000" i="1">
                <a:latin typeface="Palatino"/>
                <a:ea typeface="Palatino"/>
                <a:cs typeface="Palatino"/>
                <a:sym typeface="Palatino"/>
              </a:defRPr>
            </a:lvl1pPr>
            <a:lvl2pPr marL="861482" indent="-391582" algn="ctr">
              <a:spcBef>
                <a:spcPts val="1200"/>
              </a:spcBef>
              <a:buFontTx/>
              <a:defRPr sz="3000" i="1">
                <a:latin typeface="Palatino"/>
                <a:ea typeface="Palatino"/>
                <a:cs typeface="Palatino"/>
                <a:sym typeface="Palatino"/>
              </a:defRPr>
            </a:lvl2pPr>
            <a:lvl3pPr marL="1331382" indent="-391582" algn="ctr">
              <a:spcBef>
                <a:spcPts val="1200"/>
              </a:spcBef>
              <a:buFontTx/>
              <a:defRPr sz="3000" i="1">
                <a:latin typeface="Palatino"/>
                <a:ea typeface="Palatino"/>
                <a:cs typeface="Palatino"/>
                <a:sym typeface="Palatino"/>
              </a:defRPr>
            </a:lvl3pPr>
            <a:lvl4pPr marL="1801283" indent="-391582" algn="ctr">
              <a:spcBef>
                <a:spcPts val="1200"/>
              </a:spcBef>
              <a:buFontTx/>
              <a:defRPr sz="3000" i="1">
                <a:latin typeface="Palatino"/>
                <a:ea typeface="Palatino"/>
                <a:cs typeface="Palatino"/>
                <a:sym typeface="Palatino"/>
              </a:defRPr>
            </a:lvl4pPr>
            <a:lvl5pPr marL="2271183" indent="-391583" algn="ctr">
              <a:spcBef>
                <a:spcPts val="1200"/>
              </a:spcBef>
              <a:buFontTx/>
              <a:defRPr sz="3000" i="1">
                <a:latin typeface="Palatino"/>
                <a:ea typeface="Palatino"/>
                <a:cs typeface="Palatino"/>
                <a:sym typeface="Palatino"/>
              </a:defRPr>
            </a:lvl5pPr>
          </a:lstStyle>
          <a:p>
            <a:r>
              <a:t>Body Level One</a:t>
            </a:r>
          </a:p>
          <a:p>
            <a:pPr lvl="1"/>
            <a:r>
              <a:t>Body Level Two</a:t>
            </a:r>
          </a:p>
          <a:p>
            <a:pPr lvl="2"/>
            <a:r>
              <a:t>Body Level Three</a:t>
            </a:r>
          </a:p>
          <a:p>
            <a:pPr lvl="3"/>
            <a:r>
              <a:t>Body Level Four</a:t>
            </a:r>
          </a:p>
          <a:p>
            <a:pPr lvl="4"/>
            <a:r>
              <a:t>Body Level Five</a:t>
            </a:r>
          </a:p>
        </p:txBody>
      </p:sp>
      <p:sp>
        <p:nvSpPr>
          <p:cNvPr id="111" name="“Type a quote here.”"/>
          <p:cNvSpPr txBox="1">
            <a:spLocks noGrp="1"/>
          </p:cNvSpPr>
          <p:nvPr>
            <p:ph type="body" sz="quarter" idx="21"/>
          </p:nvPr>
        </p:nvSpPr>
        <p:spPr>
          <a:xfrm>
            <a:off x="1270000" y="4254500"/>
            <a:ext cx="10464800" cy="711200"/>
          </a:xfrm>
          <a:prstGeom prst="rect">
            <a:avLst/>
          </a:prstGeom>
        </p:spPr>
        <p:txBody>
          <a:bodyPr/>
          <a:lstStyle/>
          <a:p>
            <a:endParaRPr/>
          </a:p>
        </p:txBody>
      </p:sp>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9" name="Title Text"/>
          <p:cNvSpPr txBox="1">
            <a:spLocks noGrp="1"/>
          </p:cNvSpPr>
          <p:nvPr>
            <p:ph type="title"/>
          </p:nvPr>
        </p:nvSpPr>
        <p:spPr>
          <a:xfrm>
            <a:off x="2523569" y="189652"/>
            <a:ext cx="7957661" cy="1219204"/>
          </a:xfrm>
          <a:prstGeom prst="rect">
            <a:avLst/>
          </a:prstGeom>
        </p:spPr>
        <p:txBody>
          <a:bodyPr lIns="50800" tIns="50800" rIns="50800" bIns="50800"/>
          <a:lstStyle>
            <a:lvl1pPr algn="ctr" defTabSz="584200">
              <a:spcBef>
                <a:spcPts val="1600"/>
              </a:spcBef>
              <a:defRPr sz="4600" b="0">
                <a:solidFill>
                  <a:srgbClr val="0F5CAA"/>
                </a:solidFill>
                <a:latin typeface="Arial Rounded MT Bold"/>
                <a:ea typeface="Arial Rounded MT Bold"/>
                <a:cs typeface="Arial Rounded MT Bold"/>
                <a:sym typeface="Arial Rounded MT Bold"/>
              </a:defRPr>
            </a:lvl1pPr>
          </a:lstStyle>
          <a:p>
            <a:r>
              <a:t>Title Text</a:t>
            </a:r>
          </a:p>
        </p:txBody>
      </p:sp>
      <p:sp>
        <p:nvSpPr>
          <p:cNvPr id="120" name="Body Level One…"/>
          <p:cNvSpPr txBox="1">
            <a:spLocks noGrp="1"/>
          </p:cNvSpPr>
          <p:nvPr>
            <p:ph type="body" idx="1"/>
          </p:nvPr>
        </p:nvSpPr>
        <p:spPr>
          <a:xfrm>
            <a:off x="2523569" y="1408851"/>
            <a:ext cx="7957661" cy="6935897"/>
          </a:xfrm>
          <a:prstGeom prst="rect">
            <a:avLst/>
          </a:prstGeom>
        </p:spPr>
        <p:txBody>
          <a:bodyPr lIns="50800" tIns="50800" rIns="50800" bIns="50800" anchor="ctr"/>
          <a:lstStyle>
            <a:lvl1pPr marL="443793" indent="-443793" defTabSz="549148">
              <a:lnSpc>
                <a:spcPct val="100000"/>
              </a:lnSpc>
              <a:spcBef>
                <a:spcPts val="2200"/>
              </a:spcBef>
              <a:buClr>
                <a:srgbClr val="929292"/>
              </a:buClr>
              <a:buSzPct val="60000"/>
              <a:buFont typeface="Zapf Dingbats"/>
              <a:buChar char="❖"/>
              <a:defRPr sz="3400">
                <a:solidFill>
                  <a:srgbClr val="414141"/>
                </a:solidFill>
                <a:latin typeface="Arial"/>
                <a:ea typeface="Arial"/>
                <a:cs typeface="Arial"/>
                <a:sym typeface="Arial"/>
              </a:defRPr>
            </a:lvl1pPr>
            <a:lvl2pPr marL="913692" indent="-443793" defTabSz="549148">
              <a:lnSpc>
                <a:spcPct val="100000"/>
              </a:lnSpc>
              <a:spcBef>
                <a:spcPts val="2200"/>
              </a:spcBef>
              <a:buClr>
                <a:srgbClr val="929292"/>
              </a:buClr>
              <a:buSzPct val="60000"/>
              <a:buFont typeface="Zapf Dingbats"/>
              <a:buChar char="❖"/>
              <a:defRPr sz="3400">
                <a:solidFill>
                  <a:srgbClr val="414141"/>
                </a:solidFill>
                <a:latin typeface="Arial"/>
                <a:ea typeface="Arial"/>
                <a:cs typeface="Arial"/>
                <a:sym typeface="Arial"/>
              </a:defRPr>
            </a:lvl2pPr>
            <a:lvl3pPr marL="1383592" indent="-443792" defTabSz="549148">
              <a:lnSpc>
                <a:spcPct val="100000"/>
              </a:lnSpc>
              <a:spcBef>
                <a:spcPts val="2200"/>
              </a:spcBef>
              <a:buClr>
                <a:srgbClr val="929292"/>
              </a:buClr>
              <a:buSzPct val="60000"/>
              <a:buFont typeface="Zapf Dingbats"/>
              <a:buChar char="❖"/>
              <a:defRPr sz="3400">
                <a:solidFill>
                  <a:srgbClr val="414141"/>
                </a:solidFill>
                <a:latin typeface="Arial"/>
                <a:ea typeface="Arial"/>
                <a:cs typeface="Arial"/>
                <a:sym typeface="Arial"/>
              </a:defRPr>
            </a:lvl3pPr>
            <a:lvl4pPr marL="1853491" indent="-443792" defTabSz="549148">
              <a:lnSpc>
                <a:spcPct val="100000"/>
              </a:lnSpc>
              <a:spcBef>
                <a:spcPts val="2200"/>
              </a:spcBef>
              <a:buClr>
                <a:srgbClr val="929292"/>
              </a:buClr>
              <a:buSzPct val="60000"/>
              <a:buFont typeface="Zapf Dingbats"/>
              <a:buChar char="❖"/>
              <a:defRPr sz="3400">
                <a:solidFill>
                  <a:srgbClr val="414141"/>
                </a:solidFill>
                <a:latin typeface="Arial"/>
                <a:ea typeface="Arial"/>
                <a:cs typeface="Arial"/>
                <a:sym typeface="Arial"/>
              </a:defRPr>
            </a:lvl4pPr>
            <a:lvl5pPr marL="2323391" indent="-443791" defTabSz="549148">
              <a:lnSpc>
                <a:spcPct val="100000"/>
              </a:lnSpc>
              <a:spcBef>
                <a:spcPts val="2200"/>
              </a:spcBef>
              <a:buClr>
                <a:srgbClr val="929292"/>
              </a:buClr>
              <a:buSzPct val="60000"/>
              <a:buFont typeface="Zapf Dingbats"/>
              <a:buChar char="❖"/>
              <a:defRPr sz="3400">
                <a:solidFill>
                  <a:srgbClr val="414141"/>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xfrm>
            <a:off x="6324599" y="9258300"/>
            <a:ext cx="342901" cy="406400"/>
          </a:xfrm>
          <a:prstGeom prst="rect">
            <a:avLst/>
          </a:prstGeom>
        </p:spPr>
        <p:txBody>
          <a:bodyPr lIns="50800" tIns="50800" rIns="50800" bIns="50800" anchor="t"/>
          <a:lstStyle>
            <a:lvl1pPr algn="ctr" defTabSz="584200">
              <a:defRPr sz="1800">
                <a:solidFill>
                  <a:srgbClr val="4C4946"/>
                </a:solidFill>
                <a:latin typeface="Palatino"/>
                <a:ea typeface="Palatino"/>
                <a:cs typeface="Palatino"/>
                <a:sym typeface="Palatino"/>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94080" y="519290"/>
            <a:ext cx="11216641" cy="18852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Title Text</a:t>
            </a:r>
          </a:p>
        </p:txBody>
      </p:sp>
      <p:sp>
        <p:nvSpPr>
          <p:cNvPr id="3" name="Body Level One…"/>
          <p:cNvSpPr txBox="1">
            <a:spLocks noGrp="1"/>
          </p:cNvSpPr>
          <p:nvPr>
            <p:ph type="body" idx="1"/>
          </p:nvPr>
        </p:nvSpPr>
        <p:spPr>
          <a:xfrm>
            <a:off x="894080" y="2596444"/>
            <a:ext cx="11216641" cy="61885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787731" y="9144544"/>
            <a:ext cx="322990" cy="310489"/>
          </a:xfrm>
          <a:prstGeom prst="rect">
            <a:avLst/>
          </a:prstGeom>
          <a:ln w="12700">
            <a:miter lim="400000"/>
          </a:ln>
        </p:spPr>
        <p:txBody>
          <a:bodyPr wrap="none" lIns="45718" tIns="45718" rIns="45718" bIns="45718" anchor="ctr">
            <a:spAutoFit/>
          </a:bodyPr>
          <a:lstStyle>
            <a:lvl1pPr algn="r">
              <a:defRPr sz="1700">
                <a:solidFill>
                  <a:srgbClr val="888888"/>
                </a:solidFill>
                <a:latin typeface="Calibri"/>
                <a:ea typeface="Calibri"/>
                <a:cs typeface="Calibri"/>
                <a:sym typeface="Calibri"/>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l" defTabSz="1300458" rtl="0" latinLnBrk="0">
        <a:lnSpc>
          <a:spcPct val="90000"/>
        </a:lnSpc>
        <a:spcBef>
          <a:spcPts val="0"/>
        </a:spcBef>
        <a:spcAft>
          <a:spcPts val="0"/>
        </a:spcAft>
        <a:buClrTx/>
        <a:buSzTx/>
        <a:buFontTx/>
        <a:buNone/>
        <a:tabLst/>
        <a:defRPr sz="5400" b="1" i="0" u="none" strike="noStrike" cap="none" spc="0" baseline="0">
          <a:solidFill>
            <a:schemeClr val="accent4"/>
          </a:solidFill>
          <a:uFillTx/>
          <a:latin typeface="Calibri"/>
          <a:ea typeface="Calibri"/>
          <a:cs typeface="Calibri"/>
          <a:sym typeface="Calibri"/>
        </a:defRPr>
      </a:lvl1pPr>
      <a:lvl2pPr marL="0" marR="0" indent="0" algn="l" defTabSz="1300458" rtl="0" latinLnBrk="0">
        <a:lnSpc>
          <a:spcPct val="90000"/>
        </a:lnSpc>
        <a:spcBef>
          <a:spcPts val="0"/>
        </a:spcBef>
        <a:spcAft>
          <a:spcPts val="0"/>
        </a:spcAft>
        <a:buClrTx/>
        <a:buSzTx/>
        <a:buFontTx/>
        <a:buNone/>
        <a:tabLst/>
        <a:defRPr sz="5400" b="1" i="0" u="none" strike="noStrike" cap="none" spc="0" baseline="0">
          <a:solidFill>
            <a:schemeClr val="accent4"/>
          </a:solidFill>
          <a:uFillTx/>
          <a:latin typeface="Calibri"/>
          <a:ea typeface="Calibri"/>
          <a:cs typeface="Calibri"/>
          <a:sym typeface="Calibri"/>
        </a:defRPr>
      </a:lvl2pPr>
      <a:lvl3pPr marL="0" marR="0" indent="0" algn="l" defTabSz="1300458" rtl="0" latinLnBrk="0">
        <a:lnSpc>
          <a:spcPct val="90000"/>
        </a:lnSpc>
        <a:spcBef>
          <a:spcPts val="0"/>
        </a:spcBef>
        <a:spcAft>
          <a:spcPts val="0"/>
        </a:spcAft>
        <a:buClrTx/>
        <a:buSzTx/>
        <a:buFontTx/>
        <a:buNone/>
        <a:tabLst/>
        <a:defRPr sz="5400" b="1" i="0" u="none" strike="noStrike" cap="none" spc="0" baseline="0">
          <a:solidFill>
            <a:schemeClr val="accent4"/>
          </a:solidFill>
          <a:uFillTx/>
          <a:latin typeface="Calibri"/>
          <a:ea typeface="Calibri"/>
          <a:cs typeface="Calibri"/>
          <a:sym typeface="Calibri"/>
        </a:defRPr>
      </a:lvl3pPr>
      <a:lvl4pPr marL="0" marR="0" indent="0" algn="l" defTabSz="1300458" rtl="0" latinLnBrk="0">
        <a:lnSpc>
          <a:spcPct val="90000"/>
        </a:lnSpc>
        <a:spcBef>
          <a:spcPts val="0"/>
        </a:spcBef>
        <a:spcAft>
          <a:spcPts val="0"/>
        </a:spcAft>
        <a:buClrTx/>
        <a:buSzTx/>
        <a:buFontTx/>
        <a:buNone/>
        <a:tabLst/>
        <a:defRPr sz="5400" b="1" i="0" u="none" strike="noStrike" cap="none" spc="0" baseline="0">
          <a:solidFill>
            <a:schemeClr val="accent4"/>
          </a:solidFill>
          <a:uFillTx/>
          <a:latin typeface="Calibri"/>
          <a:ea typeface="Calibri"/>
          <a:cs typeface="Calibri"/>
          <a:sym typeface="Calibri"/>
        </a:defRPr>
      </a:lvl4pPr>
      <a:lvl5pPr marL="0" marR="0" indent="0" algn="l" defTabSz="1300458" rtl="0" latinLnBrk="0">
        <a:lnSpc>
          <a:spcPct val="90000"/>
        </a:lnSpc>
        <a:spcBef>
          <a:spcPts val="0"/>
        </a:spcBef>
        <a:spcAft>
          <a:spcPts val="0"/>
        </a:spcAft>
        <a:buClrTx/>
        <a:buSzTx/>
        <a:buFontTx/>
        <a:buNone/>
        <a:tabLst/>
        <a:defRPr sz="5400" b="1" i="0" u="none" strike="noStrike" cap="none" spc="0" baseline="0">
          <a:solidFill>
            <a:schemeClr val="accent4"/>
          </a:solidFill>
          <a:uFillTx/>
          <a:latin typeface="Calibri"/>
          <a:ea typeface="Calibri"/>
          <a:cs typeface="Calibri"/>
          <a:sym typeface="Calibri"/>
        </a:defRPr>
      </a:lvl5pPr>
      <a:lvl6pPr marL="0" marR="0" indent="0" algn="l" defTabSz="1300458" rtl="0" latinLnBrk="0">
        <a:lnSpc>
          <a:spcPct val="90000"/>
        </a:lnSpc>
        <a:spcBef>
          <a:spcPts val="0"/>
        </a:spcBef>
        <a:spcAft>
          <a:spcPts val="0"/>
        </a:spcAft>
        <a:buClrTx/>
        <a:buSzTx/>
        <a:buFontTx/>
        <a:buNone/>
        <a:tabLst/>
        <a:defRPr sz="5400" b="1" i="0" u="none" strike="noStrike" cap="none" spc="0" baseline="0">
          <a:solidFill>
            <a:schemeClr val="accent4"/>
          </a:solidFill>
          <a:uFillTx/>
          <a:latin typeface="Calibri"/>
          <a:ea typeface="Calibri"/>
          <a:cs typeface="Calibri"/>
          <a:sym typeface="Calibri"/>
        </a:defRPr>
      </a:lvl6pPr>
      <a:lvl7pPr marL="0" marR="0" indent="0" algn="l" defTabSz="1300458" rtl="0" latinLnBrk="0">
        <a:lnSpc>
          <a:spcPct val="90000"/>
        </a:lnSpc>
        <a:spcBef>
          <a:spcPts val="0"/>
        </a:spcBef>
        <a:spcAft>
          <a:spcPts val="0"/>
        </a:spcAft>
        <a:buClrTx/>
        <a:buSzTx/>
        <a:buFontTx/>
        <a:buNone/>
        <a:tabLst/>
        <a:defRPr sz="5400" b="1" i="0" u="none" strike="noStrike" cap="none" spc="0" baseline="0">
          <a:solidFill>
            <a:schemeClr val="accent4"/>
          </a:solidFill>
          <a:uFillTx/>
          <a:latin typeface="Calibri"/>
          <a:ea typeface="Calibri"/>
          <a:cs typeface="Calibri"/>
          <a:sym typeface="Calibri"/>
        </a:defRPr>
      </a:lvl7pPr>
      <a:lvl8pPr marL="0" marR="0" indent="0" algn="l" defTabSz="1300458" rtl="0" latinLnBrk="0">
        <a:lnSpc>
          <a:spcPct val="90000"/>
        </a:lnSpc>
        <a:spcBef>
          <a:spcPts val="0"/>
        </a:spcBef>
        <a:spcAft>
          <a:spcPts val="0"/>
        </a:spcAft>
        <a:buClrTx/>
        <a:buSzTx/>
        <a:buFontTx/>
        <a:buNone/>
        <a:tabLst/>
        <a:defRPr sz="5400" b="1" i="0" u="none" strike="noStrike" cap="none" spc="0" baseline="0">
          <a:solidFill>
            <a:schemeClr val="accent4"/>
          </a:solidFill>
          <a:uFillTx/>
          <a:latin typeface="Calibri"/>
          <a:ea typeface="Calibri"/>
          <a:cs typeface="Calibri"/>
          <a:sym typeface="Calibri"/>
        </a:defRPr>
      </a:lvl8pPr>
      <a:lvl9pPr marL="0" marR="0" indent="0" algn="l" defTabSz="1300458" rtl="0" latinLnBrk="0">
        <a:lnSpc>
          <a:spcPct val="90000"/>
        </a:lnSpc>
        <a:spcBef>
          <a:spcPts val="0"/>
        </a:spcBef>
        <a:spcAft>
          <a:spcPts val="0"/>
        </a:spcAft>
        <a:buClrTx/>
        <a:buSzTx/>
        <a:buFontTx/>
        <a:buNone/>
        <a:tabLst/>
        <a:defRPr sz="5400" b="1" i="0" u="none" strike="noStrike" cap="none" spc="0" baseline="0">
          <a:solidFill>
            <a:schemeClr val="accent4"/>
          </a:solidFill>
          <a:uFillTx/>
          <a:latin typeface="Calibri"/>
          <a:ea typeface="Calibri"/>
          <a:cs typeface="Calibri"/>
          <a:sym typeface="Calibri"/>
        </a:defRPr>
      </a:lvl9pPr>
    </p:titleStyle>
    <p:bodyStyle>
      <a:lvl1pPr marL="325113" marR="0" indent="-325113" algn="l" defTabSz="1300458" rtl="0" latinLnBrk="0">
        <a:lnSpc>
          <a:spcPct val="90000"/>
        </a:lnSpc>
        <a:spcBef>
          <a:spcPts val="1400"/>
        </a:spcBef>
        <a:spcAft>
          <a:spcPts val="0"/>
        </a:spcAft>
        <a:buClrTx/>
        <a:buSzPct val="100000"/>
        <a:buFont typeface="Arial"/>
        <a:buChar char="•"/>
        <a:tabLst/>
        <a:defRPr sz="3900" b="0" i="0" u="none" strike="noStrike" cap="none" spc="0" baseline="0">
          <a:solidFill>
            <a:srgbClr val="595959"/>
          </a:solidFill>
          <a:uFillTx/>
          <a:latin typeface="Calibri"/>
          <a:ea typeface="Calibri"/>
          <a:cs typeface="Calibri"/>
          <a:sym typeface="Calibri"/>
        </a:defRPr>
      </a:lvl1pPr>
      <a:lvl2pPr marL="1023155" marR="0" indent="-372925" algn="l" defTabSz="1300458" rtl="0" latinLnBrk="0">
        <a:lnSpc>
          <a:spcPct val="90000"/>
        </a:lnSpc>
        <a:spcBef>
          <a:spcPts val="1400"/>
        </a:spcBef>
        <a:spcAft>
          <a:spcPts val="0"/>
        </a:spcAft>
        <a:buClrTx/>
        <a:buSzPct val="100000"/>
        <a:buFont typeface="Arial"/>
        <a:buChar char="o"/>
        <a:tabLst/>
        <a:defRPr sz="3900" b="0" i="0" u="none" strike="noStrike" cap="none" spc="0" baseline="0">
          <a:solidFill>
            <a:srgbClr val="595959"/>
          </a:solidFill>
          <a:uFillTx/>
          <a:latin typeface="Calibri"/>
          <a:ea typeface="Calibri"/>
          <a:cs typeface="Calibri"/>
          <a:sym typeface="Calibri"/>
        </a:defRPr>
      </a:lvl2pPr>
      <a:lvl3pPr marL="1753298" marR="0" indent="-452838" algn="l" defTabSz="1300458" rtl="0" latinLnBrk="0">
        <a:lnSpc>
          <a:spcPct val="90000"/>
        </a:lnSpc>
        <a:spcBef>
          <a:spcPts val="1400"/>
        </a:spcBef>
        <a:spcAft>
          <a:spcPts val="0"/>
        </a:spcAft>
        <a:buClrTx/>
        <a:buSzPct val="100000"/>
        <a:buFont typeface="Arial"/>
        <a:buChar char="•"/>
        <a:tabLst/>
        <a:defRPr sz="3900" b="0" i="0" u="none" strike="noStrike" cap="none" spc="0" baseline="0">
          <a:solidFill>
            <a:srgbClr val="595959"/>
          </a:solidFill>
          <a:uFillTx/>
          <a:latin typeface="Calibri"/>
          <a:ea typeface="Calibri"/>
          <a:cs typeface="Calibri"/>
          <a:sym typeface="Calibri"/>
        </a:defRPr>
      </a:lvl3pPr>
      <a:lvl4pPr marL="2457867" marR="0" indent="-507178" algn="l" defTabSz="1300458" rtl="0" latinLnBrk="0">
        <a:lnSpc>
          <a:spcPct val="90000"/>
        </a:lnSpc>
        <a:spcBef>
          <a:spcPts val="1400"/>
        </a:spcBef>
        <a:spcAft>
          <a:spcPts val="0"/>
        </a:spcAft>
        <a:buClrTx/>
        <a:buSzPct val="100000"/>
        <a:buFont typeface="Arial"/>
        <a:buChar char="•"/>
        <a:tabLst/>
        <a:defRPr sz="3900" b="0" i="0" u="none" strike="noStrike" cap="none" spc="0" baseline="0">
          <a:solidFill>
            <a:srgbClr val="595959"/>
          </a:solidFill>
          <a:uFillTx/>
          <a:latin typeface="Calibri"/>
          <a:ea typeface="Calibri"/>
          <a:cs typeface="Calibri"/>
          <a:sym typeface="Calibri"/>
        </a:defRPr>
      </a:lvl4pPr>
      <a:lvl5pPr marL="3108098" marR="0" indent="-507178" algn="l" defTabSz="1300458" rtl="0" latinLnBrk="0">
        <a:lnSpc>
          <a:spcPct val="90000"/>
        </a:lnSpc>
        <a:spcBef>
          <a:spcPts val="1400"/>
        </a:spcBef>
        <a:spcAft>
          <a:spcPts val="0"/>
        </a:spcAft>
        <a:buClrTx/>
        <a:buSzPct val="100000"/>
        <a:buFont typeface="Arial"/>
        <a:buChar char="•"/>
        <a:tabLst/>
        <a:defRPr sz="3900" b="0" i="0" u="none" strike="noStrike" cap="none" spc="0" baseline="0">
          <a:solidFill>
            <a:srgbClr val="595959"/>
          </a:solidFill>
          <a:uFillTx/>
          <a:latin typeface="Calibri"/>
          <a:ea typeface="Calibri"/>
          <a:cs typeface="Calibri"/>
          <a:sym typeface="Calibri"/>
        </a:defRPr>
      </a:lvl5pPr>
      <a:lvl6pPr marL="3758327" marR="0" indent="-507179" algn="l" defTabSz="1300458" rtl="0" latinLnBrk="0">
        <a:lnSpc>
          <a:spcPct val="90000"/>
        </a:lnSpc>
        <a:spcBef>
          <a:spcPts val="1400"/>
        </a:spcBef>
        <a:spcAft>
          <a:spcPts val="0"/>
        </a:spcAft>
        <a:buClrTx/>
        <a:buSzPct val="100000"/>
        <a:buFont typeface="Arial"/>
        <a:buChar char="•"/>
        <a:tabLst/>
        <a:defRPr sz="3900" b="0" i="0" u="none" strike="noStrike" cap="none" spc="0" baseline="0">
          <a:solidFill>
            <a:srgbClr val="595959"/>
          </a:solidFill>
          <a:uFillTx/>
          <a:latin typeface="Calibri"/>
          <a:ea typeface="Calibri"/>
          <a:cs typeface="Calibri"/>
          <a:sym typeface="Calibri"/>
        </a:defRPr>
      </a:lvl6pPr>
      <a:lvl7pPr marL="4408558" marR="0" indent="-507179" algn="l" defTabSz="1300458" rtl="0" latinLnBrk="0">
        <a:lnSpc>
          <a:spcPct val="90000"/>
        </a:lnSpc>
        <a:spcBef>
          <a:spcPts val="1400"/>
        </a:spcBef>
        <a:spcAft>
          <a:spcPts val="0"/>
        </a:spcAft>
        <a:buClrTx/>
        <a:buSzPct val="100000"/>
        <a:buFont typeface="Arial"/>
        <a:buChar char="•"/>
        <a:tabLst/>
        <a:defRPr sz="3900" b="0" i="0" u="none" strike="noStrike" cap="none" spc="0" baseline="0">
          <a:solidFill>
            <a:srgbClr val="595959"/>
          </a:solidFill>
          <a:uFillTx/>
          <a:latin typeface="Calibri"/>
          <a:ea typeface="Calibri"/>
          <a:cs typeface="Calibri"/>
          <a:sym typeface="Calibri"/>
        </a:defRPr>
      </a:lvl7pPr>
      <a:lvl8pPr marL="5058788" marR="0" indent="-507179" algn="l" defTabSz="1300458" rtl="0" latinLnBrk="0">
        <a:lnSpc>
          <a:spcPct val="90000"/>
        </a:lnSpc>
        <a:spcBef>
          <a:spcPts val="1400"/>
        </a:spcBef>
        <a:spcAft>
          <a:spcPts val="0"/>
        </a:spcAft>
        <a:buClrTx/>
        <a:buSzPct val="100000"/>
        <a:buFont typeface="Arial"/>
        <a:buChar char="•"/>
        <a:tabLst/>
        <a:defRPr sz="3900" b="0" i="0" u="none" strike="noStrike" cap="none" spc="0" baseline="0">
          <a:solidFill>
            <a:srgbClr val="595959"/>
          </a:solidFill>
          <a:uFillTx/>
          <a:latin typeface="Calibri"/>
          <a:ea typeface="Calibri"/>
          <a:cs typeface="Calibri"/>
          <a:sym typeface="Calibri"/>
        </a:defRPr>
      </a:lvl8pPr>
      <a:lvl9pPr marL="5709017" marR="0" indent="-507179" algn="l" defTabSz="1300458" rtl="0" latinLnBrk="0">
        <a:lnSpc>
          <a:spcPct val="90000"/>
        </a:lnSpc>
        <a:spcBef>
          <a:spcPts val="1400"/>
        </a:spcBef>
        <a:spcAft>
          <a:spcPts val="0"/>
        </a:spcAft>
        <a:buClrTx/>
        <a:buSzPct val="100000"/>
        <a:buFont typeface="Arial"/>
        <a:buChar char="•"/>
        <a:tabLst/>
        <a:defRPr sz="3900" b="0" i="0" u="none" strike="noStrike" cap="none" spc="0" baseline="0">
          <a:solidFill>
            <a:srgbClr val="595959"/>
          </a:solidFill>
          <a:uFillTx/>
          <a:latin typeface="Calibri"/>
          <a:ea typeface="Calibri"/>
          <a:cs typeface="Calibri"/>
          <a:sym typeface="Calibri"/>
        </a:defRPr>
      </a:lvl9pPr>
    </p:bodyStyle>
    <p:otherStyle>
      <a:lvl1pPr marL="0" marR="0" indent="0" algn="r" defTabSz="457200" rtl="0" latinLnBrk="0">
        <a:lnSpc>
          <a:spcPct val="10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Calibri"/>
        </a:defRPr>
      </a:lvl1pPr>
      <a:lvl2pPr marL="0" marR="0" indent="0" algn="r" defTabSz="457200" rtl="0" latinLnBrk="0">
        <a:lnSpc>
          <a:spcPct val="10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Calibri"/>
        </a:defRPr>
      </a:lvl2pPr>
      <a:lvl3pPr marL="0" marR="0" indent="0" algn="r" defTabSz="457200" rtl="0" latinLnBrk="0">
        <a:lnSpc>
          <a:spcPct val="10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Calibri"/>
        </a:defRPr>
      </a:lvl3pPr>
      <a:lvl4pPr marL="0" marR="0" indent="0" algn="r" defTabSz="457200" rtl="0" latinLnBrk="0">
        <a:lnSpc>
          <a:spcPct val="10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Calibri"/>
        </a:defRPr>
      </a:lvl4pPr>
      <a:lvl5pPr marL="0" marR="0" indent="0" algn="r" defTabSz="457200" rtl="0" latinLnBrk="0">
        <a:lnSpc>
          <a:spcPct val="10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Calibri"/>
        </a:defRPr>
      </a:lvl5pPr>
      <a:lvl6pPr marL="0" marR="0" indent="0" algn="r" defTabSz="457200" rtl="0" latinLnBrk="0">
        <a:lnSpc>
          <a:spcPct val="10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Calibri"/>
        </a:defRPr>
      </a:lvl6pPr>
      <a:lvl7pPr marL="0" marR="0" indent="0" algn="r" defTabSz="457200" rtl="0" latinLnBrk="0">
        <a:lnSpc>
          <a:spcPct val="10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Calibri"/>
        </a:defRPr>
      </a:lvl7pPr>
      <a:lvl8pPr marL="0" marR="0" indent="0" algn="r" defTabSz="457200" rtl="0" latinLnBrk="0">
        <a:lnSpc>
          <a:spcPct val="10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Calibri"/>
        </a:defRPr>
      </a:lvl8pPr>
      <a:lvl9pPr marL="0" marR="0" indent="0" algn="r" defTabSz="457200" rtl="0" latinLnBrk="0">
        <a:lnSpc>
          <a:spcPct val="100000"/>
        </a:lnSpc>
        <a:spcBef>
          <a:spcPts val="0"/>
        </a:spcBef>
        <a:spcAft>
          <a:spcPts val="0"/>
        </a:spcAft>
        <a:buClrTx/>
        <a:buSzTx/>
        <a:buFontTx/>
        <a:buNone/>
        <a:tabLst/>
        <a:defRPr sz="17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10.xml"/><Relationship Id="rId6" Type="http://schemas.openxmlformats.org/officeDocument/2006/relationships/hyperlink" Target="http://www.illinois.gov/aging/ship" TargetMode="External"/><Relationship Id="rId5" Type="http://schemas.openxmlformats.org/officeDocument/2006/relationships/hyperlink" Target="http://www.medicare.gov" TargetMode="Externa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4" descr="Picture 4"/>
          <p:cNvPicPr>
            <a:picLocks noChangeAspect="1"/>
          </p:cNvPicPr>
          <p:nvPr/>
        </p:nvPicPr>
        <p:blipFill>
          <a:blip r:embed="rId2"/>
          <a:srcRect l="11667"/>
          <a:stretch>
            <a:fillRect/>
          </a:stretch>
        </p:blipFill>
        <p:spPr>
          <a:xfrm>
            <a:off x="19" y="8"/>
            <a:ext cx="13004783" cy="9753592"/>
          </a:xfrm>
          <a:prstGeom prst="rect">
            <a:avLst/>
          </a:prstGeom>
          <a:ln w="12700">
            <a:miter lim="400000"/>
          </a:ln>
        </p:spPr>
      </p:pic>
      <p:sp>
        <p:nvSpPr>
          <p:cNvPr id="131" name="Rectangle 17"/>
          <p:cNvSpPr/>
          <p:nvPr/>
        </p:nvSpPr>
        <p:spPr>
          <a:xfrm>
            <a:off x="7991533" y="456783"/>
            <a:ext cx="4621130" cy="8386479"/>
          </a:xfrm>
          <a:prstGeom prst="rect">
            <a:avLst/>
          </a:prstGeom>
          <a:solidFill>
            <a:srgbClr val="FFFFFF">
              <a:alpha val="90000"/>
            </a:srgbClr>
          </a:solidFill>
          <a:ln w="127000" cap="sq">
            <a:solidFill>
              <a:srgbClr val="FFFFFF"/>
            </a:solidFill>
            <a:miter/>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32" name="TextBox 5"/>
          <p:cNvSpPr txBox="1"/>
          <p:nvPr/>
        </p:nvSpPr>
        <p:spPr>
          <a:xfrm>
            <a:off x="8188580" y="775596"/>
            <a:ext cx="4227033" cy="6176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fontScale="92500" lnSpcReduction="10000"/>
          </a:bodyPr>
          <a:lstStyle/>
          <a:p>
            <a:pPr defTabSz="914400">
              <a:lnSpc>
                <a:spcPct val="90000"/>
              </a:lnSpc>
              <a:spcBef>
                <a:spcPts val="600"/>
              </a:spcBef>
              <a:defRPr sz="4000" b="1">
                <a:solidFill>
                  <a:srgbClr val="595959"/>
                </a:solidFill>
                <a:latin typeface="Calibri"/>
                <a:ea typeface="Calibri"/>
                <a:cs typeface="Calibri"/>
                <a:sym typeface="Calibri"/>
              </a:defRPr>
            </a:pPr>
            <a:r>
              <a:rPr dirty="0">
                <a:solidFill>
                  <a:srgbClr val="7030A0"/>
                </a:solidFill>
              </a:rPr>
              <a:t>Mystified by Your Medicare Options? </a:t>
            </a:r>
          </a:p>
          <a:p>
            <a:pPr defTabSz="914400">
              <a:lnSpc>
                <a:spcPct val="90000"/>
              </a:lnSpc>
              <a:spcBef>
                <a:spcPts val="600"/>
              </a:spcBef>
              <a:defRPr sz="4000" b="1">
                <a:solidFill>
                  <a:srgbClr val="595959"/>
                </a:solidFill>
                <a:latin typeface="Calibri"/>
                <a:ea typeface="Calibri"/>
                <a:cs typeface="Calibri"/>
                <a:sym typeface="Calibri"/>
              </a:defRPr>
            </a:pPr>
            <a:endParaRPr dirty="0"/>
          </a:p>
          <a:p>
            <a:pPr defTabSz="914400">
              <a:lnSpc>
                <a:spcPct val="90000"/>
              </a:lnSpc>
              <a:spcBef>
                <a:spcPts val="600"/>
              </a:spcBef>
              <a:defRPr sz="4000" b="1">
                <a:solidFill>
                  <a:srgbClr val="595959"/>
                </a:solidFill>
                <a:latin typeface="Calibri"/>
                <a:ea typeface="Calibri"/>
                <a:cs typeface="Calibri"/>
                <a:sym typeface="Calibri"/>
              </a:defRPr>
            </a:pPr>
            <a:endParaRPr dirty="0"/>
          </a:p>
          <a:p>
            <a:pPr defTabSz="914400">
              <a:lnSpc>
                <a:spcPct val="90000"/>
              </a:lnSpc>
              <a:spcBef>
                <a:spcPts val="600"/>
              </a:spcBef>
              <a:defRPr sz="4000" b="1">
                <a:solidFill>
                  <a:srgbClr val="595959"/>
                </a:solidFill>
                <a:latin typeface="Calibri"/>
                <a:ea typeface="Calibri"/>
                <a:cs typeface="Calibri"/>
                <a:sym typeface="Calibri"/>
              </a:defRPr>
            </a:pPr>
            <a:endParaRPr dirty="0"/>
          </a:p>
          <a:p>
            <a:pPr defTabSz="914400">
              <a:lnSpc>
                <a:spcPct val="90000"/>
              </a:lnSpc>
              <a:spcBef>
                <a:spcPts val="600"/>
              </a:spcBef>
              <a:defRPr sz="4000" b="1">
                <a:solidFill>
                  <a:srgbClr val="595959"/>
                </a:solidFill>
                <a:latin typeface="Calibri"/>
                <a:ea typeface="Calibri"/>
                <a:cs typeface="Calibri"/>
                <a:sym typeface="Calibri"/>
              </a:defRPr>
            </a:pPr>
            <a:endParaRPr dirty="0"/>
          </a:p>
          <a:p>
            <a:pPr defTabSz="914400">
              <a:lnSpc>
                <a:spcPct val="90000"/>
              </a:lnSpc>
              <a:spcBef>
                <a:spcPts val="600"/>
              </a:spcBef>
              <a:defRPr sz="4000" b="1">
                <a:solidFill>
                  <a:srgbClr val="595959"/>
                </a:solidFill>
                <a:latin typeface="Calibri"/>
                <a:ea typeface="Calibri"/>
                <a:cs typeface="Calibri"/>
                <a:sym typeface="Calibri"/>
              </a:defRPr>
            </a:pPr>
            <a:endParaRPr dirty="0"/>
          </a:p>
          <a:p>
            <a:pPr defTabSz="914400">
              <a:lnSpc>
                <a:spcPct val="90000"/>
              </a:lnSpc>
              <a:spcBef>
                <a:spcPts val="600"/>
              </a:spcBef>
              <a:defRPr sz="4000" b="1">
                <a:solidFill>
                  <a:srgbClr val="595959"/>
                </a:solidFill>
                <a:latin typeface="Calibri"/>
                <a:ea typeface="Calibri"/>
                <a:cs typeface="Calibri"/>
                <a:sym typeface="Calibri"/>
              </a:defRPr>
            </a:pPr>
            <a:endParaRPr lang="en-US" dirty="0"/>
          </a:p>
          <a:p>
            <a:pPr defTabSz="914400">
              <a:lnSpc>
                <a:spcPct val="90000"/>
              </a:lnSpc>
              <a:spcBef>
                <a:spcPts val="600"/>
              </a:spcBef>
              <a:defRPr sz="4000" b="1">
                <a:solidFill>
                  <a:srgbClr val="595959"/>
                </a:solidFill>
                <a:latin typeface="Calibri"/>
                <a:ea typeface="Calibri"/>
                <a:cs typeface="Calibri"/>
                <a:sym typeface="Calibri"/>
              </a:defRPr>
            </a:pPr>
            <a:endParaRPr lang="en-US" dirty="0"/>
          </a:p>
          <a:p>
            <a:pPr defTabSz="914400">
              <a:lnSpc>
                <a:spcPct val="90000"/>
              </a:lnSpc>
              <a:spcBef>
                <a:spcPts val="600"/>
              </a:spcBef>
              <a:defRPr sz="4000" b="1">
                <a:solidFill>
                  <a:srgbClr val="595959"/>
                </a:solidFill>
                <a:latin typeface="Calibri"/>
                <a:ea typeface="Calibri"/>
                <a:cs typeface="Calibri"/>
                <a:sym typeface="Calibri"/>
              </a:defRPr>
            </a:pPr>
            <a:endParaRPr dirty="0"/>
          </a:p>
          <a:p>
            <a:pPr defTabSz="914400">
              <a:lnSpc>
                <a:spcPct val="90000"/>
              </a:lnSpc>
              <a:spcBef>
                <a:spcPts val="600"/>
              </a:spcBef>
              <a:defRPr sz="4000" b="1">
                <a:solidFill>
                  <a:srgbClr val="595959"/>
                </a:solidFill>
                <a:latin typeface="Calibri"/>
                <a:ea typeface="Calibri"/>
                <a:cs typeface="Calibri"/>
                <a:sym typeface="Calibri"/>
              </a:defRPr>
            </a:pPr>
            <a:r>
              <a:rPr dirty="0">
                <a:solidFill>
                  <a:srgbClr val="7030A0"/>
                </a:solidFill>
              </a:rPr>
              <a:t>You’re not alone!</a:t>
            </a:r>
          </a:p>
        </p:txBody>
      </p:sp>
      <p:sp>
        <p:nvSpPr>
          <p:cNvPr id="133" name="Slide Number Placeholder 2"/>
          <p:cNvSpPr txBox="1">
            <a:spLocks noGrp="1"/>
          </p:cNvSpPr>
          <p:nvPr>
            <p:ph type="sldNum" sz="quarter" idx="4294967295"/>
          </p:nvPr>
        </p:nvSpPr>
        <p:spPr>
          <a:xfrm>
            <a:off x="11935777" y="9186933"/>
            <a:ext cx="174944" cy="22570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defTabSz="914400">
              <a:lnSpc>
                <a:spcPct val="90000"/>
              </a:lnSpc>
              <a:spcBef>
                <a:spcPts val="600"/>
              </a:spcBef>
              <a:defRPr sz="1100">
                <a:solidFill>
                  <a:srgbClr val="FFFFFF"/>
                </a:solidFill>
              </a:defRPr>
            </a:lvl1pPr>
          </a:lstStyle>
          <a:p>
            <a:fld id="{86CB4B4D-7CA3-9044-876B-883B54F8677D}" type="slidenum">
              <a:rPr/>
              <a:t>1</a:t>
            </a:fld>
            <a:endParaRPr/>
          </a:p>
        </p:txBody>
      </p:sp>
      <p:sp>
        <p:nvSpPr>
          <p:cNvPr id="2" name="TextBox 1">
            <a:extLst>
              <a:ext uri="{FF2B5EF4-FFF2-40B4-BE49-F238E27FC236}">
                <a16:creationId xmlns:a16="http://schemas.microsoft.com/office/drawing/2014/main" id="{35306E1E-A37A-A65F-17F5-E4A9402C5E5A}"/>
              </a:ext>
            </a:extLst>
          </p:cNvPr>
          <p:cNvSpPr txBox="1"/>
          <p:nvPr/>
        </p:nvSpPr>
        <p:spPr>
          <a:xfrm>
            <a:off x="8206220" y="6522912"/>
            <a:ext cx="4209393" cy="1107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US" sz="2200" i="1" dirty="0"/>
              <a:t>2026 facts &amp; figures in plain terms to help you make decisions that are right for you. </a:t>
            </a:r>
            <a:endParaRPr kumimoji="0" lang="en-US" sz="2200" b="0" i="1"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extBox 3"/>
          <p:cNvSpPr txBox="1"/>
          <p:nvPr/>
        </p:nvSpPr>
        <p:spPr>
          <a:xfrm>
            <a:off x="510245" y="1409968"/>
            <a:ext cx="4916185" cy="33747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4500" b="1">
                <a:solidFill>
                  <a:srgbClr val="1F5FA0"/>
                </a:solidFill>
              </a:defRPr>
            </a:pPr>
            <a:r>
              <a:t>Welcome!</a:t>
            </a:r>
            <a:endParaRPr>
              <a:solidFill>
                <a:schemeClr val="accent4"/>
              </a:solidFill>
            </a:endParaRPr>
          </a:p>
          <a:p>
            <a:pPr>
              <a:defRPr sz="4500" b="1">
                <a:solidFill>
                  <a:srgbClr val="1F5FA0"/>
                </a:solidFill>
              </a:defRPr>
            </a:pPr>
            <a:endParaRPr>
              <a:solidFill>
                <a:schemeClr val="accent4"/>
              </a:solidFill>
            </a:endParaRPr>
          </a:p>
          <a:p>
            <a:pPr>
              <a:defRPr sz="4500" b="1">
                <a:solidFill>
                  <a:srgbClr val="1F5FA0"/>
                </a:solidFill>
              </a:defRPr>
            </a:pPr>
            <a:r>
              <a:t>Thank you for </a:t>
            </a:r>
            <a:br/>
            <a:r>
              <a:t>joining me</a:t>
            </a:r>
          </a:p>
          <a:p>
            <a:pPr>
              <a:defRPr sz="4500" b="1">
                <a:solidFill>
                  <a:srgbClr val="1F5FA0"/>
                </a:solidFill>
              </a:defRPr>
            </a:pPr>
            <a:r>
              <a:t>today!</a:t>
            </a:r>
          </a:p>
        </p:txBody>
      </p:sp>
      <p:sp>
        <p:nvSpPr>
          <p:cNvPr id="136" name="TextBox 4"/>
          <p:cNvSpPr txBox="1"/>
          <p:nvPr/>
        </p:nvSpPr>
        <p:spPr>
          <a:xfrm>
            <a:off x="1" y="5408800"/>
            <a:ext cx="13004802" cy="4395746"/>
          </a:xfrm>
          <a:prstGeom prst="rect">
            <a:avLst/>
          </a:prstGeom>
          <a:solidFill>
            <a:srgbClr val="3477B2"/>
          </a:solidFill>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500">
                <a:solidFill>
                  <a:schemeClr val="accent4"/>
                </a:solidFill>
                <a:latin typeface="Calibri"/>
                <a:ea typeface="Calibri"/>
                <a:cs typeface="Calibri"/>
                <a:sym typeface="Calibri"/>
              </a:defRPr>
            </a:pPr>
            <a:endParaRPr/>
          </a:p>
          <a:p>
            <a:pPr algn="ctr">
              <a:defRPr sz="3600" b="1">
                <a:solidFill>
                  <a:srgbClr val="FFFFFF"/>
                </a:solidFill>
                <a:latin typeface="Calibri"/>
                <a:ea typeface="Calibri"/>
                <a:cs typeface="Calibri"/>
                <a:sym typeface="Calibri"/>
              </a:defRPr>
            </a:pPr>
            <a:endParaRPr/>
          </a:p>
          <a:p>
            <a:pPr algn="ctr">
              <a:defRPr sz="4000" b="1">
                <a:solidFill>
                  <a:srgbClr val="FFFFFF"/>
                </a:solidFill>
              </a:defRPr>
            </a:pPr>
            <a:r>
              <a:t>Many thanks to our hosts!</a:t>
            </a:r>
            <a:br/>
            <a:r>
              <a:rPr sz="2500">
                <a:latin typeface="Calibri"/>
                <a:ea typeface="Calibri"/>
                <a:cs typeface="Calibri"/>
                <a:sym typeface="Calibri"/>
              </a:rPr>
              <a:t> </a:t>
            </a:r>
          </a:p>
          <a:p>
            <a:pPr algn="ctr">
              <a:defRPr sz="4000">
                <a:solidFill>
                  <a:srgbClr val="FFFFFF"/>
                </a:solidFill>
                <a:latin typeface="Calibri"/>
                <a:ea typeface="Calibri"/>
                <a:cs typeface="Calibri"/>
                <a:sym typeface="Calibri"/>
              </a:defRPr>
            </a:pPr>
            <a:endParaRPr sz="2500">
              <a:latin typeface="Calibri"/>
              <a:ea typeface="Calibri"/>
              <a:cs typeface="Calibri"/>
              <a:sym typeface="Calibri"/>
            </a:endParaRPr>
          </a:p>
          <a:p>
            <a:pPr algn="ctr">
              <a:defRPr sz="4000">
                <a:solidFill>
                  <a:srgbClr val="FFFFFF"/>
                </a:solidFill>
                <a:latin typeface="Calibri"/>
                <a:ea typeface="Calibri"/>
                <a:cs typeface="Calibri"/>
                <a:sym typeface="Calibri"/>
              </a:defRPr>
            </a:pPr>
            <a:endParaRPr sz="2500">
              <a:latin typeface="Calibri"/>
              <a:ea typeface="Calibri"/>
              <a:cs typeface="Calibri"/>
              <a:sym typeface="Calibri"/>
            </a:endParaRPr>
          </a:p>
          <a:p>
            <a:pPr algn="ctr">
              <a:defRPr sz="4000">
                <a:solidFill>
                  <a:srgbClr val="FFFFFF"/>
                </a:solidFill>
                <a:latin typeface="Calibri"/>
                <a:ea typeface="Calibri"/>
                <a:cs typeface="Calibri"/>
                <a:sym typeface="Calibri"/>
              </a:defRPr>
            </a:pPr>
            <a:endParaRPr sz="2500">
              <a:latin typeface="Calibri"/>
              <a:ea typeface="Calibri"/>
              <a:cs typeface="Calibri"/>
              <a:sym typeface="Calibri"/>
            </a:endParaRPr>
          </a:p>
        </p:txBody>
      </p:sp>
      <p:sp>
        <p:nvSpPr>
          <p:cNvPr id="137" name="Slide Number Placeholder 10"/>
          <p:cNvSpPr txBox="1">
            <a:spLocks noGrp="1"/>
          </p:cNvSpPr>
          <p:nvPr>
            <p:ph type="sldNum" sz="quarter" idx="4294967295"/>
          </p:nvPr>
        </p:nvSpPr>
        <p:spPr>
          <a:xfrm>
            <a:off x="11897153" y="9144543"/>
            <a:ext cx="213565"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138" name="TextBox 11"/>
          <p:cNvSpPr txBox="1"/>
          <p:nvPr/>
        </p:nvSpPr>
        <p:spPr>
          <a:xfrm>
            <a:off x="6247737" y="1428457"/>
            <a:ext cx="5817265" cy="19829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3200">
                <a:latin typeface="Calibri"/>
                <a:ea typeface="Calibri"/>
                <a:cs typeface="Calibri"/>
                <a:sym typeface="Calibri"/>
              </a:defRPr>
            </a:lvl1pPr>
          </a:lstStyle>
          <a:p>
            <a:r>
              <a:t>INSERT YOUR HEADSHOT,  NAME, TITLE CREDENTIALS, COMPANY INFO, CONTACT INFO IN THIS SPACE</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Rectangle 149"/>
          <p:cNvSpPr/>
          <p:nvPr/>
        </p:nvSpPr>
        <p:spPr>
          <a:xfrm>
            <a:off x="161365" y="-112741"/>
            <a:ext cx="13004800" cy="9753600"/>
          </a:xfrm>
          <a:prstGeom prst="rect">
            <a:avLst/>
          </a:prstGeom>
          <a:solidFill>
            <a:srgbClr val="FFFFFF"/>
          </a:solidFill>
          <a:ln w="12700">
            <a:miter lim="400000"/>
          </a:ln>
        </p:spPr>
        <p:txBody>
          <a:bodyPr lIns="45718" tIns="45718" rIns="45718" bIns="45718" anchor="ctr"/>
          <a:lstStyle/>
          <a:p>
            <a:pPr algn="ctr">
              <a:defRPr>
                <a:solidFill>
                  <a:srgbClr val="FFFFFF"/>
                </a:solidFill>
              </a:defRPr>
            </a:pPr>
            <a:endParaRPr/>
          </a:p>
        </p:txBody>
      </p:sp>
      <p:pic>
        <p:nvPicPr>
          <p:cNvPr id="143" name="Picture 2" descr="Picture 2"/>
          <p:cNvPicPr>
            <a:picLocks noChangeAspect="1"/>
          </p:cNvPicPr>
          <p:nvPr/>
        </p:nvPicPr>
        <p:blipFill>
          <a:blip r:embed="rId3"/>
          <a:srcRect b="15195"/>
          <a:stretch>
            <a:fillRect/>
          </a:stretch>
        </p:blipFill>
        <p:spPr>
          <a:xfrm>
            <a:off x="19" y="1"/>
            <a:ext cx="13004781" cy="5737411"/>
          </a:xfrm>
          <a:prstGeom prst="rect">
            <a:avLst/>
          </a:prstGeom>
          <a:ln w="12700">
            <a:miter lim="400000"/>
          </a:ln>
        </p:spPr>
      </p:pic>
      <p:sp>
        <p:nvSpPr>
          <p:cNvPr id="145" name="A patient advocate is part of the health care team. I help you or your loved ones with:…"/>
          <p:cNvSpPr txBox="1"/>
          <p:nvPr/>
        </p:nvSpPr>
        <p:spPr>
          <a:xfrm>
            <a:off x="650443" y="6593078"/>
            <a:ext cx="11703913" cy="25237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683454" indent="-342900" defTabSz="914400">
              <a:lnSpc>
                <a:spcPct val="90000"/>
              </a:lnSpc>
              <a:spcBef>
                <a:spcPts val="1500"/>
              </a:spcBef>
              <a:buClr>
                <a:schemeClr val="accent1"/>
              </a:buClr>
              <a:buSzPct val="100000"/>
              <a:buFont typeface="Arial"/>
              <a:buChar char="•"/>
              <a:defRPr sz="2000"/>
            </a:pPr>
            <a:r>
              <a:rPr sz="2400" dirty="0"/>
              <a:t>We coordinate care and communication among  doctors</a:t>
            </a:r>
          </a:p>
          <a:p>
            <a:pPr marL="683454" indent="-342900" defTabSz="914400">
              <a:lnSpc>
                <a:spcPct val="90000"/>
              </a:lnSpc>
              <a:spcBef>
                <a:spcPts val="1500"/>
              </a:spcBef>
              <a:buClr>
                <a:schemeClr val="accent1"/>
              </a:buClr>
              <a:buSzPct val="100000"/>
              <a:buFont typeface="Arial"/>
              <a:buChar char="•"/>
              <a:defRPr sz="2000"/>
            </a:pPr>
            <a:r>
              <a:rPr sz="2400" dirty="0"/>
              <a:t>Accompany to doctor appointments</a:t>
            </a:r>
          </a:p>
          <a:p>
            <a:pPr marL="683454" indent="-342900" defTabSz="914400">
              <a:lnSpc>
                <a:spcPct val="90000"/>
              </a:lnSpc>
              <a:spcBef>
                <a:spcPts val="1500"/>
              </a:spcBef>
              <a:buClr>
                <a:schemeClr val="accent1"/>
              </a:buClr>
              <a:buSzPct val="100000"/>
              <a:buFont typeface="Arial"/>
              <a:buChar char="•"/>
              <a:defRPr sz="2000"/>
            </a:pPr>
            <a:r>
              <a:rPr sz="2400" dirty="0"/>
              <a:t>Research doctors, treatments,  2</a:t>
            </a:r>
            <a:r>
              <a:rPr sz="2400" baseline="30000" dirty="0"/>
              <a:t>nd</a:t>
            </a:r>
            <a:r>
              <a:rPr sz="2400" dirty="0"/>
              <a:t> opinions</a:t>
            </a:r>
          </a:p>
          <a:p>
            <a:pPr marL="683454" indent="-342900" defTabSz="914400">
              <a:lnSpc>
                <a:spcPct val="90000"/>
              </a:lnSpc>
              <a:spcBef>
                <a:spcPts val="1500"/>
              </a:spcBef>
              <a:buClr>
                <a:schemeClr val="accent1"/>
              </a:buClr>
              <a:buSzPct val="100000"/>
              <a:buFont typeface="Arial"/>
              <a:buChar char="•"/>
              <a:defRPr sz="2000"/>
            </a:pPr>
            <a:r>
              <a:rPr sz="2400" dirty="0"/>
              <a:t>Get answers about about insurance benefits, denials, appeals and bills</a:t>
            </a:r>
          </a:p>
          <a:p>
            <a:pPr marL="683454" indent="-342900" defTabSz="914400">
              <a:lnSpc>
                <a:spcPct val="90000"/>
              </a:lnSpc>
              <a:spcBef>
                <a:spcPts val="1500"/>
              </a:spcBef>
              <a:buClr>
                <a:schemeClr val="accent1"/>
              </a:buClr>
              <a:buSzPct val="100000"/>
              <a:buFont typeface="Arial"/>
              <a:buChar char="•"/>
              <a:defRPr sz="2000"/>
            </a:pPr>
            <a:r>
              <a:rPr sz="2400" dirty="0"/>
              <a:t>Coordinate and guide end-of-life planning, document preparation </a:t>
            </a:r>
          </a:p>
        </p:txBody>
      </p:sp>
      <p:sp>
        <p:nvSpPr>
          <p:cNvPr id="146" name="Slide Number Placeholder 3"/>
          <p:cNvSpPr txBox="1">
            <a:spLocks noGrp="1"/>
          </p:cNvSpPr>
          <p:nvPr>
            <p:ph type="sldNum" sz="quarter" idx="4294967295"/>
          </p:nvPr>
        </p:nvSpPr>
        <p:spPr>
          <a:xfrm>
            <a:off x="12218694" y="9175634"/>
            <a:ext cx="181383" cy="24830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tIns="45719" rIns="45719" bIns="45719">
            <a:normAutofit fontScale="92500" lnSpcReduction="10000"/>
          </a:bodyPr>
          <a:lstStyle>
            <a:lvl1pPr defTabSz="914400">
              <a:spcBef>
                <a:spcPts val="600"/>
              </a:spcBef>
              <a:defRPr sz="1200">
                <a:solidFill>
                  <a:srgbClr val="808080"/>
                </a:solidFill>
              </a:defRPr>
            </a:lvl1pPr>
          </a:lstStyle>
          <a:p>
            <a:fld id="{86CB4B4D-7CA3-9044-876B-883B54F8677D}" type="slidenum">
              <a:r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itle 1"/>
          <p:cNvSpPr txBox="1">
            <a:spLocks noGrp="1"/>
          </p:cNvSpPr>
          <p:nvPr>
            <p:ph type="title"/>
          </p:nvPr>
        </p:nvSpPr>
        <p:spPr>
          <a:xfrm>
            <a:off x="6301101" y="682174"/>
            <a:ext cx="6696504" cy="1901951"/>
          </a:xfrm>
          <a:prstGeom prst="rect">
            <a:avLst/>
          </a:prstGeom>
        </p:spPr>
        <p:txBody>
          <a:bodyPr anchor="b"/>
          <a:lstStyle/>
          <a:p>
            <a:pPr>
              <a:defRPr sz="4300">
                <a:solidFill>
                  <a:srgbClr val="1F5FA0"/>
                </a:solidFill>
                <a:latin typeface="Arial"/>
                <a:ea typeface="Arial"/>
                <a:cs typeface="Arial"/>
                <a:sym typeface="Arial"/>
              </a:defRPr>
            </a:pPr>
            <a:r>
              <a:t>Today’s Plan: </a:t>
            </a:r>
            <a:br/>
            <a:r>
              <a:t>Our Next Hour Together</a:t>
            </a:r>
            <a:br/>
            <a:endParaRPr/>
          </a:p>
        </p:txBody>
      </p:sp>
      <p:pic>
        <p:nvPicPr>
          <p:cNvPr id="151" name="Picture 7" descr="Picture 7"/>
          <p:cNvPicPr>
            <a:picLocks noChangeAspect="1"/>
          </p:cNvPicPr>
          <p:nvPr/>
        </p:nvPicPr>
        <p:blipFill>
          <a:blip r:embed="rId3"/>
          <a:srcRect l="51246" r="6986"/>
          <a:stretch>
            <a:fillRect/>
          </a:stretch>
        </p:blipFill>
        <p:spPr>
          <a:xfrm>
            <a:off x="0" y="0"/>
            <a:ext cx="6623911" cy="9753601"/>
          </a:xfrm>
          <a:custGeom>
            <a:avLst/>
            <a:gdLst/>
            <a:ahLst/>
            <a:cxnLst>
              <a:cxn ang="0">
                <a:pos x="wd2" y="hd2"/>
              </a:cxn>
              <a:cxn ang="5400000">
                <a:pos x="wd2" y="hd2"/>
              </a:cxn>
              <a:cxn ang="10800000">
                <a:pos x="wd2" y="hd2"/>
              </a:cxn>
              <a:cxn ang="16200000">
                <a:pos x="wd2" y="hd2"/>
              </a:cxn>
            </a:cxnLst>
            <a:rect l="0" t="0" r="r" b="b"/>
            <a:pathLst>
              <a:path w="21534" h="21600" extrusionOk="0">
                <a:moveTo>
                  <a:pt x="0" y="0"/>
                </a:moveTo>
                <a:lnTo>
                  <a:pt x="0" y="21600"/>
                </a:lnTo>
                <a:lnTo>
                  <a:pt x="18235" y="21600"/>
                </a:lnTo>
                <a:lnTo>
                  <a:pt x="18641" y="21009"/>
                </a:lnTo>
                <a:cubicBezTo>
                  <a:pt x="19189" y="20153"/>
                  <a:pt x="19669" y="19270"/>
                  <a:pt x="20087" y="18363"/>
                </a:cubicBezTo>
                <a:cubicBezTo>
                  <a:pt x="20247" y="18015"/>
                  <a:pt x="20382" y="17662"/>
                  <a:pt x="20552" y="17261"/>
                </a:cubicBezTo>
                <a:cubicBezTo>
                  <a:pt x="20552" y="17296"/>
                  <a:pt x="20550" y="17331"/>
                  <a:pt x="20544" y="17366"/>
                </a:cubicBezTo>
                <a:cubicBezTo>
                  <a:pt x="20313" y="18027"/>
                  <a:pt x="20113" y="18694"/>
                  <a:pt x="19842" y="19347"/>
                </a:cubicBezTo>
                <a:cubicBezTo>
                  <a:pt x="19531" y="20097"/>
                  <a:pt x="19175" y="20832"/>
                  <a:pt x="18769" y="21548"/>
                </a:cubicBezTo>
                <a:lnTo>
                  <a:pt x="18737" y="21600"/>
                </a:lnTo>
                <a:lnTo>
                  <a:pt x="18982" y="21600"/>
                </a:lnTo>
                <a:lnTo>
                  <a:pt x="19038" y="21507"/>
                </a:lnTo>
                <a:cubicBezTo>
                  <a:pt x="19773" y="20204"/>
                  <a:pt x="20330" y="18863"/>
                  <a:pt x="20740" y="17489"/>
                </a:cubicBezTo>
                <a:cubicBezTo>
                  <a:pt x="21112" y="16246"/>
                  <a:pt x="21332" y="14989"/>
                  <a:pt x="21477" y="13724"/>
                </a:cubicBezTo>
                <a:cubicBezTo>
                  <a:pt x="21600" y="12642"/>
                  <a:pt x="21513" y="11569"/>
                  <a:pt x="21318" y="10493"/>
                </a:cubicBezTo>
                <a:cubicBezTo>
                  <a:pt x="20946" y="8392"/>
                  <a:pt x="20249" y="6322"/>
                  <a:pt x="19240" y="4319"/>
                </a:cubicBezTo>
                <a:cubicBezTo>
                  <a:pt x="18592" y="3043"/>
                  <a:pt x="17833" y="1806"/>
                  <a:pt x="16930" y="620"/>
                </a:cubicBezTo>
                <a:lnTo>
                  <a:pt x="16434" y="0"/>
                </a:lnTo>
                <a:lnTo>
                  <a:pt x="16166" y="0"/>
                </a:lnTo>
                <a:lnTo>
                  <a:pt x="16988" y="1045"/>
                </a:lnTo>
                <a:cubicBezTo>
                  <a:pt x="17304" y="1478"/>
                  <a:pt x="17601" y="1918"/>
                  <a:pt x="17884" y="2363"/>
                </a:cubicBezTo>
                <a:cubicBezTo>
                  <a:pt x="17953" y="2473"/>
                  <a:pt x="18020" y="2582"/>
                  <a:pt x="18088" y="2691"/>
                </a:cubicBezTo>
                <a:cubicBezTo>
                  <a:pt x="18035" y="2662"/>
                  <a:pt x="17994" y="2625"/>
                  <a:pt x="17969" y="2582"/>
                </a:cubicBezTo>
                <a:cubicBezTo>
                  <a:pt x="17465" y="1857"/>
                  <a:pt x="16912" y="1151"/>
                  <a:pt x="16303" y="468"/>
                </a:cubicBezTo>
                <a:lnTo>
                  <a:pt x="15858" y="0"/>
                </a:lnTo>
                <a:lnTo>
                  <a:pt x="0" y="0"/>
                </a:lnTo>
                <a:close/>
              </a:path>
            </a:pathLst>
          </a:custGeom>
          <a:ln w="12700">
            <a:miter lim="400000"/>
          </a:ln>
        </p:spPr>
      </p:pic>
      <p:sp>
        <p:nvSpPr>
          <p:cNvPr id="152" name="Content Placeholder 2"/>
          <p:cNvSpPr txBox="1">
            <a:spLocks noGrp="1"/>
          </p:cNvSpPr>
          <p:nvPr>
            <p:ph type="body" sz="half" idx="1"/>
          </p:nvPr>
        </p:nvSpPr>
        <p:spPr>
          <a:xfrm>
            <a:off x="6623511" y="2674741"/>
            <a:ext cx="6050949" cy="6071437"/>
          </a:xfrm>
          <a:prstGeom prst="rect">
            <a:avLst/>
          </a:prstGeom>
        </p:spPr>
        <p:txBody>
          <a:bodyPr/>
          <a:lstStyle/>
          <a:p>
            <a:pPr marL="325113" indent="-325113">
              <a:lnSpc>
                <a:spcPct val="136000"/>
              </a:lnSpc>
              <a:buClr>
                <a:srgbClr val="1F5FA0"/>
              </a:buClr>
              <a:defRPr sz="2400">
                <a:solidFill>
                  <a:srgbClr val="000000"/>
                </a:solidFill>
                <a:latin typeface="Arial"/>
                <a:ea typeface="Arial"/>
                <a:cs typeface="Arial"/>
                <a:sym typeface="Arial"/>
              </a:defRPr>
            </a:pPr>
            <a:r>
              <a:rPr dirty="0"/>
              <a:t>Key issues and details to consider in your open enrollment choices </a:t>
            </a:r>
            <a:endParaRPr sz="2300" dirty="0"/>
          </a:p>
          <a:p>
            <a:pPr marL="325114" indent="-325114">
              <a:lnSpc>
                <a:spcPct val="136000"/>
              </a:lnSpc>
              <a:buClr>
                <a:srgbClr val="1F5FA0"/>
              </a:buClr>
              <a:defRPr sz="2400">
                <a:solidFill>
                  <a:srgbClr val="000000"/>
                </a:solidFill>
                <a:latin typeface="Arial"/>
                <a:ea typeface="Arial"/>
                <a:cs typeface="Arial"/>
                <a:sym typeface="Arial"/>
              </a:defRPr>
            </a:pPr>
            <a:r>
              <a:rPr dirty="0"/>
              <a:t>Changes to plans for 202</a:t>
            </a:r>
            <a:r>
              <a:rPr lang="en-US" dirty="0"/>
              <a:t>6</a:t>
            </a:r>
            <a:endParaRPr dirty="0"/>
          </a:p>
          <a:p>
            <a:pPr marL="325114" indent="-325114">
              <a:lnSpc>
                <a:spcPct val="136000"/>
              </a:lnSpc>
              <a:buClr>
                <a:srgbClr val="1F5FA0"/>
              </a:buClr>
              <a:defRPr sz="2400">
                <a:solidFill>
                  <a:srgbClr val="000000"/>
                </a:solidFill>
                <a:latin typeface="Arial"/>
                <a:ea typeface="Arial"/>
                <a:cs typeface="Arial"/>
                <a:sym typeface="Arial"/>
              </a:defRPr>
            </a:pPr>
            <a:r>
              <a:rPr dirty="0"/>
              <a:t>Key questions to ask of your insurance broker, or to research yourself </a:t>
            </a:r>
          </a:p>
          <a:p>
            <a:pPr marL="325114" indent="-325114">
              <a:lnSpc>
                <a:spcPct val="136000"/>
              </a:lnSpc>
              <a:buClr>
                <a:srgbClr val="1F5FA0"/>
              </a:buClr>
              <a:defRPr sz="2400">
                <a:solidFill>
                  <a:srgbClr val="000000"/>
                </a:solidFill>
                <a:latin typeface="Arial"/>
                <a:ea typeface="Arial"/>
                <a:cs typeface="Arial"/>
                <a:sym typeface="Arial"/>
              </a:defRPr>
            </a:pPr>
            <a:r>
              <a:rPr dirty="0"/>
              <a:t>Tips and information on little known features in Traditional Medicare and Medicare Advantage</a:t>
            </a:r>
          </a:p>
          <a:p>
            <a:pPr marL="325114" indent="-325114">
              <a:lnSpc>
                <a:spcPct val="136000"/>
              </a:lnSpc>
              <a:buClr>
                <a:srgbClr val="1F5FA0"/>
              </a:buClr>
              <a:defRPr sz="2400">
                <a:solidFill>
                  <a:srgbClr val="1F5FA0"/>
                </a:solidFill>
                <a:latin typeface="Arial"/>
                <a:ea typeface="Arial"/>
                <a:cs typeface="Arial"/>
                <a:sym typeface="Arial"/>
              </a:defRPr>
            </a:pPr>
            <a:r>
              <a:rPr dirty="0"/>
              <a:t>Then, Q&amp;A – Let’s talk! </a:t>
            </a:r>
          </a:p>
        </p:txBody>
      </p:sp>
      <p:sp>
        <p:nvSpPr>
          <p:cNvPr id="153" name="Slide Number Placeholder 3"/>
          <p:cNvSpPr txBox="1">
            <a:spLocks noGrp="1"/>
          </p:cNvSpPr>
          <p:nvPr>
            <p:ph type="sldNum" sz="quarter" idx="4294967295"/>
          </p:nvPr>
        </p:nvSpPr>
        <p:spPr>
          <a:xfrm>
            <a:off x="11897153" y="9144543"/>
            <a:ext cx="213565"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154" name="TextBox 5"/>
          <p:cNvSpPr txBox="1"/>
          <p:nvPr/>
        </p:nvSpPr>
        <p:spPr>
          <a:xfrm>
            <a:off x="6623511" y="8736494"/>
            <a:ext cx="4749370" cy="6260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b="1" i="1">
                <a:solidFill>
                  <a:srgbClr val="404040"/>
                </a:solidFill>
              </a:defRPr>
            </a:pPr>
            <a:r>
              <a:t>Note: We do not sell insurance nor have any affiliation with the insurance industry.</a:t>
            </a:r>
            <a:r>
              <a:rPr>
                <a:latin typeface="Calibri"/>
                <a:ea typeface="Calibri"/>
                <a:cs typeface="Calibri"/>
                <a:sym typeface="Calibri"/>
              </a:rPr>
              <a:t>   </a:t>
            </a:r>
          </a:p>
        </p:txBody>
      </p:sp>
      <p:grpSp>
        <p:nvGrpSpPr>
          <p:cNvPr id="157" name="sketch line"/>
          <p:cNvGrpSpPr/>
          <p:nvPr/>
        </p:nvGrpSpPr>
        <p:grpSpPr>
          <a:xfrm>
            <a:off x="6456766" y="2197927"/>
            <a:ext cx="6217727" cy="102728"/>
            <a:chOff x="0" y="0"/>
            <a:chExt cx="6217725" cy="102726"/>
          </a:xfrm>
        </p:grpSpPr>
        <p:sp>
          <p:nvSpPr>
            <p:cNvPr id="155" name="Shape"/>
            <p:cNvSpPr/>
            <p:nvPr/>
          </p:nvSpPr>
          <p:spPr>
            <a:xfrm>
              <a:off x="958" y="0"/>
              <a:ext cx="6216768" cy="78727"/>
            </a:xfrm>
            <a:custGeom>
              <a:avLst/>
              <a:gdLst/>
              <a:ahLst/>
              <a:cxnLst>
                <a:cxn ang="0">
                  <a:pos x="wd2" y="hd2"/>
                </a:cxn>
                <a:cxn ang="5400000">
                  <a:pos x="wd2" y="hd2"/>
                </a:cxn>
                <a:cxn ang="10800000">
                  <a:pos x="wd2" y="hd2"/>
                </a:cxn>
                <a:cxn ang="16200000">
                  <a:pos x="wd2" y="hd2"/>
                </a:cxn>
              </a:cxnLst>
              <a:rect l="0" t="0" r="r" b="b"/>
              <a:pathLst>
                <a:path w="21594" h="13619" extrusionOk="0">
                  <a:moveTo>
                    <a:pt x="0" y="5110"/>
                  </a:moveTo>
                  <a:cubicBezTo>
                    <a:pt x="1655" y="3992"/>
                    <a:pt x="2238" y="5628"/>
                    <a:pt x="4103" y="5110"/>
                  </a:cubicBezTo>
                  <a:cubicBezTo>
                    <a:pt x="6103" y="6240"/>
                    <a:pt x="6886" y="10061"/>
                    <a:pt x="7773" y="5110"/>
                  </a:cubicBezTo>
                  <a:cubicBezTo>
                    <a:pt x="8457" y="5584"/>
                    <a:pt x="11085" y="3549"/>
                    <a:pt x="12524" y="5110"/>
                  </a:cubicBezTo>
                  <a:cubicBezTo>
                    <a:pt x="14089" y="55"/>
                    <a:pt x="14881" y="-3262"/>
                    <a:pt x="16626" y="5110"/>
                  </a:cubicBezTo>
                  <a:cubicBezTo>
                    <a:pt x="18349" y="9424"/>
                    <a:pt x="19579" y="3328"/>
                    <a:pt x="21592" y="5110"/>
                  </a:cubicBezTo>
                  <a:cubicBezTo>
                    <a:pt x="21582" y="6243"/>
                    <a:pt x="21600" y="8538"/>
                    <a:pt x="21592" y="9610"/>
                  </a:cubicBezTo>
                  <a:cubicBezTo>
                    <a:pt x="19886" y="9346"/>
                    <a:pt x="18204" y="15150"/>
                    <a:pt x="17274" y="9610"/>
                  </a:cubicBezTo>
                  <a:cubicBezTo>
                    <a:pt x="16416" y="5773"/>
                    <a:pt x="13773" y="12779"/>
                    <a:pt x="12524" y="9610"/>
                  </a:cubicBezTo>
                  <a:cubicBezTo>
                    <a:pt x="11444" y="4290"/>
                    <a:pt x="9839" y="10135"/>
                    <a:pt x="8853" y="9610"/>
                  </a:cubicBezTo>
                  <a:cubicBezTo>
                    <a:pt x="8203" y="18338"/>
                    <a:pt x="6184" y="10183"/>
                    <a:pt x="4534" y="9610"/>
                  </a:cubicBezTo>
                  <a:cubicBezTo>
                    <a:pt x="3085" y="16998"/>
                    <a:pt x="927" y="3916"/>
                    <a:pt x="0" y="9610"/>
                  </a:cubicBezTo>
                  <a:cubicBezTo>
                    <a:pt x="3" y="8279"/>
                    <a:pt x="7" y="6781"/>
                    <a:pt x="0" y="5110"/>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156" name="Shape"/>
            <p:cNvSpPr/>
            <p:nvPr/>
          </p:nvSpPr>
          <p:spPr>
            <a:xfrm>
              <a:off x="0" y="9532"/>
              <a:ext cx="6217696" cy="93195"/>
            </a:xfrm>
            <a:custGeom>
              <a:avLst/>
              <a:gdLst/>
              <a:ahLst/>
              <a:cxnLst>
                <a:cxn ang="0">
                  <a:pos x="wd2" y="hd2"/>
                </a:cxn>
                <a:cxn ang="5400000">
                  <a:pos x="wd2" y="hd2"/>
                </a:cxn>
                <a:cxn ang="10800000">
                  <a:pos x="wd2" y="hd2"/>
                </a:cxn>
                <a:cxn ang="16200000">
                  <a:pos x="wd2" y="hd2"/>
                </a:cxn>
              </a:cxnLst>
              <a:rect l="0" t="0" r="r" b="b"/>
              <a:pathLst>
                <a:path w="21595" h="12590" extrusionOk="0">
                  <a:moveTo>
                    <a:pt x="3" y="2702"/>
                  </a:moveTo>
                  <a:cubicBezTo>
                    <a:pt x="1496" y="2159"/>
                    <a:pt x="2759" y="-2373"/>
                    <a:pt x="4105" y="2702"/>
                  </a:cubicBezTo>
                  <a:cubicBezTo>
                    <a:pt x="5456" y="1839"/>
                    <a:pt x="6392" y="640"/>
                    <a:pt x="8423" y="2702"/>
                  </a:cubicBezTo>
                  <a:cubicBezTo>
                    <a:pt x="10281" y="2535"/>
                    <a:pt x="11303" y="-3292"/>
                    <a:pt x="12957" y="2702"/>
                  </a:cubicBezTo>
                  <a:cubicBezTo>
                    <a:pt x="14577" y="2543"/>
                    <a:pt x="15203" y="8497"/>
                    <a:pt x="17490" y="2702"/>
                  </a:cubicBezTo>
                  <a:cubicBezTo>
                    <a:pt x="19599" y="-504"/>
                    <a:pt x="19810" y="4127"/>
                    <a:pt x="21592" y="2702"/>
                  </a:cubicBezTo>
                  <a:cubicBezTo>
                    <a:pt x="21597" y="3959"/>
                    <a:pt x="21595" y="4645"/>
                    <a:pt x="21592" y="6216"/>
                  </a:cubicBezTo>
                  <a:cubicBezTo>
                    <a:pt x="19291" y="5125"/>
                    <a:pt x="18096" y="10935"/>
                    <a:pt x="16843" y="6216"/>
                  </a:cubicBezTo>
                  <a:cubicBezTo>
                    <a:pt x="15589" y="4348"/>
                    <a:pt x="13214" y="6406"/>
                    <a:pt x="12093" y="6216"/>
                  </a:cubicBezTo>
                  <a:cubicBezTo>
                    <a:pt x="10758" y="2287"/>
                    <a:pt x="9094" y="6701"/>
                    <a:pt x="7775" y="6216"/>
                  </a:cubicBezTo>
                  <a:cubicBezTo>
                    <a:pt x="6540" y="10203"/>
                    <a:pt x="1599" y="18308"/>
                    <a:pt x="3" y="6216"/>
                  </a:cubicBezTo>
                  <a:cubicBezTo>
                    <a:pt x="-3" y="4612"/>
                    <a:pt x="1" y="4232"/>
                    <a:pt x="3" y="2702"/>
                  </a:cubicBezTo>
                  <a:close/>
                </a:path>
              </a:pathLst>
            </a:custGeom>
            <a:noFill/>
            <a:ln w="38100" cap="rnd">
              <a:solidFill>
                <a:schemeClr val="accent2"/>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Ink 2" descr="Ink 2"/>
          <p:cNvPicPr>
            <a:picLocks noChangeAspect="1"/>
          </p:cNvPicPr>
          <p:nvPr/>
        </p:nvPicPr>
        <p:blipFill>
          <a:blip r:embed="rId3"/>
          <a:stretch>
            <a:fillRect/>
          </a:stretch>
        </p:blipFill>
        <p:spPr>
          <a:xfrm>
            <a:off x="2326358" y="1976030"/>
            <a:ext cx="18002" cy="18002"/>
          </a:xfrm>
          <a:prstGeom prst="rect">
            <a:avLst/>
          </a:prstGeom>
          <a:ln w="12700">
            <a:miter lim="400000"/>
          </a:ln>
        </p:spPr>
      </p:pic>
      <p:pic>
        <p:nvPicPr>
          <p:cNvPr id="162" name="Ink 3" descr="Ink 3"/>
          <p:cNvPicPr>
            <a:picLocks noChangeAspect="1"/>
          </p:cNvPicPr>
          <p:nvPr/>
        </p:nvPicPr>
        <p:blipFill>
          <a:blip r:embed="rId3"/>
          <a:stretch>
            <a:fillRect/>
          </a:stretch>
        </p:blipFill>
        <p:spPr>
          <a:xfrm>
            <a:off x="2154638" y="1773712"/>
            <a:ext cx="18002" cy="18002"/>
          </a:xfrm>
          <a:prstGeom prst="rect">
            <a:avLst/>
          </a:prstGeom>
          <a:ln w="12700">
            <a:miter lim="400000"/>
          </a:ln>
        </p:spPr>
      </p:pic>
      <p:pic>
        <p:nvPicPr>
          <p:cNvPr id="163" name="Ink 5" descr="Ink 5"/>
          <p:cNvPicPr>
            <a:picLocks noChangeAspect="1"/>
          </p:cNvPicPr>
          <p:nvPr/>
        </p:nvPicPr>
        <p:blipFill>
          <a:blip r:embed="rId3"/>
          <a:stretch>
            <a:fillRect/>
          </a:stretch>
        </p:blipFill>
        <p:spPr>
          <a:xfrm>
            <a:off x="826956" y="4150790"/>
            <a:ext cx="18002" cy="18002"/>
          </a:xfrm>
          <a:prstGeom prst="rect">
            <a:avLst/>
          </a:prstGeom>
          <a:ln w="12700">
            <a:miter lim="400000"/>
          </a:ln>
        </p:spPr>
      </p:pic>
      <p:pic>
        <p:nvPicPr>
          <p:cNvPr id="164" name="Ink 1" descr="Ink 1"/>
          <p:cNvPicPr>
            <a:picLocks noChangeAspect="1"/>
          </p:cNvPicPr>
          <p:nvPr/>
        </p:nvPicPr>
        <p:blipFill>
          <a:blip r:embed="rId3"/>
          <a:stretch>
            <a:fillRect/>
          </a:stretch>
        </p:blipFill>
        <p:spPr>
          <a:xfrm>
            <a:off x="1454798" y="6950150"/>
            <a:ext cx="18002" cy="18002"/>
          </a:xfrm>
          <a:prstGeom prst="rect">
            <a:avLst/>
          </a:prstGeom>
          <a:ln w="12700">
            <a:miter lim="400000"/>
          </a:ln>
        </p:spPr>
      </p:pic>
      <p:pic>
        <p:nvPicPr>
          <p:cNvPr id="165" name="Screen Shot 2019-08-16 at 10.54.43 AM.png" descr="Screen Shot 2019-08-16 at 10.54.43 AM.png"/>
          <p:cNvPicPr>
            <a:picLocks noChangeAspect="1"/>
          </p:cNvPicPr>
          <p:nvPr/>
        </p:nvPicPr>
        <p:blipFill>
          <a:blip r:embed="rId4"/>
          <a:stretch>
            <a:fillRect/>
          </a:stretch>
        </p:blipFill>
        <p:spPr>
          <a:xfrm>
            <a:off x="432172" y="199826"/>
            <a:ext cx="12140456" cy="9353948"/>
          </a:xfrm>
          <a:prstGeom prst="rect">
            <a:avLst/>
          </a:prstGeom>
          <a:ln w="63500">
            <a:solidFill>
              <a:srgbClr val="000000"/>
            </a:solidFill>
            <a:miter lim="400000"/>
          </a:ln>
        </p:spPr>
      </p:pic>
      <p:sp>
        <p:nvSpPr>
          <p:cNvPr id="166" name="Slide Number Placeholder 7"/>
          <p:cNvSpPr txBox="1">
            <a:spLocks noGrp="1"/>
          </p:cNvSpPr>
          <p:nvPr>
            <p:ph type="sldNum" sz="quarter" idx="4294967295"/>
          </p:nvPr>
        </p:nvSpPr>
        <p:spPr>
          <a:xfrm>
            <a:off x="11897153" y="9144543"/>
            <a:ext cx="213565"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 name="TextBox 1"/>
          <p:cNvGrpSpPr/>
          <p:nvPr/>
        </p:nvGrpSpPr>
        <p:grpSpPr>
          <a:xfrm>
            <a:off x="0" y="0"/>
            <a:ext cx="13004800" cy="9753600"/>
            <a:chOff x="0" y="0"/>
            <a:chExt cx="13004800" cy="9753600"/>
          </a:xfrm>
        </p:grpSpPr>
        <p:sp>
          <p:nvSpPr>
            <p:cNvPr id="170" name="Rectangle"/>
            <p:cNvSpPr/>
            <p:nvPr/>
          </p:nvSpPr>
          <p:spPr>
            <a:xfrm>
              <a:off x="0" y="0"/>
              <a:ext cx="13004800" cy="9753600"/>
            </a:xfrm>
            <a:prstGeom prst="rect">
              <a:avLst/>
            </a:prstGeom>
            <a:solidFill>
              <a:schemeClr val="accent1"/>
            </a:solidFill>
            <a:ln w="12700" cap="flat">
              <a:noFill/>
              <a:miter lim="400000"/>
            </a:ln>
            <a:effectLst/>
          </p:spPr>
          <p:txBody>
            <a:bodyPr wrap="square" lIns="45718" tIns="45718" rIns="45718" bIns="45718" numCol="1" anchor="t">
              <a:noAutofit/>
            </a:bodyPr>
            <a:lstStyle/>
            <a:p>
              <a:pPr algn="ctr" defTabSz="914400">
                <a:lnSpc>
                  <a:spcPct val="90000"/>
                </a:lnSpc>
                <a:spcBef>
                  <a:spcPts val="600"/>
                </a:spcBef>
                <a:defRPr sz="5400" b="1">
                  <a:solidFill>
                    <a:srgbClr val="FFFFFF"/>
                  </a:solidFill>
                </a:defRPr>
              </a:pPr>
              <a:endParaRPr/>
            </a:p>
          </p:txBody>
        </p:sp>
        <p:sp>
          <p:nvSpPr>
            <p:cNvPr id="171" name="A Few Background Details…"/>
            <p:cNvSpPr txBox="1"/>
            <p:nvPr/>
          </p:nvSpPr>
          <p:spPr>
            <a:xfrm>
              <a:off x="45719" y="0"/>
              <a:ext cx="12913362" cy="97536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p>
              <a:pP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5400" b="1">
                  <a:solidFill>
                    <a:srgbClr val="FFFFFF"/>
                  </a:solidFill>
                </a:defRPr>
              </a:pPr>
              <a:r>
                <a:t>A Few Background Details</a:t>
              </a:r>
            </a:p>
            <a:p>
              <a:pPr algn="ctr" defTabSz="914400">
                <a:lnSpc>
                  <a:spcPct val="90000"/>
                </a:lnSpc>
                <a:spcBef>
                  <a:spcPts val="600"/>
                </a:spcBef>
                <a:defRPr sz="4000">
                  <a:solidFill>
                    <a:srgbClr val="FFFFFF"/>
                  </a:solidFill>
                </a:defRPr>
              </a:pPr>
              <a:endParaRPr/>
            </a:p>
            <a:p>
              <a:pPr algn="ctr" defTabSz="914400">
                <a:lnSpc>
                  <a:spcPct val="90000"/>
                </a:lnSpc>
                <a:spcBef>
                  <a:spcPts val="600"/>
                </a:spcBef>
                <a:defRPr sz="4000">
                  <a:solidFill>
                    <a:srgbClr val="FFFFFF"/>
                  </a:solidFill>
                </a:defRPr>
              </a:pPr>
              <a:r>
                <a:t>First steps for straightening out the maze</a:t>
              </a:r>
            </a:p>
          </p:txBody>
        </p:sp>
      </p:grpSp>
      <p:grpSp>
        <p:nvGrpSpPr>
          <p:cNvPr id="175" name="sketchy line"/>
          <p:cNvGrpSpPr/>
          <p:nvPr/>
        </p:nvGrpSpPr>
        <p:grpSpPr>
          <a:xfrm>
            <a:off x="649798" y="4387062"/>
            <a:ext cx="11705141" cy="98773"/>
            <a:chOff x="0" y="0"/>
            <a:chExt cx="11705139" cy="98771"/>
          </a:xfrm>
        </p:grpSpPr>
        <p:sp>
          <p:nvSpPr>
            <p:cNvPr id="173"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174"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Rectangle 211"/>
          <p:cNvSpPr/>
          <p:nvPr/>
        </p:nvSpPr>
        <p:spPr>
          <a:xfrm>
            <a:off x="-1" y="0"/>
            <a:ext cx="5432756" cy="9753600"/>
          </a:xfrm>
          <a:prstGeom prst="rect">
            <a:avLst/>
          </a:prstGeom>
          <a:solidFill>
            <a:schemeClr val="accent1"/>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78" name="Fall Open Enrollment"/>
          <p:cNvSpPr txBox="1">
            <a:spLocks noGrp="1"/>
          </p:cNvSpPr>
          <p:nvPr>
            <p:ph type="title"/>
          </p:nvPr>
        </p:nvSpPr>
        <p:spPr>
          <a:xfrm>
            <a:off x="559721" y="882333"/>
            <a:ext cx="4062155" cy="3663543"/>
          </a:xfrm>
          <a:prstGeom prst="rect">
            <a:avLst/>
          </a:prstGeom>
        </p:spPr>
        <p:txBody>
          <a:bodyPr/>
          <a:lstStyle>
            <a:lvl1pPr defTabSz="914400">
              <a:defRPr>
                <a:solidFill>
                  <a:srgbClr val="FFFFFF"/>
                </a:solidFill>
                <a:latin typeface="Arial"/>
                <a:ea typeface="Arial"/>
                <a:cs typeface="Arial"/>
                <a:sym typeface="Arial"/>
              </a:defRPr>
            </a:lvl1pPr>
          </a:lstStyle>
          <a:p>
            <a:r>
              <a:t>Fall Open Enrollment</a:t>
            </a:r>
          </a:p>
        </p:txBody>
      </p:sp>
      <p:sp>
        <p:nvSpPr>
          <p:cNvPr id="179" name="Slide Number Placeholder 2"/>
          <p:cNvSpPr txBox="1">
            <a:spLocks noGrp="1"/>
          </p:cNvSpPr>
          <p:nvPr>
            <p:ph type="sldNum" sz="quarter" idx="4294967295"/>
          </p:nvPr>
        </p:nvSpPr>
        <p:spPr>
          <a:xfrm>
            <a:off x="11897153" y="9144543"/>
            <a:ext cx="213565"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pic>
        <p:nvPicPr>
          <p:cNvPr id="180" name="Picture 4" descr="Picture 4"/>
          <p:cNvPicPr>
            <a:picLocks noChangeAspect="1"/>
          </p:cNvPicPr>
          <p:nvPr/>
        </p:nvPicPr>
        <p:blipFill>
          <a:blip r:embed="rId3"/>
          <a:stretch>
            <a:fillRect/>
          </a:stretch>
        </p:blipFill>
        <p:spPr>
          <a:xfrm>
            <a:off x="1392465" y="5428207"/>
            <a:ext cx="2182954" cy="2237989"/>
          </a:xfrm>
          <a:prstGeom prst="rect">
            <a:avLst/>
          </a:prstGeom>
          <a:ln w="12700">
            <a:miter lim="400000"/>
          </a:ln>
        </p:spPr>
      </p:pic>
      <p:sp>
        <p:nvSpPr>
          <p:cNvPr id="181" name="TextBox 1"/>
          <p:cNvSpPr txBox="1"/>
          <p:nvPr/>
        </p:nvSpPr>
        <p:spPr>
          <a:xfrm>
            <a:off x="6636684" y="3813950"/>
            <a:ext cx="5260471" cy="51780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285750" lvl="1" indent="-285750" defTabSz="1244600">
              <a:lnSpc>
                <a:spcPct val="90000"/>
              </a:lnSpc>
              <a:spcBef>
                <a:spcPts val="600"/>
              </a:spcBef>
              <a:buSzPct val="100000"/>
              <a:buChar char="•"/>
              <a:defRPr sz="2800"/>
            </a:pPr>
            <a:r>
              <a:t>You may switch between Original Medicare and Medicare Advantage – or vice versa</a:t>
            </a:r>
          </a:p>
          <a:p>
            <a:pPr marL="285750" lvl="1" indent="-285750" defTabSz="1244600">
              <a:lnSpc>
                <a:spcPct val="90000"/>
              </a:lnSpc>
              <a:spcBef>
                <a:spcPts val="400"/>
              </a:spcBef>
              <a:buSzPct val="100000"/>
              <a:buChar char="•"/>
              <a:defRPr sz="2800"/>
            </a:pPr>
            <a:endParaRPr/>
          </a:p>
          <a:p>
            <a:pPr marL="285750" lvl="1" indent="-285750" defTabSz="1244600">
              <a:lnSpc>
                <a:spcPct val="90000"/>
              </a:lnSpc>
              <a:spcBef>
                <a:spcPts val="600"/>
              </a:spcBef>
              <a:buSzPct val="100000"/>
              <a:buChar char="•"/>
              <a:defRPr sz="2800"/>
            </a:pPr>
            <a:r>
              <a:t>You may switch to a different Medicare Advantage Plan</a:t>
            </a:r>
          </a:p>
          <a:p>
            <a:pPr marL="285750" lvl="1" indent="-285750" defTabSz="1244600">
              <a:lnSpc>
                <a:spcPct val="90000"/>
              </a:lnSpc>
              <a:spcBef>
                <a:spcPts val="400"/>
              </a:spcBef>
              <a:buSzPct val="100000"/>
              <a:buChar char="•"/>
              <a:defRPr sz="2800"/>
            </a:pPr>
            <a:endParaRPr/>
          </a:p>
          <a:p>
            <a:pPr marL="285750" lvl="1" indent="-285750" defTabSz="1244600">
              <a:lnSpc>
                <a:spcPct val="90000"/>
              </a:lnSpc>
              <a:spcBef>
                <a:spcPts val="600"/>
              </a:spcBef>
              <a:buSzPct val="100000"/>
              <a:buChar char="•"/>
              <a:defRPr sz="2800"/>
            </a:pPr>
            <a:r>
              <a:t>You may switch to a different Part D plan</a:t>
            </a:r>
            <a:br/>
            <a:endParaRPr/>
          </a:p>
          <a:p>
            <a:pPr marL="285750" lvl="1" indent="-285750" defTabSz="1244600">
              <a:lnSpc>
                <a:spcPct val="90000"/>
              </a:lnSpc>
              <a:spcBef>
                <a:spcPts val="600"/>
              </a:spcBef>
              <a:buSzPct val="100000"/>
              <a:buChar char="•"/>
              <a:defRPr sz="2800" b="1">
                <a:solidFill>
                  <a:schemeClr val="accent1"/>
                </a:solidFill>
              </a:defRPr>
            </a:pPr>
            <a:r>
              <a:t>Coverage starts January 1</a:t>
            </a:r>
            <a:endParaRPr>
              <a:solidFill>
                <a:srgbClr val="7030A0"/>
              </a:solidFill>
            </a:endParaRPr>
          </a:p>
        </p:txBody>
      </p:sp>
      <p:sp>
        <p:nvSpPr>
          <p:cNvPr id="182" name="TextBox 2"/>
          <p:cNvSpPr txBox="1"/>
          <p:nvPr/>
        </p:nvSpPr>
        <p:spPr>
          <a:xfrm>
            <a:off x="5610385" y="2062115"/>
            <a:ext cx="7098225" cy="6539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4400" b="1">
                <a:solidFill>
                  <a:srgbClr val="1F5FA0"/>
                </a:solidFill>
                <a:latin typeface="Calibri"/>
                <a:ea typeface="Calibri"/>
                <a:cs typeface="Calibri"/>
                <a:sym typeface="Calibri"/>
              </a:defRPr>
            </a:lvl1pPr>
          </a:lstStyle>
          <a:p>
            <a:r>
              <a:t>October 15th - December 7th</a:t>
            </a:r>
          </a:p>
        </p:txBody>
      </p:sp>
      <p:sp>
        <p:nvSpPr>
          <p:cNvPr id="183" name="Shape"/>
          <p:cNvSpPr/>
          <p:nvPr/>
        </p:nvSpPr>
        <p:spPr>
          <a:xfrm>
            <a:off x="5610385" y="3047707"/>
            <a:ext cx="6958606" cy="113448"/>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ln w="44450" cap="rnd">
            <a:solidFill>
              <a:schemeClr val="accent2">
                <a:alpha val="75000"/>
              </a:schemeClr>
            </a:solidFill>
          </a:ln>
        </p:spPr>
        <p:txBody>
          <a:bodyPr lIns="45718" tIns="45718" rIns="45718" bIns="45718" anchor="ctr"/>
          <a:lstStyle/>
          <a:p>
            <a:pPr algn="ctr">
              <a:defRPr>
                <a:solidFill>
                  <a:srgbClr val="FFFFFF"/>
                </a:solidFill>
                <a:latin typeface="Calibri"/>
                <a:ea typeface="Calibri"/>
                <a:cs typeface="Calibri"/>
                <a:sym typeface="Calibri"/>
              </a:defRPr>
            </a:pPr>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Rectangle 196"/>
          <p:cNvSpPr/>
          <p:nvPr/>
        </p:nvSpPr>
        <p:spPr>
          <a:xfrm>
            <a:off x="-1" y="0"/>
            <a:ext cx="5432756" cy="9753600"/>
          </a:xfrm>
          <a:prstGeom prst="rect">
            <a:avLst/>
          </a:prstGeom>
          <a:solidFill>
            <a:schemeClr val="accent1"/>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188" name="Fall Open Enrollment (cont.)"/>
          <p:cNvSpPr txBox="1">
            <a:spLocks noGrp="1"/>
          </p:cNvSpPr>
          <p:nvPr>
            <p:ph type="title"/>
          </p:nvPr>
        </p:nvSpPr>
        <p:spPr>
          <a:xfrm>
            <a:off x="559721" y="882334"/>
            <a:ext cx="4062155" cy="3994468"/>
          </a:xfrm>
          <a:prstGeom prst="rect">
            <a:avLst/>
          </a:prstGeom>
        </p:spPr>
        <p:txBody>
          <a:bodyPr/>
          <a:lstStyle/>
          <a:p>
            <a:pPr defTabSz="914400">
              <a:defRPr sz="5400">
                <a:solidFill>
                  <a:srgbClr val="FFFFFF"/>
                </a:solidFill>
                <a:latin typeface="Arial"/>
                <a:ea typeface="Arial"/>
                <a:cs typeface="Arial"/>
                <a:sym typeface="Arial"/>
              </a:defRPr>
            </a:pPr>
            <a:r>
              <a:t>Fall Open Enrollment is a time to consider…</a:t>
            </a:r>
          </a:p>
        </p:txBody>
      </p:sp>
      <p:grpSp>
        <p:nvGrpSpPr>
          <p:cNvPr id="192" name="Is your current plan meeting your needs (health and financial)?…"/>
          <p:cNvGrpSpPr/>
          <p:nvPr/>
        </p:nvGrpSpPr>
        <p:grpSpPr>
          <a:xfrm>
            <a:off x="5945302" y="2177403"/>
            <a:ext cx="6499778" cy="6651047"/>
            <a:chOff x="0" y="0"/>
            <a:chExt cx="6499776" cy="6651046"/>
          </a:xfrm>
        </p:grpSpPr>
        <p:sp>
          <p:nvSpPr>
            <p:cNvPr id="189" name="Is your current plan meeting your health and budget  needs?"/>
            <p:cNvSpPr txBox="1"/>
            <p:nvPr/>
          </p:nvSpPr>
          <p:spPr>
            <a:xfrm>
              <a:off x="0" y="0"/>
              <a:ext cx="6475609" cy="189170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52400" tIns="152400" rIns="152400" bIns="152400" numCol="1" anchor="ctr">
              <a:spAutoFit/>
            </a:bodyPr>
            <a:lstStyle/>
            <a:p>
              <a:pPr defTabSz="1778000">
                <a:lnSpc>
                  <a:spcPct val="90000"/>
                </a:lnSpc>
                <a:spcBef>
                  <a:spcPts val="1600"/>
                </a:spcBef>
                <a:defRPr sz="4000" b="1">
                  <a:solidFill>
                    <a:srgbClr val="1F5FA0"/>
                  </a:solidFill>
                </a:defRPr>
              </a:pPr>
              <a:r>
                <a:t>Is your current plan meeting your health </a:t>
              </a:r>
              <a:r>
                <a:rPr u="sng"/>
                <a:t>and</a:t>
              </a:r>
              <a:r>
                <a:t> budget  needs? </a:t>
              </a:r>
            </a:p>
          </p:txBody>
        </p:sp>
        <p:sp>
          <p:nvSpPr>
            <p:cNvPr id="190" name="Look at any cost and benefits changes for next year"/>
            <p:cNvSpPr txBox="1"/>
            <p:nvPr/>
          </p:nvSpPr>
          <p:spPr>
            <a:xfrm>
              <a:off x="24167" y="2086906"/>
              <a:ext cx="6475609" cy="108337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52400" tIns="152400" rIns="152400" bIns="152400" numCol="1" anchor="ctr">
              <a:spAutoFit/>
            </a:bodyPr>
            <a:lstStyle>
              <a:lvl1pPr defTabSz="1778000">
                <a:lnSpc>
                  <a:spcPct val="90000"/>
                </a:lnSpc>
                <a:spcBef>
                  <a:spcPts val="1600"/>
                </a:spcBef>
                <a:defRPr sz="2800">
                  <a:solidFill>
                    <a:schemeClr val="accent1"/>
                  </a:solidFill>
                </a:defRPr>
              </a:lvl1pPr>
            </a:lstStyle>
            <a:p>
              <a:r>
                <a:rPr dirty="0"/>
                <a:t>Time to look at any cost and benefits changes for 202</a:t>
              </a:r>
              <a:r>
                <a:rPr lang="en-US" dirty="0"/>
                <a:t>6</a:t>
              </a:r>
              <a:r>
                <a:rPr dirty="0"/>
                <a:t>!</a:t>
              </a:r>
            </a:p>
          </p:txBody>
        </p:sp>
        <p:sp>
          <p:nvSpPr>
            <p:cNvPr id="191" name="Original Medicare: Medicare &amp; You Handbook…"/>
            <p:cNvSpPr txBox="1"/>
            <p:nvPr/>
          </p:nvSpPr>
          <p:spPr>
            <a:xfrm>
              <a:off x="106127" y="3499817"/>
              <a:ext cx="6263352" cy="315122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7150" tIns="57150" rIns="57150" bIns="57150" numCol="1" anchor="t">
              <a:spAutoFit/>
            </a:bodyPr>
            <a:lstStyle/>
            <a:p>
              <a:pPr marL="285750" lvl="1" indent="-285750" defTabSz="1555750">
                <a:lnSpc>
                  <a:spcPct val="90000"/>
                </a:lnSpc>
                <a:spcBef>
                  <a:spcPts val="800"/>
                </a:spcBef>
                <a:buClr>
                  <a:srgbClr val="1F5FA0"/>
                </a:buClr>
                <a:buSzPct val="100000"/>
                <a:buChar char="•"/>
                <a:defRPr sz="2800">
                  <a:latin typeface="Calibri"/>
                  <a:ea typeface="Calibri"/>
                  <a:cs typeface="Calibri"/>
                  <a:sym typeface="Calibri"/>
                </a:defRPr>
              </a:pPr>
              <a:r>
                <a:t>Medicare &amp; You Handbook. Watch your mail, published by the government</a:t>
              </a:r>
              <a:br/>
              <a:endParaRPr/>
            </a:p>
            <a:p>
              <a:pPr marL="285750" lvl="1" indent="-285750" defTabSz="1555750">
                <a:lnSpc>
                  <a:spcPct val="90000"/>
                </a:lnSpc>
                <a:spcBef>
                  <a:spcPts val="800"/>
                </a:spcBef>
                <a:buClr>
                  <a:srgbClr val="1F5FA0"/>
                </a:buClr>
                <a:buSzPct val="100000"/>
                <a:buChar char="•"/>
                <a:defRPr sz="2800">
                  <a:latin typeface="Calibri"/>
                  <a:ea typeface="Calibri"/>
                  <a:cs typeface="Calibri"/>
                  <a:sym typeface="Calibri"/>
                </a:defRPr>
              </a:pPr>
              <a:r>
                <a:t>Medicare Advantage/Part D: </a:t>
              </a:r>
              <a:endParaRPr sz="3500"/>
            </a:p>
            <a:p>
              <a:pPr marL="571500" lvl="2" indent="-285750" defTabSz="1555750">
                <a:lnSpc>
                  <a:spcPct val="90000"/>
                </a:lnSpc>
                <a:spcBef>
                  <a:spcPts val="800"/>
                </a:spcBef>
                <a:buClr>
                  <a:srgbClr val="1F5FA0"/>
                </a:buClr>
                <a:buSzPct val="100000"/>
                <a:buChar char="•"/>
                <a:defRPr sz="2800">
                  <a:latin typeface="Calibri"/>
                  <a:ea typeface="Calibri"/>
                  <a:cs typeface="Calibri"/>
                  <a:sym typeface="Calibri"/>
                </a:defRPr>
              </a:pPr>
              <a:r>
                <a:t>Annual Notice of Change (ANOC) and/or </a:t>
              </a:r>
              <a:endParaRPr sz="3500"/>
            </a:p>
            <a:p>
              <a:pPr marL="571500" lvl="2" indent="-285750" defTabSz="1555750">
                <a:lnSpc>
                  <a:spcPct val="90000"/>
                </a:lnSpc>
                <a:spcBef>
                  <a:spcPts val="800"/>
                </a:spcBef>
                <a:buClr>
                  <a:srgbClr val="1F5FA0"/>
                </a:buClr>
                <a:buSzPct val="100000"/>
                <a:buChar char="•"/>
                <a:defRPr sz="2800">
                  <a:latin typeface="Calibri"/>
                  <a:ea typeface="Calibri"/>
                  <a:cs typeface="Calibri"/>
                  <a:sym typeface="Calibri"/>
                </a:defRPr>
              </a:pPr>
              <a:r>
                <a:t>Evidence of Coverage (EOC)</a:t>
              </a:r>
            </a:p>
          </p:txBody>
        </p:sp>
      </p:grpSp>
      <p:sp>
        <p:nvSpPr>
          <p:cNvPr id="193" name="Slide Number Placeholder 1"/>
          <p:cNvSpPr txBox="1">
            <a:spLocks noGrp="1"/>
          </p:cNvSpPr>
          <p:nvPr>
            <p:ph type="sldNum" sz="quarter" idx="4294967295"/>
          </p:nvPr>
        </p:nvSpPr>
        <p:spPr>
          <a:xfrm>
            <a:off x="11897153" y="9144543"/>
            <a:ext cx="213565"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pic>
        <p:nvPicPr>
          <p:cNvPr id="194" name="Picture 3" descr="Picture 3"/>
          <p:cNvPicPr>
            <a:picLocks noChangeAspect="1"/>
          </p:cNvPicPr>
          <p:nvPr/>
        </p:nvPicPr>
        <p:blipFill>
          <a:blip r:embed="rId3"/>
          <a:stretch>
            <a:fillRect/>
          </a:stretch>
        </p:blipFill>
        <p:spPr>
          <a:xfrm>
            <a:off x="1391011" y="5437023"/>
            <a:ext cx="2371094" cy="2436169"/>
          </a:xfrm>
          <a:prstGeom prst="rect">
            <a:avLst/>
          </a:prstGeom>
          <a:ln w="12700">
            <a:miter lim="400000"/>
          </a:ln>
        </p:spPr>
      </p:pic>
      <p:sp>
        <p:nvSpPr>
          <p:cNvPr id="195" name="Shape"/>
          <p:cNvSpPr/>
          <p:nvPr/>
        </p:nvSpPr>
        <p:spPr>
          <a:xfrm>
            <a:off x="5703736" y="4086009"/>
            <a:ext cx="6958607" cy="113448"/>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ln w="44450" cap="rnd">
            <a:solidFill>
              <a:schemeClr val="accent2">
                <a:alpha val="75000"/>
              </a:schemeClr>
            </a:solidFill>
          </a:ln>
        </p:spPr>
        <p:txBody>
          <a:bodyPr lIns="45718" tIns="45718" rIns="45718" bIns="45718" anchor="ctr"/>
          <a:lstStyle/>
          <a:p>
            <a:pPr algn="ctr">
              <a:defRPr>
                <a:solidFill>
                  <a:srgbClr val="FFFFFF"/>
                </a:solidFill>
                <a:latin typeface="Calibri"/>
                <a:ea typeface="Calibri"/>
                <a:cs typeface="Calibri"/>
                <a:sym typeface="Calibri"/>
              </a:defRPr>
            </a:pPr>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Circle"/>
          <p:cNvSpPr/>
          <p:nvPr/>
        </p:nvSpPr>
        <p:spPr>
          <a:xfrm>
            <a:off x="2386738" y="5469726"/>
            <a:ext cx="913678" cy="841913"/>
          </a:xfrm>
          <a:prstGeom prst="ellipse">
            <a:avLst/>
          </a:prstGeom>
          <a:solidFill>
            <a:srgbClr val="0F5CAA"/>
          </a:solidFill>
          <a:ln w="25400">
            <a:solidFill>
              <a:schemeClr val="accent1"/>
            </a:solidFill>
          </a:ln>
        </p:spPr>
        <p:txBody>
          <a:bodyPr lIns="45718" tIns="45718" rIns="45718" bIns="45718" anchor="ctr"/>
          <a:lstStyle/>
          <a:p>
            <a:pPr>
              <a:defRPr sz="2400">
                <a:solidFill>
                  <a:srgbClr val="0F5CAA"/>
                </a:solidFill>
                <a:latin typeface="Bodoni SvtyTwo ITC TT-Book"/>
                <a:ea typeface="Bodoni SvtyTwo ITC TT-Book"/>
                <a:cs typeface="Bodoni SvtyTwo ITC TT-Book"/>
                <a:sym typeface="Bodoni SvtyTwo ITC TT-Book"/>
              </a:defRPr>
            </a:pPr>
            <a:endParaRPr/>
          </a:p>
        </p:txBody>
      </p:sp>
      <p:sp>
        <p:nvSpPr>
          <p:cNvPr id="200" name="+"/>
          <p:cNvSpPr txBox="1"/>
          <p:nvPr/>
        </p:nvSpPr>
        <p:spPr>
          <a:xfrm>
            <a:off x="2526225" y="5357284"/>
            <a:ext cx="774191" cy="1066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6600">
                <a:solidFill>
                  <a:srgbClr val="FEFFF5"/>
                </a:solidFill>
                <a:latin typeface="Arial Rounded MT Bold"/>
                <a:ea typeface="Arial Rounded MT Bold"/>
                <a:cs typeface="Arial Rounded MT Bold"/>
                <a:sym typeface="Arial Rounded MT Bold"/>
              </a:defRPr>
            </a:lvl1pPr>
          </a:lstStyle>
          <a:p>
            <a:r>
              <a:t>+</a:t>
            </a:r>
          </a:p>
        </p:txBody>
      </p:sp>
      <p:sp>
        <p:nvSpPr>
          <p:cNvPr id="201" name="Part A - Hospital Insurance"/>
          <p:cNvSpPr txBox="1"/>
          <p:nvPr/>
        </p:nvSpPr>
        <p:spPr>
          <a:xfrm>
            <a:off x="587187" y="3330099"/>
            <a:ext cx="4483469" cy="886719"/>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2800" b="1">
                <a:solidFill>
                  <a:srgbClr val="FFFF00"/>
                </a:solidFill>
                <a:effectLst>
                  <a:outerShdw blurRad="25400" dist="33948" dir="2700000" rotWithShape="0">
                    <a:srgbClr val="3B3936"/>
                  </a:outerShdw>
                </a:effectLst>
                <a:latin typeface="Calibri"/>
                <a:ea typeface="Calibri"/>
                <a:cs typeface="Calibri"/>
                <a:sym typeface="Calibri"/>
              </a:defRPr>
            </a:pPr>
            <a:r>
              <a:t>Part A</a:t>
            </a:r>
            <a:r>
              <a:rPr>
                <a:solidFill>
                  <a:srgbClr val="FFFFFF"/>
                </a:solidFill>
              </a:rPr>
              <a:t>  </a:t>
            </a:r>
          </a:p>
          <a:p>
            <a:pPr algn="ctr">
              <a:defRPr sz="2800" b="1">
                <a:solidFill>
                  <a:srgbClr val="FFFFFF"/>
                </a:solidFill>
                <a:effectLst>
                  <a:outerShdw blurRad="25400" dist="33948" dir="2700000" rotWithShape="0">
                    <a:srgbClr val="3B3936"/>
                  </a:outerShdw>
                </a:effectLst>
                <a:latin typeface="Calibri"/>
                <a:ea typeface="Calibri"/>
                <a:cs typeface="Calibri"/>
                <a:sym typeface="Calibri"/>
              </a:defRPr>
            </a:pPr>
            <a:r>
              <a:t>Hospital Insurance</a:t>
            </a:r>
          </a:p>
        </p:txBody>
      </p:sp>
      <p:sp>
        <p:nvSpPr>
          <p:cNvPr id="202" name="Part B - Medical Insurance"/>
          <p:cNvSpPr txBox="1"/>
          <p:nvPr/>
        </p:nvSpPr>
        <p:spPr>
          <a:xfrm>
            <a:off x="610905" y="4365165"/>
            <a:ext cx="4459751" cy="928167"/>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2800" b="1">
                <a:solidFill>
                  <a:srgbClr val="FFFF00"/>
                </a:solidFill>
                <a:effectLst>
                  <a:outerShdw blurRad="25400" dist="33948" dir="2700000" rotWithShape="0">
                    <a:srgbClr val="3B3936"/>
                  </a:outerShdw>
                </a:effectLst>
                <a:latin typeface="Calibri"/>
                <a:ea typeface="Calibri"/>
                <a:cs typeface="Calibri"/>
                <a:sym typeface="Calibri"/>
              </a:defRPr>
            </a:pPr>
            <a:r>
              <a:t>Part B</a:t>
            </a:r>
            <a:r>
              <a:rPr>
                <a:solidFill>
                  <a:srgbClr val="FFFFFF"/>
                </a:solidFill>
              </a:rPr>
              <a:t>  </a:t>
            </a:r>
            <a:endParaRPr>
              <a:solidFill>
                <a:schemeClr val="accent4"/>
              </a:solidFill>
            </a:endParaRPr>
          </a:p>
          <a:p>
            <a:pPr algn="ctr">
              <a:defRPr sz="2800" b="1">
                <a:solidFill>
                  <a:srgbClr val="FFFFFF"/>
                </a:solidFill>
                <a:effectLst>
                  <a:outerShdw blurRad="25400" dist="33948" dir="2700000" rotWithShape="0">
                    <a:srgbClr val="3B3936"/>
                  </a:outerShdw>
                </a:effectLst>
              </a:defRPr>
            </a:pPr>
            <a:r>
              <a:t>Medical Insurance</a:t>
            </a:r>
          </a:p>
        </p:txBody>
      </p:sp>
      <p:sp>
        <p:nvSpPr>
          <p:cNvPr id="203" name="Part D - Prescription Drug Plan"/>
          <p:cNvSpPr txBox="1"/>
          <p:nvPr/>
        </p:nvSpPr>
        <p:spPr>
          <a:xfrm>
            <a:off x="610905" y="6390736"/>
            <a:ext cx="4530906" cy="1223591"/>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2800" b="1">
                <a:solidFill>
                  <a:srgbClr val="FFFF00"/>
                </a:solidFill>
                <a:effectLst>
                  <a:outerShdw blurRad="25400" dist="33948" dir="2700000" rotWithShape="0">
                    <a:srgbClr val="3B3936"/>
                  </a:outerShdw>
                </a:effectLst>
                <a:latin typeface="Calibri"/>
                <a:ea typeface="Calibri"/>
                <a:cs typeface="Calibri"/>
                <a:sym typeface="Calibri"/>
              </a:defRPr>
            </a:pPr>
            <a:r>
              <a:t>Part D</a:t>
            </a:r>
          </a:p>
          <a:p>
            <a:pPr algn="ctr">
              <a:defRPr sz="2800" b="1">
                <a:solidFill>
                  <a:srgbClr val="FFFFFF"/>
                </a:solidFill>
                <a:effectLst>
                  <a:outerShdw blurRad="25400" dist="33948" dir="2700000" rotWithShape="0">
                    <a:srgbClr val="3B3936"/>
                  </a:outerShdw>
                </a:effectLst>
              </a:defRPr>
            </a:pPr>
            <a:r>
              <a:t>Prescription Drug Plan</a:t>
            </a:r>
          </a:p>
          <a:p>
            <a:pPr algn="ctr">
              <a:defRPr sz="2000" b="1">
                <a:solidFill>
                  <a:srgbClr val="595959"/>
                </a:solidFill>
                <a:effectLst>
                  <a:outerShdw blurRad="25400" dist="33948" dir="2700000" rotWithShape="0">
                    <a:srgbClr val="3B3936"/>
                  </a:outerShdw>
                </a:effectLst>
              </a:defRPr>
            </a:pPr>
            <a:r>
              <a:t> </a:t>
            </a:r>
            <a:r>
              <a:rPr b="0">
                <a:solidFill>
                  <a:srgbClr val="000000"/>
                </a:solidFill>
                <a:effectLst>
                  <a:outerShdw blurRad="38100" dist="19050" dir="2700000" rotWithShape="0">
                    <a:srgbClr val="000000">
                      <a:alpha val="40000"/>
                    </a:srgbClr>
                  </a:outerShdw>
                </a:effectLst>
              </a:rPr>
              <a:t>(buy from an insurance company)</a:t>
            </a:r>
          </a:p>
        </p:txBody>
      </p:sp>
      <p:sp>
        <p:nvSpPr>
          <p:cNvPr id="204" name="Part C…"/>
          <p:cNvSpPr txBox="1"/>
          <p:nvPr/>
        </p:nvSpPr>
        <p:spPr>
          <a:xfrm>
            <a:off x="7724791" y="3591547"/>
            <a:ext cx="4692822" cy="5745065"/>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defRPr sz="3200" b="1">
                <a:solidFill>
                  <a:srgbClr val="FFFFFF"/>
                </a:solidFill>
                <a:effectLst>
                  <a:outerShdw blurRad="25400" dist="33948" dir="2700000" rotWithShape="0">
                    <a:srgbClr val="3B3936"/>
                  </a:outerShdw>
                </a:effectLst>
                <a:latin typeface="Calibri"/>
                <a:ea typeface="Calibri"/>
                <a:cs typeface="Calibri"/>
                <a:sym typeface="Calibri"/>
              </a:defRPr>
            </a:pPr>
            <a:endParaRPr/>
          </a:p>
          <a:p>
            <a:pPr algn="ctr">
              <a:defRPr sz="3200" b="1">
                <a:solidFill>
                  <a:srgbClr val="FFFF00"/>
                </a:solidFill>
                <a:effectLst>
                  <a:outerShdw blurRad="25400" dist="33948" dir="2700000" rotWithShape="0">
                    <a:srgbClr val="3B3936"/>
                  </a:outerShdw>
                </a:effectLst>
                <a:latin typeface="Calibri"/>
                <a:ea typeface="Calibri"/>
                <a:cs typeface="Calibri"/>
                <a:sym typeface="Calibri"/>
              </a:defRPr>
            </a:pPr>
            <a:r>
              <a:t>Part C</a:t>
            </a:r>
            <a:br/>
            <a:r>
              <a:rPr>
                <a:solidFill>
                  <a:srgbClr val="FFFFFF"/>
                </a:solidFill>
              </a:rPr>
              <a:t> which includes:</a:t>
            </a:r>
          </a:p>
          <a:p>
            <a:pPr>
              <a:defRPr sz="3200">
                <a:solidFill>
                  <a:srgbClr val="FFFFFF"/>
                </a:solidFill>
                <a:effectLst>
                  <a:outerShdw blurRad="25400" dist="33948" dir="2700000" rotWithShape="0">
                    <a:srgbClr val="3B3936"/>
                  </a:outerShdw>
                </a:effectLst>
                <a:latin typeface="Palatino"/>
                <a:ea typeface="Palatino"/>
                <a:cs typeface="Palatino"/>
                <a:sym typeface="Palatino"/>
              </a:defRPr>
            </a:pPr>
            <a:endParaRPr>
              <a:solidFill>
                <a:srgbClr val="FFFFFF"/>
              </a:solidFill>
            </a:endParaRPr>
          </a:p>
          <a:p>
            <a:pPr algn="ctr">
              <a:lnSpc>
                <a:spcPct val="80000"/>
              </a:lnSpc>
              <a:defRPr sz="2800" b="1">
                <a:solidFill>
                  <a:srgbClr val="FFFFFF"/>
                </a:solidFill>
                <a:effectLst>
                  <a:outerShdw blurRad="25400" dist="33948" dir="2700000" rotWithShape="0">
                    <a:srgbClr val="3B3936"/>
                  </a:outerShdw>
                </a:effectLst>
                <a:latin typeface="Calibri"/>
                <a:ea typeface="Calibri"/>
                <a:cs typeface="Calibri"/>
                <a:sym typeface="Calibri"/>
              </a:defRPr>
            </a:pPr>
            <a:r>
              <a:t>Hospital Insurance</a:t>
            </a:r>
          </a:p>
          <a:p>
            <a:pPr algn="ctr">
              <a:lnSpc>
                <a:spcPct val="80000"/>
              </a:lnSpc>
              <a:defRPr sz="2800" b="1">
                <a:solidFill>
                  <a:srgbClr val="FFFFFF"/>
                </a:solidFill>
                <a:effectLst>
                  <a:outerShdw blurRad="25400" dist="33948" dir="2700000" rotWithShape="0">
                    <a:srgbClr val="3B3936"/>
                  </a:outerShdw>
                </a:effectLst>
                <a:latin typeface="Calibri"/>
                <a:ea typeface="Calibri"/>
                <a:cs typeface="Calibri"/>
                <a:sym typeface="Calibri"/>
              </a:defRPr>
            </a:pPr>
            <a:endParaRPr/>
          </a:p>
          <a:p>
            <a:pPr algn="ctr">
              <a:lnSpc>
                <a:spcPct val="80000"/>
              </a:lnSpc>
              <a:defRPr sz="2800" b="1">
                <a:solidFill>
                  <a:schemeClr val="accent4"/>
                </a:solidFill>
                <a:effectLst>
                  <a:outerShdw blurRad="25400" dist="33948" dir="2700000" rotWithShape="0">
                    <a:srgbClr val="3B3936"/>
                  </a:outerShdw>
                </a:effectLst>
                <a:latin typeface="Calibri"/>
                <a:ea typeface="Calibri"/>
                <a:cs typeface="Calibri"/>
                <a:sym typeface="Calibri"/>
              </a:defRPr>
            </a:pPr>
            <a:endParaRPr/>
          </a:p>
          <a:p>
            <a:pPr algn="ctr">
              <a:lnSpc>
                <a:spcPct val="80000"/>
              </a:lnSpc>
              <a:defRPr sz="2800" b="1">
                <a:solidFill>
                  <a:srgbClr val="FFFFFF"/>
                </a:solidFill>
                <a:effectLst>
                  <a:outerShdw blurRad="25400" dist="33948" dir="2700000" rotWithShape="0">
                    <a:srgbClr val="3B3936"/>
                  </a:outerShdw>
                </a:effectLst>
                <a:latin typeface="Calibri"/>
                <a:ea typeface="Calibri"/>
                <a:cs typeface="Calibri"/>
                <a:sym typeface="Calibri"/>
              </a:defRPr>
            </a:pPr>
            <a:r>
              <a:t>Medical Insurance</a:t>
            </a:r>
          </a:p>
          <a:p>
            <a:pPr algn="ctr">
              <a:lnSpc>
                <a:spcPct val="80000"/>
              </a:lnSpc>
              <a:defRPr sz="2800" b="1">
                <a:solidFill>
                  <a:srgbClr val="FFFFFF"/>
                </a:solidFill>
                <a:effectLst>
                  <a:outerShdw blurRad="25400" dist="33948" dir="2700000" rotWithShape="0">
                    <a:srgbClr val="3B3936"/>
                  </a:outerShdw>
                </a:effectLst>
                <a:latin typeface="Calibri"/>
                <a:ea typeface="Calibri"/>
                <a:cs typeface="Calibri"/>
                <a:sym typeface="Calibri"/>
              </a:defRPr>
            </a:pPr>
            <a:endParaRPr/>
          </a:p>
          <a:p>
            <a:pPr algn="ctr">
              <a:lnSpc>
                <a:spcPct val="80000"/>
              </a:lnSpc>
              <a:defRPr sz="2800" b="1">
                <a:solidFill>
                  <a:schemeClr val="accent4"/>
                </a:solidFill>
                <a:effectLst>
                  <a:outerShdw blurRad="25400" dist="33948" dir="2700000" rotWithShape="0">
                    <a:srgbClr val="3B3936"/>
                  </a:outerShdw>
                </a:effectLst>
                <a:latin typeface="Calibri"/>
                <a:ea typeface="Calibri"/>
                <a:cs typeface="Calibri"/>
                <a:sym typeface="Calibri"/>
              </a:defRPr>
            </a:pPr>
            <a:endParaRPr/>
          </a:p>
          <a:p>
            <a:pPr algn="ctr">
              <a:lnSpc>
                <a:spcPct val="80000"/>
              </a:lnSpc>
              <a:defRPr sz="2800" b="1">
                <a:solidFill>
                  <a:srgbClr val="FFFFFF"/>
                </a:solidFill>
                <a:effectLst>
                  <a:outerShdw blurRad="25400" dist="33948" dir="2700000" rotWithShape="0">
                    <a:srgbClr val="3B3936"/>
                  </a:outerShdw>
                </a:effectLst>
                <a:latin typeface="Calibri"/>
                <a:ea typeface="Calibri"/>
                <a:cs typeface="Calibri"/>
                <a:sym typeface="Calibri"/>
              </a:defRPr>
            </a:pPr>
            <a:r>
              <a:t>Prescription Drug Plan</a:t>
            </a:r>
          </a:p>
          <a:p>
            <a:pPr algn="ctr">
              <a:lnSpc>
                <a:spcPct val="80000"/>
              </a:lnSpc>
              <a:defRPr sz="2800">
                <a:solidFill>
                  <a:srgbClr val="FFFFFF"/>
                </a:solidFill>
                <a:effectLst>
                  <a:outerShdw blurRad="25400" dist="33948" dir="2700000" rotWithShape="0">
                    <a:srgbClr val="3B3936"/>
                  </a:outerShdw>
                </a:effectLst>
                <a:latin typeface="Calibri"/>
                <a:ea typeface="Calibri"/>
                <a:cs typeface="Calibri"/>
                <a:sym typeface="Calibri"/>
              </a:defRPr>
            </a:pPr>
            <a:r>
              <a:t> (in most plans, but not all)</a:t>
            </a:r>
          </a:p>
          <a:p>
            <a:pPr algn="ctr">
              <a:lnSpc>
                <a:spcPct val="80000"/>
              </a:lnSpc>
              <a:defRPr sz="2900">
                <a:solidFill>
                  <a:srgbClr val="FFFFFF"/>
                </a:solidFill>
                <a:effectLst>
                  <a:outerShdw blurRad="25400" dist="33948" dir="2700000" rotWithShape="0">
                    <a:srgbClr val="3B3936"/>
                  </a:outerShdw>
                </a:effectLst>
                <a:latin typeface="Calibri"/>
                <a:ea typeface="Calibri"/>
                <a:cs typeface="Calibri"/>
                <a:sym typeface="Calibri"/>
              </a:defRPr>
            </a:pPr>
            <a:endParaRPr/>
          </a:p>
        </p:txBody>
      </p:sp>
      <p:sp>
        <p:nvSpPr>
          <p:cNvPr id="205" name="Medicare “Parts”"/>
          <p:cNvSpPr txBox="1">
            <a:spLocks noGrp="1"/>
          </p:cNvSpPr>
          <p:nvPr>
            <p:ph type="title" idx="4294967295"/>
          </p:nvPr>
        </p:nvSpPr>
        <p:spPr>
          <a:xfrm>
            <a:off x="1086761" y="30943"/>
            <a:ext cx="11330470" cy="1490838"/>
          </a:xfrm>
          <a:prstGeom prst="rect">
            <a:avLst/>
          </a:prstGeom>
          <a:ln>
            <a:solidFill>
              <a:schemeClr val="accent1"/>
            </a:solidFill>
          </a:ln>
        </p:spPr>
        <p:txBody>
          <a:bodyPr/>
          <a:lstStyle>
            <a:lvl1pPr>
              <a:defRPr sz="4800">
                <a:solidFill>
                  <a:srgbClr val="1F5FA0"/>
                </a:solidFill>
                <a:latin typeface="Arial"/>
                <a:ea typeface="Arial"/>
                <a:cs typeface="Arial"/>
                <a:sym typeface="Arial"/>
              </a:defRPr>
            </a:lvl1pPr>
          </a:lstStyle>
          <a:p>
            <a:r>
              <a:t>First, Know the The Medicare “Parts”</a:t>
            </a:r>
          </a:p>
        </p:txBody>
      </p:sp>
      <p:sp>
        <p:nvSpPr>
          <p:cNvPr id="206" name="Slide Number Placeholder 1"/>
          <p:cNvSpPr txBox="1">
            <a:spLocks noGrp="1"/>
          </p:cNvSpPr>
          <p:nvPr>
            <p:ph type="sldNum" sz="quarter" idx="4294967295"/>
          </p:nvPr>
        </p:nvSpPr>
        <p:spPr>
          <a:xfrm>
            <a:off x="11897153" y="9144543"/>
            <a:ext cx="213565"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207" name="Part D - Prescription Drug Plan"/>
          <p:cNvSpPr/>
          <p:nvPr/>
        </p:nvSpPr>
        <p:spPr>
          <a:xfrm>
            <a:off x="587187" y="7876050"/>
            <a:ext cx="4530906" cy="1333699"/>
          </a:xfrm>
          <a:prstGeom prst="rect">
            <a:avLst/>
          </a:prstGeom>
          <a:solidFill>
            <a:schemeClr val="accent2"/>
          </a:solidFill>
          <a:ln w="12700">
            <a:miter lim="400000"/>
          </a:ln>
        </p:spPr>
        <p:txBody>
          <a:bodyPr lIns="45718" tIns="45718" rIns="45718" bIns="45718" anchor="ctr"/>
          <a:lstStyle/>
          <a:p>
            <a:pPr algn="ctr">
              <a:defRPr sz="2000">
                <a:solidFill>
                  <a:srgbClr val="595959"/>
                </a:solidFill>
                <a:effectLst>
                  <a:outerShdw blurRad="25400" dist="33948" dir="2700000" rotWithShape="0">
                    <a:srgbClr val="3B3936"/>
                  </a:outerShdw>
                </a:effectLst>
              </a:defRPr>
            </a:pPr>
            <a:endParaRPr/>
          </a:p>
        </p:txBody>
      </p:sp>
      <p:sp>
        <p:nvSpPr>
          <p:cNvPr id="208" name="Supplemental"/>
          <p:cNvSpPr txBox="1"/>
          <p:nvPr/>
        </p:nvSpPr>
        <p:spPr>
          <a:xfrm>
            <a:off x="587187" y="7878511"/>
            <a:ext cx="4274894" cy="1541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a:defRPr sz="2800" b="1">
                <a:solidFill>
                  <a:srgbClr val="FFFF00"/>
                </a:solidFill>
                <a:effectLst>
                  <a:outerShdw blurRad="25400" dist="33948" dir="2700000" rotWithShape="0">
                    <a:srgbClr val="3B3936"/>
                  </a:outerShdw>
                </a:effectLst>
                <a:latin typeface="Calibri"/>
                <a:ea typeface="Calibri"/>
                <a:cs typeface="Calibri"/>
                <a:sym typeface="Calibri"/>
              </a:defRPr>
            </a:pPr>
            <a:r>
              <a:t>Supplement Plan</a:t>
            </a:r>
            <a:br/>
            <a:r>
              <a:rPr>
                <a:solidFill>
                  <a:schemeClr val="accent4"/>
                </a:solidFill>
              </a:rPr>
              <a:t> </a:t>
            </a:r>
            <a:r>
              <a:rPr sz="2000" b="0">
                <a:solidFill>
                  <a:srgbClr val="000000"/>
                </a:solidFill>
                <a:effectLst>
                  <a:outerShdw blurRad="38100" dist="19050" dir="2700000" rotWithShape="0">
                    <a:srgbClr val="000000">
                      <a:alpha val="40000"/>
                    </a:srgbClr>
                  </a:outerShdw>
                </a:effectLst>
              </a:rPr>
              <a:t>(</a:t>
            </a:r>
            <a:r>
              <a:rPr sz="2000" b="0">
                <a:solidFill>
                  <a:srgbClr val="000000"/>
                </a:solidFill>
                <a:effectLst>
                  <a:outerShdw blurRad="38100" dist="19050" dir="2700000" rotWithShape="0">
                    <a:srgbClr val="000000">
                      <a:alpha val="40000"/>
                    </a:srgbClr>
                  </a:outerShdw>
                </a:effectLst>
                <a:latin typeface="Arial"/>
                <a:ea typeface="Arial"/>
                <a:cs typeface="Arial"/>
                <a:sym typeface="Arial"/>
              </a:rPr>
              <a:t>buy from an insurance company </a:t>
            </a:r>
            <a:br>
              <a:rPr sz="2000" b="0">
                <a:solidFill>
                  <a:srgbClr val="000000"/>
                </a:solidFill>
                <a:effectLst>
                  <a:outerShdw blurRad="38100" dist="19050" dir="2700000" rotWithShape="0">
                    <a:srgbClr val="000000">
                      <a:alpha val="40000"/>
                    </a:srgbClr>
                  </a:outerShdw>
                </a:effectLst>
                <a:latin typeface="Arial"/>
                <a:ea typeface="Arial"/>
                <a:cs typeface="Arial"/>
                <a:sym typeface="Arial"/>
              </a:rPr>
            </a:br>
            <a:r>
              <a:rPr sz="2000" b="0">
                <a:solidFill>
                  <a:srgbClr val="000000"/>
                </a:solidFill>
                <a:effectLst>
                  <a:outerShdw blurRad="38100" dist="19050" dir="2700000" rotWithShape="0">
                    <a:srgbClr val="000000">
                      <a:alpha val="40000"/>
                    </a:srgbClr>
                  </a:outerShdw>
                </a:effectLst>
                <a:latin typeface="Arial"/>
                <a:ea typeface="Arial"/>
                <a:cs typeface="Arial"/>
                <a:sym typeface="Arial"/>
              </a:rPr>
              <a:t>to cover what Medicare doesn’t )         </a:t>
            </a:r>
            <a:r>
              <a:rPr sz="2000">
                <a:solidFill>
                  <a:srgbClr val="FFFFFF"/>
                </a:solidFill>
                <a:latin typeface="Arial"/>
                <a:ea typeface="Arial"/>
                <a:cs typeface="Arial"/>
                <a:sym typeface="Arial"/>
              </a:rPr>
              <a:t>			  	</a:t>
            </a:r>
          </a:p>
        </p:txBody>
      </p:sp>
      <p:sp>
        <p:nvSpPr>
          <p:cNvPr id="209" name="TextBox 9"/>
          <p:cNvSpPr txBox="1"/>
          <p:nvPr/>
        </p:nvSpPr>
        <p:spPr>
          <a:xfrm>
            <a:off x="587187" y="1980700"/>
            <a:ext cx="5110541" cy="1108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3600" b="1">
                <a:solidFill>
                  <a:srgbClr val="242852"/>
                </a:solidFill>
                <a:latin typeface="Calibri"/>
                <a:ea typeface="Calibri"/>
                <a:cs typeface="Calibri"/>
                <a:sym typeface="Calibri"/>
              </a:defRPr>
            </a:pPr>
            <a:r>
              <a:t>Original Medicare </a:t>
            </a:r>
          </a:p>
          <a:p>
            <a:pPr>
              <a:defRPr sz="3600" b="1">
                <a:solidFill>
                  <a:srgbClr val="242852"/>
                </a:solidFill>
                <a:latin typeface="Calibri"/>
                <a:ea typeface="Calibri"/>
                <a:cs typeface="Calibri"/>
                <a:sym typeface="Calibri"/>
              </a:defRPr>
            </a:pPr>
            <a:r>
              <a:t>From the Government</a:t>
            </a:r>
          </a:p>
        </p:txBody>
      </p:sp>
      <p:grpSp>
        <p:nvGrpSpPr>
          <p:cNvPr id="212" name="sketchy line"/>
          <p:cNvGrpSpPr/>
          <p:nvPr/>
        </p:nvGrpSpPr>
        <p:grpSpPr>
          <a:xfrm>
            <a:off x="712248" y="1447194"/>
            <a:ext cx="11705141" cy="98773"/>
            <a:chOff x="0" y="0"/>
            <a:chExt cx="11705139" cy="98771"/>
          </a:xfrm>
        </p:grpSpPr>
        <p:sp>
          <p:nvSpPr>
            <p:cNvPr id="210"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211"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213" name="TextBox 17"/>
          <p:cNvSpPr txBox="1"/>
          <p:nvPr/>
        </p:nvSpPr>
        <p:spPr>
          <a:xfrm>
            <a:off x="7724791" y="2040580"/>
            <a:ext cx="4770465" cy="11081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3600" b="1">
                <a:solidFill>
                  <a:srgbClr val="242852"/>
                </a:solidFill>
                <a:latin typeface="Calibri"/>
                <a:ea typeface="Calibri"/>
                <a:cs typeface="Calibri"/>
                <a:sym typeface="Calibri"/>
              </a:defRPr>
            </a:pPr>
            <a:r>
              <a:t>Medicare Advantage </a:t>
            </a:r>
          </a:p>
          <a:p>
            <a:pPr>
              <a:defRPr sz="3600" b="1">
                <a:solidFill>
                  <a:srgbClr val="242852"/>
                </a:solidFill>
                <a:latin typeface="Calibri"/>
                <a:ea typeface="Calibri"/>
                <a:cs typeface="Calibri"/>
                <a:sym typeface="Calibri"/>
              </a:defRPr>
            </a:pPr>
            <a:r>
              <a:t>by Insurance Companies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9" name="TextBox 1"/>
          <p:cNvGrpSpPr/>
          <p:nvPr/>
        </p:nvGrpSpPr>
        <p:grpSpPr>
          <a:xfrm>
            <a:off x="0" y="0"/>
            <a:ext cx="13004800" cy="9753600"/>
            <a:chOff x="0" y="0"/>
            <a:chExt cx="13004800" cy="9753600"/>
          </a:xfrm>
        </p:grpSpPr>
        <p:sp>
          <p:nvSpPr>
            <p:cNvPr id="217" name="Rectangle"/>
            <p:cNvSpPr/>
            <p:nvPr/>
          </p:nvSpPr>
          <p:spPr>
            <a:xfrm>
              <a:off x="0" y="0"/>
              <a:ext cx="13004800" cy="9753600"/>
            </a:xfrm>
            <a:prstGeom prst="rect">
              <a:avLst/>
            </a:prstGeom>
            <a:solidFill>
              <a:schemeClr val="accent1"/>
            </a:solidFill>
            <a:ln w="12700" cap="flat">
              <a:noFill/>
              <a:miter lim="400000"/>
            </a:ln>
            <a:effectLst/>
          </p:spPr>
          <p:txBody>
            <a:bodyPr wrap="square" lIns="45718" tIns="45718" rIns="45718" bIns="45718" numCol="1" anchor="t">
              <a:noAutofit/>
            </a:bodyPr>
            <a:lstStyle/>
            <a:p>
              <a:pPr algn="ctr" defTabSz="914400">
                <a:lnSpc>
                  <a:spcPct val="90000"/>
                </a:lnSpc>
                <a:spcBef>
                  <a:spcPts val="600"/>
                </a:spcBef>
                <a:defRPr sz="5400" b="1">
                  <a:solidFill>
                    <a:srgbClr val="FFFFFF"/>
                  </a:solidFill>
                </a:defRPr>
              </a:pPr>
              <a:endParaRPr/>
            </a:p>
          </p:txBody>
        </p:sp>
        <p:sp>
          <p:nvSpPr>
            <p:cNvPr id="218" name="All About Medicare…"/>
            <p:cNvSpPr txBox="1"/>
            <p:nvPr/>
          </p:nvSpPr>
          <p:spPr>
            <a:xfrm>
              <a:off x="45719" y="0"/>
              <a:ext cx="12913362" cy="97536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p>
              <a:pP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5400" b="1">
                  <a:solidFill>
                    <a:srgbClr val="FFFFFF"/>
                  </a:solidFill>
                </a:defRPr>
              </a:pPr>
              <a:r>
                <a:t>All About Medicare</a:t>
              </a:r>
              <a:endParaRPr>
                <a:latin typeface="Calibri"/>
                <a:ea typeface="Calibri"/>
                <a:cs typeface="Calibri"/>
                <a:sym typeface="Calibri"/>
              </a:endParaRPr>
            </a:p>
            <a:p>
              <a:pPr algn="ctr" defTabSz="914400">
                <a:lnSpc>
                  <a:spcPct val="90000"/>
                </a:lnSpc>
                <a:spcBef>
                  <a:spcPts val="600"/>
                </a:spcBef>
                <a:defRPr sz="5400" b="1">
                  <a:solidFill>
                    <a:srgbClr val="FFFFFF"/>
                  </a:solidFill>
                </a:defRPr>
              </a:pPr>
              <a:endParaRPr>
                <a:latin typeface="Calibri"/>
                <a:ea typeface="Calibri"/>
                <a:cs typeface="Calibri"/>
                <a:sym typeface="Calibri"/>
              </a:endParaRPr>
            </a:p>
            <a:p>
              <a:pPr algn="ctr" defTabSz="914400">
                <a:lnSpc>
                  <a:spcPct val="90000"/>
                </a:lnSpc>
                <a:spcBef>
                  <a:spcPts val="600"/>
                </a:spcBef>
                <a:defRPr sz="5400" b="1">
                  <a:solidFill>
                    <a:srgbClr val="FFFFFF"/>
                  </a:solidFill>
                </a:defRPr>
              </a:pPr>
              <a:r>
                <a:t>Benefits and Costs </a:t>
              </a:r>
            </a:p>
          </p:txBody>
        </p:sp>
      </p:grpSp>
      <p:grpSp>
        <p:nvGrpSpPr>
          <p:cNvPr id="222" name="sketchy line"/>
          <p:cNvGrpSpPr/>
          <p:nvPr/>
        </p:nvGrpSpPr>
        <p:grpSpPr>
          <a:xfrm>
            <a:off x="649798" y="4449055"/>
            <a:ext cx="11705141" cy="98773"/>
            <a:chOff x="0" y="0"/>
            <a:chExt cx="11705139" cy="98771"/>
          </a:xfrm>
        </p:grpSpPr>
        <p:sp>
          <p:nvSpPr>
            <p:cNvPr id="220"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221"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Part A and Part B…"/>
          <p:cNvSpPr txBox="1">
            <a:spLocks noGrp="1"/>
          </p:cNvSpPr>
          <p:nvPr>
            <p:ph type="body" sz="half" idx="1"/>
          </p:nvPr>
        </p:nvSpPr>
        <p:spPr>
          <a:xfrm>
            <a:off x="7342306" y="2782036"/>
            <a:ext cx="5441308" cy="6362508"/>
          </a:xfrm>
          <a:prstGeom prst="rect">
            <a:avLst/>
          </a:prstGeom>
        </p:spPr>
        <p:txBody>
          <a:bodyPr/>
          <a:lstStyle/>
          <a:p>
            <a:pPr marL="343026" indent="-228600" defTabSz="914400">
              <a:lnSpc>
                <a:spcPct val="120000"/>
              </a:lnSpc>
              <a:spcBef>
                <a:spcPts val="1700"/>
              </a:spcBef>
              <a:defRPr sz="2400">
                <a:solidFill>
                  <a:srgbClr val="000000"/>
                </a:solidFill>
              </a:defRPr>
            </a:pPr>
            <a:r>
              <a:t>Part A and Part B, usually deducted from your Social Security checks </a:t>
            </a:r>
          </a:p>
          <a:p>
            <a:pPr marL="343026" indent="-228600" defTabSz="914400">
              <a:lnSpc>
                <a:spcPct val="120000"/>
              </a:lnSpc>
              <a:spcBef>
                <a:spcPts val="1700"/>
              </a:spcBef>
              <a:defRPr sz="2400">
                <a:solidFill>
                  <a:srgbClr val="000000"/>
                </a:solidFill>
              </a:defRPr>
            </a:pPr>
            <a:r>
              <a:t>You may go to any doctor in US who accepts Medicare (over 90% do)</a:t>
            </a:r>
            <a:endParaRPr sz="2800"/>
          </a:p>
          <a:p>
            <a:pPr marL="343026" indent="-228600" defTabSz="914400">
              <a:lnSpc>
                <a:spcPct val="120000"/>
              </a:lnSpc>
              <a:spcBef>
                <a:spcPts val="1700"/>
              </a:spcBef>
              <a:defRPr sz="2400">
                <a:solidFill>
                  <a:srgbClr val="000000"/>
                </a:solidFill>
              </a:defRPr>
            </a:pPr>
            <a:r>
              <a:t>No referral is needed to see specialists: it’s your choice</a:t>
            </a:r>
          </a:p>
          <a:p>
            <a:pPr marL="343026" indent="-228600" defTabSz="914400">
              <a:lnSpc>
                <a:spcPct val="120000"/>
              </a:lnSpc>
              <a:spcBef>
                <a:spcPts val="1700"/>
              </a:spcBef>
              <a:defRPr sz="2400">
                <a:solidFill>
                  <a:srgbClr val="000000"/>
                </a:solidFill>
              </a:defRPr>
            </a:pPr>
            <a:r>
              <a:t>Need to purchase a prescription plan separately, offered by insurance companies (Part D)</a:t>
            </a:r>
          </a:p>
          <a:p>
            <a:pPr marL="343026" indent="-228600" defTabSz="914400">
              <a:lnSpc>
                <a:spcPct val="120000"/>
              </a:lnSpc>
              <a:spcBef>
                <a:spcPts val="1700"/>
              </a:spcBef>
              <a:defRPr sz="2400">
                <a:solidFill>
                  <a:srgbClr val="000000"/>
                </a:solidFill>
              </a:defRPr>
            </a:pPr>
            <a:r>
              <a:t>Highly recommended: purchase a  supplemental policy from an insurance company (known as “Medigap</a:t>
            </a:r>
            <a:r>
              <a:rPr>
                <a:solidFill>
                  <a:srgbClr val="595959"/>
                </a:solidFill>
              </a:rPr>
              <a:t>”)</a:t>
            </a:r>
          </a:p>
        </p:txBody>
      </p:sp>
      <p:sp>
        <p:nvSpPr>
          <p:cNvPr id="225"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grpSp>
        <p:nvGrpSpPr>
          <p:cNvPr id="229" name="sketch line"/>
          <p:cNvGrpSpPr/>
          <p:nvPr/>
        </p:nvGrpSpPr>
        <p:grpSpPr>
          <a:xfrm>
            <a:off x="7342265" y="2228262"/>
            <a:ext cx="5029044" cy="102728"/>
            <a:chOff x="0" y="0"/>
            <a:chExt cx="5029043" cy="102726"/>
          </a:xfrm>
        </p:grpSpPr>
        <p:sp>
          <p:nvSpPr>
            <p:cNvPr id="227" name="Shape"/>
            <p:cNvSpPr/>
            <p:nvPr/>
          </p:nvSpPr>
          <p:spPr>
            <a:xfrm>
              <a:off x="775" y="0"/>
              <a:ext cx="5028269" cy="78727"/>
            </a:xfrm>
            <a:custGeom>
              <a:avLst/>
              <a:gdLst/>
              <a:ahLst/>
              <a:cxnLst>
                <a:cxn ang="0">
                  <a:pos x="wd2" y="hd2"/>
                </a:cxn>
                <a:cxn ang="5400000">
                  <a:pos x="wd2" y="hd2"/>
                </a:cxn>
                <a:cxn ang="10800000">
                  <a:pos x="wd2" y="hd2"/>
                </a:cxn>
                <a:cxn ang="16200000">
                  <a:pos x="wd2" y="hd2"/>
                </a:cxn>
              </a:cxnLst>
              <a:rect l="0" t="0" r="r" b="b"/>
              <a:pathLst>
                <a:path w="21594" h="13619" extrusionOk="0">
                  <a:moveTo>
                    <a:pt x="0" y="5110"/>
                  </a:moveTo>
                  <a:cubicBezTo>
                    <a:pt x="1655" y="3992"/>
                    <a:pt x="2238" y="5628"/>
                    <a:pt x="4103" y="5110"/>
                  </a:cubicBezTo>
                  <a:cubicBezTo>
                    <a:pt x="6103" y="6240"/>
                    <a:pt x="6886" y="10061"/>
                    <a:pt x="7773" y="5110"/>
                  </a:cubicBezTo>
                  <a:cubicBezTo>
                    <a:pt x="8457" y="5584"/>
                    <a:pt x="11085" y="3549"/>
                    <a:pt x="12524" y="5110"/>
                  </a:cubicBezTo>
                  <a:cubicBezTo>
                    <a:pt x="14089" y="55"/>
                    <a:pt x="14881" y="-3262"/>
                    <a:pt x="16626" y="5110"/>
                  </a:cubicBezTo>
                  <a:cubicBezTo>
                    <a:pt x="18349" y="9424"/>
                    <a:pt x="19579" y="3328"/>
                    <a:pt x="21592" y="5110"/>
                  </a:cubicBezTo>
                  <a:cubicBezTo>
                    <a:pt x="21582" y="6243"/>
                    <a:pt x="21600" y="8538"/>
                    <a:pt x="21592" y="9610"/>
                  </a:cubicBezTo>
                  <a:cubicBezTo>
                    <a:pt x="19886" y="9346"/>
                    <a:pt x="18204" y="15150"/>
                    <a:pt x="17274" y="9610"/>
                  </a:cubicBezTo>
                  <a:cubicBezTo>
                    <a:pt x="16416" y="5773"/>
                    <a:pt x="13773" y="12779"/>
                    <a:pt x="12524" y="9610"/>
                  </a:cubicBezTo>
                  <a:cubicBezTo>
                    <a:pt x="11444" y="4290"/>
                    <a:pt x="9839" y="10135"/>
                    <a:pt x="8853" y="9610"/>
                  </a:cubicBezTo>
                  <a:cubicBezTo>
                    <a:pt x="8203" y="18338"/>
                    <a:pt x="6184" y="10183"/>
                    <a:pt x="4534" y="9610"/>
                  </a:cubicBezTo>
                  <a:cubicBezTo>
                    <a:pt x="3085" y="16998"/>
                    <a:pt x="927" y="3916"/>
                    <a:pt x="0" y="9610"/>
                  </a:cubicBezTo>
                  <a:cubicBezTo>
                    <a:pt x="3" y="8279"/>
                    <a:pt x="7" y="6781"/>
                    <a:pt x="0" y="5110"/>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228" name="Shape"/>
            <p:cNvSpPr/>
            <p:nvPr/>
          </p:nvSpPr>
          <p:spPr>
            <a:xfrm>
              <a:off x="0" y="9532"/>
              <a:ext cx="5029019" cy="93195"/>
            </a:xfrm>
            <a:custGeom>
              <a:avLst/>
              <a:gdLst/>
              <a:ahLst/>
              <a:cxnLst>
                <a:cxn ang="0">
                  <a:pos x="wd2" y="hd2"/>
                </a:cxn>
                <a:cxn ang="5400000">
                  <a:pos x="wd2" y="hd2"/>
                </a:cxn>
                <a:cxn ang="10800000">
                  <a:pos x="wd2" y="hd2"/>
                </a:cxn>
                <a:cxn ang="16200000">
                  <a:pos x="wd2" y="hd2"/>
                </a:cxn>
              </a:cxnLst>
              <a:rect l="0" t="0" r="r" b="b"/>
              <a:pathLst>
                <a:path w="21595" h="12590" extrusionOk="0">
                  <a:moveTo>
                    <a:pt x="3" y="2702"/>
                  </a:moveTo>
                  <a:cubicBezTo>
                    <a:pt x="1496" y="2159"/>
                    <a:pt x="2759" y="-2373"/>
                    <a:pt x="4105" y="2702"/>
                  </a:cubicBezTo>
                  <a:cubicBezTo>
                    <a:pt x="5456" y="1839"/>
                    <a:pt x="6392" y="640"/>
                    <a:pt x="8423" y="2702"/>
                  </a:cubicBezTo>
                  <a:cubicBezTo>
                    <a:pt x="10281" y="2535"/>
                    <a:pt x="11303" y="-3292"/>
                    <a:pt x="12957" y="2702"/>
                  </a:cubicBezTo>
                  <a:cubicBezTo>
                    <a:pt x="14577" y="2543"/>
                    <a:pt x="15203" y="8497"/>
                    <a:pt x="17490" y="2702"/>
                  </a:cubicBezTo>
                  <a:cubicBezTo>
                    <a:pt x="19599" y="-504"/>
                    <a:pt x="19810" y="4127"/>
                    <a:pt x="21592" y="2702"/>
                  </a:cubicBezTo>
                  <a:cubicBezTo>
                    <a:pt x="21597" y="3959"/>
                    <a:pt x="21595" y="4645"/>
                    <a:pt x="21592" y="6216"/>
                  </a:cubicBezTo>
                  <a:cubicBezTo>
                    <a:pt x="19291" y="5125"/>
                    <a:pt x="18096" y="10935"/>
                    <a:pt x="16843" y="6216"/>
                  </a:cubicBezTo>
                  <a:cubicBezTo>
                    <a:pt x="15589" y="4348"/>
                    <a:pt x="13214" y="6406"/>
                    <a:pt x="12093" y="6216"/>
                  </a:cubicBezTo>
                  <a:cubicBezTo>
                    <a:pt x="10758" y="2287"/>
                    <a:pt x="9094" y="6701"/>
                    <a:pt x="7775" y="6216"/>
                  </a:cubicBezTo>
                  <a:cubicBezTo>
                    <a:pt x="6540" y="10203"/>
                    <a:pt x="1599" y="18308"/>
                    <a:pt x="3" y="6216"/>
                  </a:cubicBezTo>
                  <a:cubicBezTo>
                    <a:pt x="-3" y="4612"/>
                    <a:pt x="1" y="4232"/>
                    <a:pt x="3" y="2702"/>
                  </a:cubicBezTo>
                  <a:close/>
                </a:path>
              </a:pathLst>
            </a:custGeom>
            <a:noFill/>
            <a:ln w="38100" cap="rnd">
              <a:solidFill>
                <a:schemeClr val="accent2"/>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230" name="TextBox 5"/>
          <p:cNvSpPr txBox="1"/>
          <p:nvPr/>
        </p:nvSpPr>
        <p:spPr>
          <a:xfrm>
            <a:off x="7342305" y="292409"/>
            <a:ext cx="5269631" cy="12889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4400" b="1">
                <a:solidFill>
                  <a:schemeClr val="accent1"/>
                </a:solidFill>
              </a:defRPr>
            </a:pPr>
            <a:r>
              <a:t>Original Medicare </a:t>
            </a:r>
            <a:r>
              <a:rPr>
                <a:latin typeface="Calibri"/>
                <a:ea typeface="Calibri"/>
                <a:cs typeface="Calibri"/>
                <a:sym typeface="Calibri"/>
              </a:rPr>
              <a:t>From the Government</a:t>
            </a:r>
          </a:p>
        </p:txBody>
      </p:sp>
      <p:sp>
        <p:nvSpPr>
          <p:cNvPr id="231" name="TextBox 6"/>
          <p:cNvSpPr txBox="1"/>
          <p:nvPr/>
        </p:nvSpPr>
        <p:spPr>
          <a:xfrm>
            <a:off x="7428144" y="1757546"/>
            <a:ext cx="5097953" cy="3924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2400">
                <a:solidFill>
                  <a:schemeClr val="accent1"/>
                </a:solidFill>
                <a:latin typeface="Calibri"/>
                <a:ea typeface="Calibri"/>
                <a:cs typeface="Calibri"/>
                <a:sym typeface="Calibri"/>
              </a:defRPr>
            </a:lvl1pPr>
          </a:lstStyle>
          <a:p>
            <a:r>
              <a:t>Recall the deductions in your paycheck?</a:t>
            </a:r>
          </a:p>
        </p:txBody>
      </p:sp>
      <p:pic>
        <p:nvPicPr>
          <p:cNvPr id="3" name="Picture 2" descr="A close-up of a book cover&#10;&#10;AI-generated content may be incorrect.">
            <a:extLst>
              <a:ext uri="{FF2B5EF4-FFF2-40B4-BE49-F238E27FC236}">
                <a16:creationId xmlns:a16="http://schemas.microsoft.com/office/drawing/2014/main" id="{8670F756-C8F8-BB7B-D85C-B19719017F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703" y="457201"/>
            <a:ext cx="6582446" cy="8561218"/>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tangle 127"/>
          <p:cNvSpPr/>
          <p:nvPr/>
        </p:nvSpPr>
        <p:spPr>
          <a:xfrm>
            <a:off x="0" y="-1"/>
            <a:ext cx="13004800" cy="10156558"/>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236" name="What’s Covered: Part A"/>
          <p:cNvSpPr txBox="1">
            <a:spLocks noGrp="1"/>
          </p:cNvSpPr>
          <p:nvPr>
            <p:ph type="title"/>
          </p:nvPr>
        </p:nvSpPr>
        <p:spPr>
          <a:xfrm>
            <a:off x="672997" y="402955"/>
            <a:ext cx="5091700" cy="2951488"/>
          </a:xfrm>
          <a:prstGeom prst="rect">
            <a:avLst/>
          </a:prstGeom>
        </p:spPr>
        <p:txBody>
          <a:bodyPr anchor="b"/>
          <a:lstStyle/>
          <a:p>
            <a:pPr defTabSz="914400">
              <a:defRPr sz="4800">
                <a:solidFill>
                  <a:srgbClr val="1F5FA0"/>
                </a:solidFill>
                <a:latin typeface="Arial"/>
                <a:ea typeface="Arial"/>
                <a:cs typeface="Arial"/>
                <a:sym typeface="Arial"/>
              </a:defRPr>
            </a:pPr>
            <a:r>
              <a:t>What’s Covered: Medicare Part A</a:t>
            </a:r>
          </a:p>
        </p:txBody>
      </p:sp>
      <p:grpSp>
        <p:nvGrpSpPr>
          <p:cNvPr id="239" name="sketch line"/>
          <p:cNvGrpSpPr/>
          <p:nvPr/>
        </p:nvGrpSpPr>
        <p:grpSpPr>
          <a:xfrm>
            <a:off x="685614" y="3630916"/>
            <a:ext cx="4937607" cy="102728"/>
            <a:chOff x="0" y="0"/>
            <a:chExt cx="4937605" cy="102726"/>
          </a:xfrm>
        </p:grpSpPr>
        <p:sp>
          <p:nvSpPr>
            <p:cNvPr id="237" name="Shape"/>
            <p:cNvSpPr/>
            <p:nvPr/>
          </p:nvSpPr>
          <p:spPr>
            <a:xfrm>
              <a:off x="760" y="0"/>
              <a:ext cx="4936846" cy="78727"/>
            </a:xfrm>
            <a:custGeom>
              <a:avLst/>
              <a:gdLst/>
              <a:ahLst/>
              <a:cxnLst>
                <a:cxn ang="0">
                  <a:pos x="wd2" y="hd2"/>
                </a:cxn>
                <a:cxn ang="5400000">
                  <a:pos x="wd2" y="hd2"/>
                </a:cxn>
                <a:cxn ang="10800000">
                  <a:pos x="wd2" y="hd2"/>
                </a:cxn>
                <a:cxn ang="16200000">
                  <a:pos x="wd2" y="hd2"/>
                </a:cxn>
              </a:cxnLst>
              <a:rect l="0" t="0" r="r" b="b"/>
              <a:pathLst>
                <a:path w="21594" h="13619" extrusionOk="0">
                  <a:moveTo>
                    <a:pt x="0" y="5110"/>
                  </a:moveTo>
                  <a:cubicBezTo>
                    <a:pt x="1655" y="3992"/>
                    <a:pt x="2238" y="5628"/>
                    <a:pt x="4103" y="5110"/>
                  </a:cubicBezTo>
                  <a:cubicBezTo>
                    <a:pt x="6103" y="6240"/>
                    <a:pt x="6886" y="10061"/>
                    <a:pt x="7773" y="5110"/>
                  </a:cubicBezTo>
                  <a:cubicBezTo>
                    <a:pt x="8457" y="5584"/>
                    <a:pt x="11085" y="3549"/>
                    <a:pt x="12524" y="5110"/>
                  </a:cubicBezTo>
                  <a:cubicBezTo>
                    <a:pt x="14089" y="55"/>
                    <a:pt x="14881" y="-3262"/>
                    <a:pt x="16626" y="5110"/>
                  </a:cubicBezTo>
                  <a:cubicBezTo>
                    <a:pt x="18349" y="9424"/>
                    <a:pt x="19579" y="3328"/>
                    <a:pt x="21592" y="5110"/>
                  </a:cubicBezTo>
                  <a:cubicBezTo>
                    <a:pt x="21582" y="6243"/>
                    <a:pt x="21600" y="8538"/>
                    <a:pt x="21592" y="9610"/>
                  </a:cubicBezTo>
                  <a:cubicBezTo>
                    <a:pt x="19886" y="9346"/>
                    <a:pt x="18204" y="15150"/>
                    <a:pt x="17274" y="9610"/>
                  </a:cubicBezTo>
                  <a:cubicBezTo>
                    <a:pt x="16416" y="5773"/>
                    <a:pt x="13773" y="12779"/>
                    <a:pt x="12524" y="9610"/>
                  </a:cubicBezTo>
                  <a:cubicBezTo>
                    <a:pt x="11444" y="4290"/>
                    <a:pt x="9839" y="10135"/>
                    <a:pt x="8853" y="9610"/>
                  </a:cubicBezTo>
                  <a:cubicBezTo>
                    <a:pt x="8203" y="18338"/>
                    <a:pt x="6184" y="10183"/>
                    <a:pt x="4534" y="9610"/>
                  </a:cubicBezTo>
                  <a:cubicBezTo>
                    <a:pt x="3085" y="16998"/>
                    <a:pt x="927" y="3916"/>
                    <a:pt x="0" y="9610"/>
                  </a:cubicBezTo>
                  <a:cubicBezTo>
                    <a:pt x="3" y="8279"/>
                    <a:pt x="7" y="6781"/>
                    <a:pt x="0" y="5110"/>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238" name="Shape"/>
            <p:cNvSpPr/>
            <p:nvPr/>
          </p:nvSpPr>
          <p:spPr>
            <a:xfrm>
              <a:off x="0" y="9532"/>
              <a:ext cx="4937582" cy="93195"/>
            </a:xfrm>
            <a:custGeom>
              <a:avLst/>
              <a:gdLst/>
              <a:ahLst/>
              <a:cxnLst>
                <a:cxn ang="0">
                  <a:pos x="wd2" y="hd2"/>
                </a:cxn>
                <a:cxn ang="5400000">
                  <a:pos x="wd2" y="hd2"/>
                </a:cxn>
                <a:cxn ang="10800000">
                  <a:pos x="wd2" y="hd2"/>
                </a:cxn>
                <a:cxn ang="16200000">
                  <a:pos x="wd2" y="hd2"/>
                </a:cxn>
              </a:cxnLst>
              <a:rect l="0" t="0" r="r" b="b"/>
              <a:pathLst>
                <a:path w="21595" h="12590" extrusionOk="0">
                  <a:moveTo>
                    <a:pt x="3" y="2702"/>
                  </a:moveTo>
                  <a:cubicBezTo>
                    <a:pt x="1496" y="2159"/>
                    <a:pt x="2759" y="-2373"/>
                    <a:pt x="4105" y="2702"/>
                  </a:cubicBezTo>
                  <a:cubicBezTo>
                    <a:pt x="5456" y="1839"/>
                    <a:pt x="6392" y="640"/>
                    <a:pt x="8423" y="2702"/>
                  </a:cubicBezTo>
                  <a:cubicBezTo>
                    <a:pt x="10281" y="2535"/>
                    <a:pt x="11303" y="-3292"/>
                    <a:pt x="12957" y="2702"/>
                  </a:cubicBezTo>
                  <a:cubicBezTo>
                    <a:pt x="14577" y="2543"/>
                    <a:pt x="15203" y="8497"/>
                    <a:pt x="17490" y="2702"/>
                  </a:cubicBezTo>
                  <a:cubicBezTo>
                    <a:pt x="19599" y="-504"/>
                    <a:pt x="19810" y="4127"/>
                    <a:pt x="21592" y="2702"/>
                  </a:cubicBezTo>
                  <a:cubicBezTo>
                    <a:pt x="21597" y="3959"/>
                    <a:pt x="21595" y="4645"/>
                    <a:pt x="21592" y="6216"/>
                  </a:cubicBezTo>
                  <a:cubicBezTo>
                    <a:pt x="19291" y="5125"/>
                    <a:pt x="18096" y="10935"/>
                    <a:pt x="16843" y="6216"/>
                  </a:cubicBezTo>
                  <a:cubicBezTo>
                    <a:pt x="15589" y="4348"/>
                    <a:pt x="13214" y="6406"/>
                    <a:pt x="12093" y="6216"/>
                  </a:cubicBezTo>
                  <a:cubicBezTo>
                    <a:pt x="10758" y="2287"/>
                    <a:pt x="9094" y="6701"/>
                    <a:pt x="7775" y="6216"/>
                  </a:cubicBezTo>
                  <a:cubicBezTo>
                    <a:pt x="6540" y="10203"/>
                    <a:pt x="1599" y="18308"/>
                    <a:pt x="3" y="6216"/>
                  </a:cubicBezTo>
                  <a:cubicBezTo>
                    <a:pt x="-3" y="4612"/>
                    <a:pt x="1" y="4232"/>
                    <a:pt x="3" y="2702"/>
                  </a:cubicBezTo>
                  <a:close/>
                </a:path>
              </a:pathLst>
            </a:custGeom>
            <a:noFill/>
            <a:ln w="38100" cap="rnd">
              <a:solidFill>
                <a:schemeClr val="accent2"/>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240" name="Hospital inpatient…"/>
          <p:cNvSpPr txBox="1">
            <a:spLocks noGrp="1"/>
          </p:cNvSpPr>
          <p:nvPr>
            <p:ph type="body" sz="quarter" idx="1"/>
          </p:nvPr>
        </p:nvSpPr>
        <p:spPr>
          <a:xfrm>
            <a:off x="672997" y="3992471"/>
            <a:ext cx="4177974" cy="5183163"/>
          </a:xfrm>
          <a:prstGeom prst="rect">
            <a:avLst/>
          </a:prstGeom>
        </p:spPr>
        <p:txBody>
          <a:bodyPr/>
          <a:lstStyle/>
          <a:p>
            <a:pPr marL="439414" indent="-228600" defTabSz="914400">
              <a:lnSpc>
                <a:spcPct val="81000"/>
              </a:lnSpc>
              <a:defRPr sz="3000">
                <a:solidFill>
                  <a:srgbClr val="000000"/>
                </a:solidFill>
                <a:latin typeface="Arial"/>
                <a:ea typeface="Arial"/>
                <a:cs typeface="Arial"/>
                <a:sym typeface="Arial"/>
              </a:defRPr>
            </a:pPr>
            <a:r>
              <a:t>Hospital </a:t>
            </a:r>
            <a:r>
              <a:rPr b="1" i="1"/>
              <a:t>inpatient </a:t>
            </a:r>
            <a:endParaRPr sz="3600"/>
          </a:p>
          <a:p>
            <a:pPr marL="439414" indent="-228600" defTabSz="914400">
              <a:lnSpc>
                <a:spcPct val="81000"/>
              </a:lnSpc>
              <a:defRPr sz="3000">
                <a:solidFill>
                  <a:srgbClr val="000000"/>
                </a:solidFill>
                <a:latin typeface="Arial"/>
                <a:ea typeface="Arial"/>
                <a:cs typeface="Arial"/>
                <a:sym typeface="Arial"/>
              </a:defRPr>
            </a:pPr>
            <a:r>
              <a:t>Skilled nursing facility</a:t>
            </a:r>
            <a:endParaRPr sz="3600"/>
          </a:p>
          <a:p>
            <a:pPr marL="439414" indent="-228600" defTabSz="914400">
              <a:lnSpc>
                <a:spcPct val="81000"/>
              </a:lnSpc>
              <a:defRPr sz="3000">
                <a:solidFill>
                  <a:srgbClr val="000000"/>
                </a:solidFill>
                <a:latin typeface="Arial"/>
                <a:ea typeface="Arial"/>
                <a:cs typeface="Arial"/>
                <a:sym typeface="Arial"/>
              </a:defRPr>
            </a:pPr>
            <a:r>
              <a:t>Home health</a:t>
            </a:r>
            <a:endParaRPr sz="3600"/>
          </a:p>
          <a:p>
            <a:pPr marL="439414" indent="-228600" defTabSz="914400">
              <a:lnSpc>
                <a:spcPct val="81000"/>
              </a:lnSpc>
              <a:defRPr sz="3000">
                <a:solidFill>
                  <a:srgbClr val="000000"/>
                </a:solidFill>
                <a:latin typeface="Arial"/>
                <a:ea typeface="Arial"/>
                <a:cs typeface="Arial"/>
                <a:sym typeface="Arial"/>
              </a:defRPr>
            </a:pPr>
            <a:r>
              <a:t>Hospice</a:t>
            </a:r>
            <a:endParaRPr sz="3600"/>
          </a:p>
          <a:p>
            <a:pPr marL="0" indent="0" defTabSz="914400">
              <a:lnSpc>
                <a:spcPct val="81000"/>
              </a:lnSpc>
              <a:buSzTx/>
              <a:buNone/>
              <a:defRPr sz="2700" b="1">
                <a:solidFill>
                  <a:srgbClr val="000000"/>
                </a:solidFill>
              </a:defRPr>
            </a:pPr>
            <a:endParaRPr sz="3600"/>
          </a:p>
          <a:p>
            <a:pPr marL="0" indent="0" defTabSz="914400">
              <a:lnSpc>
                <a:spcPct val="81000"/>
              </a:lnSpc>
              <a:buSzTx/>
              <a:buNone/>
              <a:defRPr sz="2200" b="1">
                <a:solidFill>
                  <a:srgbClr val="1F5FA0"/>
                </a:solidFill>
              </a:defRPr>
            </a:pPr>
            <a:r>
              <a:t>Not all home health is covered. Limits on type and duration (number of days). Check policy!</a:t>
            </a:r>
            <a:endParaRPr sz="2700">
              <a:solidFill>
                <a:srgbClr val="000000"/>
              </a:solidFill>
            </a:endParaRPr>
          </a:p>
          <a:p>
            <a:pPr marL="0" indent="0" defTabSz="914400">
              <a:lnSpc>
                <a:spcPct val="81000"/>
              </a:lnSpc>
              <a:buSzTx/>
              <a:buNone/>
              <a:defRPr sz="2200" b="1">
                <a:solidFill>
                  <a:srgbClr val="1F5FA0"/>
                </a:solidFill>
              </a:defRPr>
            </a:pPr>
            <a:r>
              <a:t>Your benefit period is not a calendar year (Jan – December): it starts with date of hospital admission. </a:t>
            </a:r>
          </a:p>
        </p:txBody>
      </p:sp>
      <p:pic>
        <p:nvPicPr>
          <p:cNvPr id="241" name="hospital-908437_1920.png" descr="hospital-908437_1920.png"/>
          <p:cNvPicPr>
            <a:picLocks noChangeAspect="1"/>
          </p:cNvPicPr>
          <p:nvPr/>
        </p:nvPicPr>
        <p:blipFill>
          <a:blip r:embed="rId3"/>
          <a:srcRect l="9281"/>
          <a:stretch>
            <a:fillRect/>
          </a:stretch>
        </p:blipFill>
        <p:spPr>
          <a:xfrm>
            <a:off x="5764696" y="2840670"/>
            <a:ext cx="6948670" cy="6509974"/>
          </a:xfrm>
          <a:prstGeom prst="rect">
            <a:avLst/>
          </a:prstGeom>
          <a:ln w="12700">
            <a:miter lim="400000"/>
          </a:ln>
        </p:spPr>
      </p:pic>
      <p:sp>
        <p:nvSpPr>
          <p:cNvPr id="242" name="Slide Number Placeholder 1"/>
          <p:cNvSpPr txBox="1">
            <a:spLocks noGrp="1"/>
          </p:cNvSpPr>
          <p:nvPr>
            <p:ph type="sldNum" sz="quarter" idx="4294967295"/>
          </p:nvPr>
        </p:nvSpPr>
        <p:spPr>
          <a:xfrm>
            <a:off x="11864972" y="9186933"/>
            <a:ext cx="245749" cy="22570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defTabSz="914400">
              <a:lnSpc>
                <a:spcPct val="90000"/>
              </a:lnSpc>
              <a:spcBef>
                <a:spcPts val="600"/>
              </a:spcBef>
              <a:defRPr sz="1100"/>
            </a:lvl1pPr>
          </a:lstStyle>
          <a:p>
            <a:fld id="{86CB4B4D-7CA3-9044-876B-883B54F8677D}" type="slidenum">
              <a:rPr/>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Rectangle 74"/>
          <p:cNvSpPr/>
          <p:nvPr/>
        </p:nvSpPr>
        <p:spPr>
          <a:xfrm>
            <a:off x="-1" y="0"/>
            <a:ext cx="13001550" cy="97536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247" name="What Isn’t Covered?"/>
          <p:cNvSpPr txBox="1">
            <a:spLocks noGrp="1"/>
          </p:cNvSpPr>
          <p:nvPr>
            <p:ph type="title"/>
          </p:nvPr>
        </p:nvSpPr>
        <p:spPr>
          <a:xfrm>
            <a:off x="677333" y="911391"/>
            <a:ext cx="3646569" cy="7940479"/>
          </a:xfrm>
          <a:prstGeom prst="rect">
            <a:avLst/>
          </a:prstGeom>
        </p:spPr>
        <p:txBody>
          <a:bodyPr/>
          <a:lstStyle/>
          <a:p>
            <a:pPr lvl="1" defTabSz="914400">
              <a:defRPr sz="4800">
                <a:solidFill>
                  <a:srgbClr val="1F5FA0"/>
                </a:solidFill>
                <a:latin typeface="Arial"/>
                <a:ea typeface="Arial"/>
                <a:cs typeface="Arial"/>
                <a:sym typeface="Arial"/>
              </a:defRPr>
            </a:pPr>
            <a:r>
              <a:t>What </a:t>
            </a:r>
            <a:r>
              <a:rPr i="1"/>
              <a:t>isn’t</a:t>
            </a:r>
            <a:r>
              <a:t> covered by Medicare?</a:t>
            </a:r>
          </a:p>
        </p:txBody>
      </p:sp>
      <p:grpSp>
        <p:nvGrpSpPr>
          <p:cNvPr id="250" name="sketch line"/>
          <p:cNvGrpSpPr/>
          <p:nvPr/>
        </p:nvGrpSpPr>
        <p:grpSpPr>
          <a:xfrm>
            <a:off x="4588814" y="1090030"/>
            <a:ext cx="71941" cy="7695422"/>
            <a:chOff x="-1" y="37"/>
            <a:chExt cx="71940" cy="7695419"/>
          </a:xfrm>
        </p:grpSpPr>
        <p:sp>
          <p:nvSpPr>
            <p:cNvPr id="248" name="Shape"/>
            <p:cNvSpPr/>
            <p:nvPr/>
          </p:nvSpPr>
          <p:spPr>
            <a:xfrm rot="5400000">
              <a:off x="-3811673" y="3811846"/>
              <a:ext cx="7695283" cy="71940"/>
            </a:xfrm>
            <a:custGeom>
              <a:avLst/>
              <a:gdLst/>
              <a:ahLst/>
              <a:cxnLst>
                <a:cxn ang="0">
                  <a:pos x="wd2" y="hd2"/>
                </a:cxn>
                <a:cxn ang="5400000">
                  <a:pos x="wd2" y="hd2"/>
                </a:cxn>
                <a:cxn ang="10800000">
                  <a:pos x="wd2" y="hd2"/>
                </a:cxn>
                <a:cxn ang="16200000">
                  <a:pos x="wd2" y="hd2"/>
                </a:cxn>
              </a:cxnLst>
              <a:rect l="0" t="0" r="r" b="b"/>
              <a:pathLst>
                <a:path w="21597" h="10531" extrusionOk="0">
                  <a:moveTo>
                    <a:pt x="1" y="4334"/>
                  </a:moveTo>
                  <a:cubicBezTo>
                    <a:pt x="732" y="7823"/>
                    <a:pt x="870" y="5848"/>
                    <a:pt x="1748" y="4334"/>
                  </a:cubicBezTo>
                  <a:cubicBezTo>
                    <a:pt x="2611" y="4471"/>
                    <a:pt x="2668" y="3148"/>
                    <a:pt x="3063" y="4334"/>
                  </a:cubicBezTo>
                  <a:cubicBezTo>
                    <a:pt x="3435" y="5495"/>
                    <a:pt x="4926" y="-5975"/>
                    <a:pt x="5458" y="4334"/>
                  </a:cubicBezTo>
                  <a:cubicBezTo>
                    <a:pt x="6010" y="8381"/>
                    <a:pt x="6353" y="5268"/>
                    <a:pt x="7206" y="4334"/>
                  </a:cubicBezTo>
                  <a:cubicBezTo>
                    <a:pt x="8126" y="624"/>
                    <a:pt x="8457" y="7886"/>
                    <a:pt x="8953" y="4334"/>
                  </a:cubicBezTo>
                  <a:cubicBezTo>
                    <a:pt x="9462" y="1439"/>
                    <a:pt x="10273" y="5770"/>
                    <a:pt x="11348" y="4334"/>
                  </a:cubicBezTo>
                  <a:cubicBezTo>
                    <a:pt x="12597" y="-1259"/>
                    <a:pt x="12205" y="2770"/>
                    <a:pt x="12879" y="4334"/>
                  </a:cubicBezTo>
                  <a:cubicBezTo>
                    <a:pt x="13426" y="3398"/>
                    <a:pt x="14828" y="11030"/>
                    <a:pt x="15275" y="4334"/>
                  </a:cubicBezTo>
                  <a:cubicBezTo>
                    <a:pt x="15696" y="8710"/>
                    <a:pt x="16855" y="5019"/>
                    <a:pt x="17670" y="4334"/>
                  </a:cubicBezTo>
                  <a:cubicBezTo>
                    <a:pt x="18526" y="2351"/>
                    <a:pt x="19260" y="2805"/>
                    <a:pt x="19633" y="4334"/>
                  </a:cubicBezTo>
                  <a:cubicBezTo>
                    <a:pt x="20083" y="2135"/>
                    <a:pt x="21246" y="5053"/>
                    <a:pt x="21596" y="4334"/>
                  </a:cubicBezTo>
                  <a:cubicBezTo>
                    <a:pt x="21599" y="4990"/>
                    <a:pt x="21595" y="6023"/>
                    <a:pt x="21596" y="7190"/>
                  </a:cubicBezTo>
                  <a:cubicBezTo>
                    <a:pt x="21249" y="4058"/>
                    <a:pt x="20728" y="8535"/>
                    <a:pt x="20281" y="7190"/>
                  </a:cubicBezTo>
                  <a:cubicBezTo>
                    <a:pt x="19905" y="1131"/>
                    <a:pt x="18920" y="-3446"/>
                    <a:pt x="17886" y="7190"/>
                  </a:cubicBezTo>
                  <a:cubicBezTo>
                    <a:pt x="17016" y="13098"/>
                    <a:pt x="17083" y="3193"/>
                    <a:pt x="16354" y="7190"/>
                  </a:cubicBezTo>
                  <a:cubicBezTo>
                    <a:pt x="15728" y="7014"/>
                    <a:pt x="15184" y="3469"/>
                    <a:pt x="14391" y="7190"/>
                  </a:cubicBezTo>
                  <a:cubicBezTo>
                    <a:pt x="13785" y="9824"/>
                    <a:pt x="12988" y="-42"/>
                    <a:pt x="11996" y="7190"/>
                  </a:cubicBezTo>
                  <a:cubicBezTo>
                    <a:pt x="11051" y="13578"/>
                    <a:pt x="10460" y="6528"/>
                    <a:pt x="10033" y="7190"/>
                  </a:cubicBezTo>
                  <a:cubicBezTo>
                    <a:pt x="9606" y="878"/>
                    <a:pt x="9291" y="9919"/>
                    <a:pt x="8717" y="7190"/>
                  </a:cubicBezTo>
                  <a:cubicBezTo>
                    <a:pt x="8125" y="7829"/>
                    <a:pt x="7783" y="3504"/>
                    <a:pt x="7186" y="7190"/>
                  </a:cubicBezTo>
                  <a:cubicBezTo>
                    <a:pt x="6438" y="1043"/>
                    <a:pt x="5680" y="6992"/>
                    <a:pt x="4791" y="7190"/>
                  </a:cubicBezTo>
                  <a:cubicBezTo>
                    <a:pt x="3893" y="15625"/>
                    <a:pt x="3520" y="3934"/>
                    <a:pt x="2828" y="7190"/>
                  </a:cubicBezTo>
                  <a:cubicBezTo>
                    <a:pt x="2288" y="11976"/>
                    <a:pt x="1574" y="11298"/>
                    <a:pt x="1" y="7190"/>
                  </a:cubicBezTo>
                  <a:cubicBezTo>
                    <a:pt x="-1" y="5997"/>
                    <a:pt x="0" y="5224"/>
                    <a:pt x="1" y="4334"/>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249" name="Shape"/>
            <p:cNvSpPr/>
            <p:nvPr/>
          </p:nvSpPr>
          <p:spPr>
            <a:xfrm rot="5400000">
              <a:off x="-3813120" y="3815335"/>
              <a:ext cx="7694986" cy="64389"/>
            </a:xfrm>
            <a:custGeom>
              <a:avLst/>
              <a:gdLst/>
              <a:ahLst/>
              <a:cxnLst>
                <a:cxn ang="0">
                  <a:pos x="wd2" y="hd2"/>
                </a:cxn>
                <a:cxn ang="5400000">
                  <a:pos x="wd2" y="hd2"/>
                </a:cxn>
                <a:cxn ang="10800000">
                  <a:pos x="wd2" y="hd2"/>
                </a:cxn>
                <a:cxn ang="16200000">
                  <a:pos x="wd2" y="hd2"/>
                </a:cxn>
              </a:cxnLst>
              <a:rect l="0" t="0" r="r" b="b"/>
              <a:pathLst>
                <a:path w="21599" h="10905" extrusionOk="0">
                  <a:moveTo>
                    <a:pt x="2" y="4106"/>
                  </a:moveTo>
                  <a:cubicBezTo>
                    <a:pt x="618" y="4343"/>
                    <a:pt x="748" y="6526"/>
                    <a:pt x="1317" y="4106"/>
                  </a:cubicBezTo>
                  <a:cubicBezTo>
                    <a:pt x="1801" y="-1611"/>
                    <a:pt x="2727" y="5792"/>
                    <a:pt x="3712" y="4106"/>
                  </a:cubicBezTo>
                  <a:cubicBezTo>
                    <a:pt x="4665" y="2414"/>
                    <a:pt x="5135" y="15507"/>
                    <a:pt x="5892" y="4106"/>
                  </a:cubicBezTo>
                  <a:cubicBezTo>
                    <a:pt x="6685" y="-2254"/>
                    <a:pt x="6543" y="3269"/>
                    <a:pt x="7207" y="4106"/>
                  </a:cubicBezTo>
                  <a:cubicBezTo>
                    <a:pt x="7913" y="7216"/>
                    <a:pt x="8298" y="2024"/>
                    <a:pt x="8955" y="4106"/>
                  </a:cubicBezTo>
                  <a:cubicBezTo>
                    <a:pt x="9670" y="3746"/>
                    <a:pt x="10665" y="3445"/>
                    <a:pt x="11350" y="4106"/>
                  </a:cubicBezTo>
                  <a:cubicBezTo>
                    <a:pt x="12156" y="12043"/>
                    <a:pt x="12463" y="11844"/>
                    <a:pt x="13313" y="4106"/>
                  </a:cubicBezTo>
                  <a:cubicBezTo>
                    <a:pt x="14236" y="2624"/>
                    <a:pt x="14948" y="-4342"/>
                    <a:pt x="15493" y="4106"/>
                  </a:cubicBezTo>
                  <a:cubicBezTo>
                    <a:pt x="15933" y="12040"/>
                    <a:pt x="16574" y="-939"/>
                    <a:pt x="17240" y="4106"/>
                  </a:cubicBezTo>
                  <a:cubicBezTo>
                    <a:pt x="17983" y="5444"/>
                    <a:pt x="18258" y="-4657"/>
                    <a:pt x="19204" y="4106"/>
                  </a:cubicBezTo>
                  <a:cubicBezTo>
                    <a:pt x="20048" y="9231"/>
                    <a:pt x="20740" y="7577"/>
                    <a:pt x="21599" y="4106"/>
                  </a:cubicBezTo>
                  <a:cubicBezTo>
                    <a:pt x="21595" y="4996"/>
                    <a:pt x="21598" y="5838"/>
                    <a:pt x="21599" y="7410"/>
                  </a:cubicBezTo>
                  <a:cubicBezTo>
                    <a:pt x="21034" y="10939"/>
                    <a:pt x="20666" y="4806"/>
                    <a:pt x="20284" y="7410"/>
                  </a:cubicBezTo>
                  <a:cubicBezTo>
                    <a:pt x="19897" y="11085"/>
                    <a:pt x="19349" y="3871"/>
                    <a:pt x="18968" y="7410"/>
                  </a:cubicBezTo>
                  <a:cubicBezTo>
                    <a:pt x="18591" y="7026"/>
                    <a:pt x="17348" y="6072"/>
                    <a:pt x="16789" y="7410"/>
                  </a:cubicBezTo>
                  <a:cubicBezTo>
                    <a:pt x="16219" y="6297"/>
                    <a:pt x="16009" y="3339"/>
                    <a:pt x="15473" y="7410"/>
                  </a:cubicBezTo>
                  <a:cubicBezTo>
                    <a:pt x="14979" y="9337"/>
                    <a:pt x="14000" y="8103"/>
                    <a:pt x="13510" y="7410"/>
                  </a:cubicBezTo>
                  <a:cubicBezTo>
                    <a:pt x="13090" y="4397"/>
                    <a:pt x="12582" y="-2263"/>
                    <a:pt x="11978" y="7410"/>
                  </a:cubicBezTo>
                  <a:cubicBezTo>
                    <a:pt x="11383" y="16943"/>
                    <a:pt x="10514" y="3298"/>
                    <a:pt x="10015" y="7410"/>
                  </a:cubicBezTo>
                  <a:cubicBezTo>
                    <a:pt x="9495" y="9506"/>
                    <a:pt x="8922" y="5329"/>
                    <a:pt x="8052" y="7410"/>
                  </a:cubicBezTo>
                  <a:cubicBezTo>
                    <a:pt x="7046" y="12194"/>
                    <a:pt x="6733" y="-2639"/>
                    <a:pt x="6088" y="7410"/>
                  </a:cubicBezTo>
                  <a:cubicBezTo>
                    <a:pt x="5421" y="13720"/>
                    <a:pt x="5084" y="10076"/>
                    <a:pt x="4125" y="7410"/>
                  </a:cubicBezTo>
                  <a:cubicBezTo>
                    <a:pt x="3143" y="9317"/>
                    <a:pt x="2751" y="4961"/>
                    <a:pt x="2377" y="7410"/>
                  </a:cubicBezTo>
                  <a:cubicBezTo>
                    <a:pt x="1847" y="8949"/>
                    <a:pt x="810" y="5040"/>
                    <a:pt x="2" y="7410"/>
                  </a:cubicBezTo>
                  <a:cubicBezTo>
                    <a:pt x="-1" y="6203"/>
                    <a:pt x="0" y="5205"/>
                    <a:pt x="2" y="4106"/>
                  </a:cubicBezTo>
                  <a:close/>
                </a:path>
              </a:pathLst>
            </a:custGeom>
            <a:noFill/>
            <a:ln w="41275" cap="rnd">
              <a:solidFill>
                <a:schemeClr val="accent2"/>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grpSp>
        <p:nvGrpSpPr>
          <p:cNvPr id="275" name="LONG-TERM CARE/Custodial care…"/>
          <p:cNvGrpSpPr/>
          <p:nvPr/>
        </p:nvGrpSpPr>
        <p:grpSpPr>
          <a:xfrm>
            <a:off x="4918872" y="798042"/>
            <a:ext cx="7399564" cy="7972903"/>
            <a:chOff x="0" y="0"/>
            <a:chExt cx="7399563" cy="7972902"/>
          </a:xfrm>
        </p:grpSpPr>
        <p:grpSp>
          <p:nvGrpSpPr>
            <p:cNvPr id="253" name="Group"/>
            <p:cNvGrpSpPr/>
            <p:nvPr/>
          </p:nvGrpSpPr>
          <p:grpSpPr>
            <a:xfrm>
              <a:off x="0" y="0"/>
              <a:ext cx="7399563" cy="1142286"/>
              <a:chOff x="0" y="0"/>
              <a:chExt cx="7399562" cy="1142285"/>
            </a:xfrm>
          </p:grpSpPr>
          <p:sp>
            <p:nvSpPr>
              <p:cNvPr id="251" name="Rounded Rectangle"/>
              <p:cNvSpPr/>
              <p:nvPr/>
            </p:nvSpPr>
            <p:spPr>
              <a:xfrm>
                <a:off x="0" y="127419"/>
                <a:ext cx="7399563" cy="887447"/>
              </a:xfrm>
              <a:prstGeom prst="roundRect">
                <a:avLst>
                  <a:gd name="adj" fmla="val 16667"/>
                </a:avLst>
              </a:prstGeom>
              <a:solidFill>
                <a:schemeClr val="accent2"/>
              </a:solidFill>
              <a:ln w="12700" cap="flat">
                <a:solidFill>
                  <a:srgbClr val="FFFFFF"/>
                </a:solidFill>
                <a:prstDash val="solid"/>
                <a:miter lim="800000"/>
              </a:ln>
              <a:effectLst/>
            </p:spPr>
            <p:txBody>
              <a:bodyPr wrap="square" lIns="45718" tIns="45718" rIns="45718" bIns="45718" numCol="1" anchor="ctr">
                <a:noAutofit/>
              </a:bodyPr>
              <a:lstStyle/>
              <a:p>
                <a:pPr defTabSz="1644650">
                  <a:lnSpc>
                    <a:spcPct val="90000"/>
                  </a:lnSpc>
                  <a:spcBef>
                    <a:spcPts val="700"/>
                  </a:spcBef>
                  <a:defRPr sz="3700">
                    <a:solidFill>
                      <a:srgbClr val="595959"/>
                    </a:solidFill>
                    <a:latin typeface="Calibri"/>
                    <a:ea typeface="Calibri"/>
                    <a:cs typeface="Calibri"/>
                    <a:sym typeface="Calibri"/>
                  </a:defRPr>
                </a:pPr>
                <a:endParaRPr/>
              </a:p>
            </p:txBody>
          </p:sp>
          <p:sp>
            <p:nvSpPr>
              <p:cNvPr id="252" name="LONG-TERM CARE/Custodial care"/>
              <p:cNvSpPr txBox="1"/>
              <p:nvPr/>
            </p:nvSpPr>
            <p:spPr>
              <a:xfrm>
                <a:off x="43320" y="0"/>
                <a:ext cx="7312922" cy="114228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0970" tIns="140970" rIns="140970" bIns="140970" numCol="1" anchor="ctr">
                <a:spAutoFit/>
              </a:bodyPr>
              <a:lstStyle>
                <a:lvl1pPr defTabSz="1644650">
                  <a:lnSpc>
                    <a:spcPct val="90000"/>
                  </a:lnSpc>
                  <a:spcBef>
                    <a:spcPts val="1500"/>
                  </a:spcBef>
                  <a:defRPr sz="3200">
                    <a:solidFill>
                      <a:srgbClr val="FFFFFF"/>
                    </a:solidFill>
                    <a:latin typeface="Calibri"/>
                    <a:ea typeface="Calibri"/>
                    <a:cs typeface="Calibri"/>
                    <a:sym typeface="Calibri"/>
                  </a:defRPr>
                </a:lvl1pPr>
              </a:lstStyle>
              <a:p>
                <a:r>
                  <a:t>Long-term care (nursing home, assisted living or memory care)</a:t>
                </a:r>
              </a:p>
            </p:txBody>
          </p:sp>
        </p:grpSp>
        <p:grpSp>
          <p:nvGrpSpPr>
            <p:cNvPr id="256" name="Group"/>
            <p:cNvGrpSpPr/>
            <p:nvPr/>
          </p:nvGrpSpPr>
          <p:grpSpPr>
            <a:xfrm>
              <a:off x="0" y="1121423"/>
              <a:ext cx="7399563" cy="887449"/>
              <a:chOff x="0" y="0"/>
              <a:chExt cx="7399562" cy="887447"/>
            </a:xfrm>
          </p:grpSpPr>
          <p:sp>
            <p:nvSpPr>
              <p:cNvPr id="254" name="Rounded Rectangle"/>
              <p:cNvSpPr/>
              <p:nvPr/>
            </p:nvSpPr>
            <p:spPr>
              <a:xfrm>
                <a:off x="0" y="0"/>
                <a:ext cx="7399563" cy="887448"/>
              </a:xfrm>
              <a:prstGeom prst="roundRect">
                <a:avLst>
                  <a:gd name="adj" fmla="val 16667"/>
                </a:avLst>
              </a:prstGeom>
              <a:solidFill>
                <a:srgbClr val="6BC343"/>
              </a:solidFill>
              <a:ln w="12700" cap="flat">
                <a:solidFill>
                  <a:srgbClr val="FFFFFF"/>
                </a:solidFill>
                <a:prstDash val="solid"/>
                <a:miter lim="800000"/>
              </a:ln>
              <a:effectLst/>
            </p:spPr>
            <p:txBody>
              <a:bodyPr wrap="square" lIns="45718" tIns="45718" rIns="45718" bIns="45718" numCol="1" anchor="ctr">
                <a:noAutofit/>
              </a:bodyPr>
              <a:lstStyle/>
              <a:p>
                <a:pPr defTabSz="1644650">
                  <a:lnSpc>
                    <a:spcPct val="90000"/>
                  </a:lnSpc>
                  <a:spcBef>
                    <a:spcPts val="700"/>
                  </a:spcBef>
                  <a:defRPr>
                    <a:solidFill>
                      <a:srgbClr val="FFFFFF"/>
                    </a:solidFill>
                    <a:latin typeface="Calibri"/>
                    <a:ea typeface="Calibri"/>
                    <a:cs typeface="Calibri"/>
                    <a:sym typeface="Calibri"/>
                  </a:defRPr>
                </a:pPr>
                <a:endParaRPr/>
              </a:p>
            </p:txBody>
          </p:sp>
          <p:sp>
            <p:nvSpPr>
              <p:cNvPr id="255" name="Most dental care"/>
              <p:cNvSpPr txBox="1"/>
              <p:nvPr/>
            </p:nvSpPr>
            <p:spPr>
              <a:xfrm>
                <a:off x="43320" y="99949"/>
                <a:ext cx="7312922" cy="68754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0970" tIns="140970" rIns="140970" bIns="140970" numCol="1" anchor="ctr">
                <a:spAutoFit/>
              </a:bodyPr>
              <a:lstStyle/>
              <a:p>
                <a:pPr defTabSz="1644650">
                  <a:lnSpc>
                    <a:spcPct val="90000"/>
                  </a:lnSpc>
                  <a:spcBef>
                    <a:spcPts val="1500"/>
                  </a:spcBef>
                  <a:defRPr sz="3200">
                    <a:solidFill>
                      <a:srgbClr val="FFFFFF"/>
                    </a:solidFill>
                    <a:latin typeface="Calibri"/>
                    <a:ea typeface="Calibri"/>
                    <a:cs typeface="Calibri"/>
                    <a:sym typeface="Calibri"/>
                  </a:defRPr>
                </a:pPr>
                <a:r>
                  <a:t>Most dental care </a:t>
                </a:r>
              </a:p>
            </p:txBody>
          </p:sp>
        </p:grpSp>
        <p:grpSp>
          <p:nvGrpSpPr>
            <p:cNvPr id="259" name="Group"/>
            <p:cNvGrpSpPr/>
            <p:nvPr/>
          </p:nvGrpSpPr>
          <p:grpSpPr>
            <a:xfrm>
              <a:off x="0" y="2115429"/>
              <a:ext cx="7399564" cy="887449"/>
              <a:chOff x="0" y="0"/>
              <a:chExt cx="7399563" cy="887447"/>
            </a:xfrm>
          </p:grpSpPr>
          <p:sp>
            <p:nvSpPr>
              <p:cNvPr id="257" name="Rounded Rectangle"/>
              <p:cNvSpPr/>
              <p:nvPr/>
            </p:nvSpPr>
            <p:spPr>
              <a:xfrm>
                <a:off x="-1" y="-1"/>
                <a:ext cx="7399564" cy="887449"/>
              </a:xfrm>
              <a:prstGeom prst="roundRect">
                <a:avLst>
                  <a:gd name="adj" fmla="val 16667"/>
                </a:avLst>
              </a:prstGeom>
              <a:solidFill>
                <a:srgbClr val="49C541"/>
              </a:solidFill>
              <a:ln w="12700" cap="flat">
                <a:solidFill>
                  <a:srgbClr val="FFFFFF"/>
                </a:solidFill>
                <a:prstDash val="solid"/>
                <a:miter lim="800000"/>
              </a:ln>
              <a:effectLst/>
            </p:spPr>
            <p:txBody>
              <a:bodyPr wrap="square" lIns="45718" tIns="45718" rIns="45718" bIns="45718" numCol="1" anchor="ctr">
                <a:noAutofit/>
              </a:bodyPr>
              <a:lstStyle/>
              <a:p>
                <a:pPr defTabSz="1644650">
                  <a:lnSpc>
                    <a:spcPct val="90000"/>
                  </a:lnSpc>
                  <a:spcBef>
                    <a:spcPts val="700"/>
                  </a:spcBef>
                  <a:defRPr>
                    <a:solidFill>
                      <a:srgbClr val="FFFFFF"/>
                    </a:solidFill>
                    <a:latin typeface="Calibri"/>
                    <a:ea typeface="Calibri"/>
                    <a:cs typeface="Calibri"/>
                    <a:sym typeface="Calibri"/>
                  </a:defRPr>
                </a:pPr>
                <a:endParaRPr/>
              </a:p>
            </p:txBody>
          </p:sp>
          <p:sp>
            <p:nvSpPr>
              <p:cNvPr id="258" name="Routine vision"/>
              <p:cNvSpPr txBox="1"/>
              <p:nvPr/>
            </p:nvSpPr>
            <p:spPr>
              <a:xfrm>
                <a:off x="43319" y="99950"/>
                <a:ext cx="7312923" cy="68754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0970" tIns="140970" rIns="140970" bIns="140970" numCol="1" anchor="ctr">
                <a:spAutoFit/>
              </a:bodyPr>
              <a:lstStyle>
                <a:lvl1pPr defTabSz="1644650">
                  <a:lnSpc>
                    <a:spcPct val="90000"/>
                  </a:lnSpc>
                  <a:spcBef>
                    <a:spcPts val="1500"/>
                  </a:spcBef>
                  <a:defRPr sz="3200">
                    <a:solidFill>
                      <a:srgbClr val="FFFFFF"/>
                    </a:solidFill>
                    <a:latin typeface="Calibri"/>
                    <a:ea typeface="Calibri"/>
                    <a:cs typeface="Calibri"/>
                    <a:sym typeface="Calibri"/>
                  </a:defRPr>
                </a:lvl1pPr>
              </a:lstStyle>
              <a:p>
                <a:r>
                  <a:t>Routine vision</a:t>
                </a:r>
              </a:p>
            </p:txBody>
          </p:sp>
        </p:grpSp>
        <p:grpSp>
          <p:nvGrpSpPr>
            <p:cNvPr id="262" name="Group"/>
            <p:cNvGrpSpPr/>
            <p:nvPr/>
          </p:nvGrpSpPr>
          <p:grpSpPr>
            <a:xfrm>
              <a:off x="0" y="3109434"/>
              <a:ext cx="7399564" cy="887448"/>
              <a:chOff x="0" y="0"/>
              <a:chExt cx="7399563" cy="887447"/>
            </a:xfrm>
          </p:grpSpPr>
          <p:sp>
            <p:nvSpPr>
              <p:cNvPr id="260" name="Rounded Rectangle"/>
              <p:cNvSpPr/>
              <p:nvPr/>
            </p:nvSpPr>
            <p:spPr>
              <a:xfrm>
                <a:off x="-1" y="-1"/>
                <a:ext cx="7399564" cy="887449"/>
              </a:xfrm>
              <a:prstGeom prst="roundRect">
                <a:avLst>
                  <a:gd name="adj" fmla="val 16667"/>
                </a:avLst>
              </a:prstGeom>
              <a:solidFill>
                <a:srgbClr val="3FC759"/>
              </a:solidFill>
              <a:ln w="12700" cap="flat">
                <a:solidFill>
                  <a:srgbClr val="FFFFFF"/>
                </a:solidFill>
                <a:prstDash val="solid"/>
                <a:miter lim="800000"/>
              </a:ln>
              <a:effectLst/>
            </p:spPr>
            <p:txBody>
              <a:bodyPr wrap="square" lIns="45718" tIns="45718" rIns="45718" bIns="45718" numCol="1" anchor="ctr">
                <a:noAutofit/>
              </a:bodyPr>
              <a:lstStyle/>
              <a:p>
                <a:pPr defTabSz="1644650">
                  <a:lnSpc>
                    <a:spcPct val="90000"/>
                  </a:lnSpc>
                  <a:spcBef>
                    <a:spcPts val="700"/>
                  </a:spcBef>
                  <a:defRPr>
                    <a:solidFill>
                      <a:srgbClr val="FFFFFF"/>
                    </a:solidFill>
                    <a:latin typeface="Calibri"/>
                    <a:ea typeface="Calibri"/>
                    <a:cs typeface="Calibri"/>
                    <a:sym typeface="Calibri"/>
                  </a:defRPr>
                </a:pPr>
                <a:endParaRPr/>
              </a:p>
            </p:txBody>
          </p:sp>
          <p:sp>
            <p:nvSpPr>
              <p:cNvPr id="261" name="Cosmetic procedures"/>
              <p:cNvSpPr txBox="1"/>
              <p:nvPr/>
            </p:nvSpPr>
            <p:spPr>
              <a:xfrm>
                <a:off x="43319" y="99950"/>
                <a:ext cx="7312923" cy="68754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0970" tIns="140970" rIns="140970" bIns="140970" numCol="1" anchor="ctr">
                <a:spAutoFit/>
              </a:bodyPr>
              <a:lstStyle>
                <a:lvl1pPr defTabSz="1644650">
                  <a:lnSpc>
                    <a:spcPct val="90000"/>
                  </a:lnSpc>
                  <a:spcBef>
                    <a:spcPts val="1500"/>
                  </a:spcBef>
                  <a:defRPr sz="3200">
                    <a:solidFill>
                      <a:srgbClr val="FFFFFF"/>
                    </a:solidFill>
                    <a:latin typeface="Calibri"/>
                    <a:ea typeface="Calibri"/>
                    <a:cs typeface="Calibri"/>
                    <a:sym typeface="Calibri"/>
                  </a:defRPr>
                </a:lvl1pPr>
              </a:lstStyle>
              <a:p>
                <a:r>
                  <a:t>Cosmetic procedures</a:t>
                </a:r>
              </a:p>
            </p:txBody>
          </p:sp>
        </p:grpSp>
        <p:grpSp>
          <p:nvGrpSpPr>
            <p:cNvPr id="265" name="Group"/>
            <p:cNvGrpSpPr/>
            <p:nvPr/>
          </p:nvGrpSpPr>
          <p:grpSpPr>
            <a:xfrm>
              <a:off x="0" y="4103439"/>
              <a:ext cx="7399564" cy="887448"/>
              <a:chOff x="0" y="0"/>
              <a:chExt cx="7399563" cy="887447"/>
            </a:xfrm>
          </p:grpSpPr>
          <p:sp>
            <p:nvSpPr>
              <p:cNvPr id="263" name="Rounded Rectangle"/>
              <p:cNvSpPr/>
              <p:nvPr/>
            </p:nvSpPr>
            <p:spPr>
              <a:xfrm>
                <a:off x="-1" y="-1"/>
                <a:ext cx="7399564" cy="887449"/>
              </a:xfrm>
              <a:prstGeom prst="roundRect">
                <a:avLst>
                  <a:gd name="adj" fmla="val 16667"/>
                </a:avLst>
              </a:prstGeom>
              <a:solidFill>
                <a:srgbClr val="3CC87B"/>
              </a:solidFill>
              <a:ln w="12700" cap="flat">
                <a:solidFill>
                  <a:srgbClr val="FFFFFF"/>
                </a:solidFill>
                <a:prstDash val="solid"/>
                <a:miter lim="800000"/>
              </a:ln>
              <a:effectLst/>
            </p:spPr>
            <p:txBody>
              <a:bodyPr wrap="square" lIns="45718" tIns="45718" rIns="45718" bIns="45718" numCol="1" anchor="ctr">
                <a:noAutofit/>
              </a:bodyPr>
              <a:lstStyle/>
              <a:p>
                <a:pPr defTabSz="1644650">
                  <a:lnSpc>
                    <a:spcPct val="90000"/>
                  </a:lnSpc>
                  <a:spcBef>
                    <a:spcPts val="700"/>
                  </a:spcBef>
                  <a:defRPr>
                    <a:solidFill>
                      <a:srgbClr val="FFFFFF"/>
                    </a:solidFill>
                    <a:latin typeface="Calibri"/>
                    <a:ea typeface="Calibri"/>
                    <a:cs typeface="Calibri"/>
                    <a:sym typeface="Calibri"/>
                  </a:defRPr>
                </a:pPr>
                <a:endParaRPr/>
              </a:p>
            </p:txBody>
          </p:sp>
          <p:sp>
            <p:nvSpPr>
              <p:cNvPr id="264" name="Dentures"/>
              <p:cNvSpPr txBox="1"/>
              <p:nvPr/>
            </p:nvSpPr>
            <p:spPr>
              <a:xfrm>
                <a:off x="43319" y="99950"/>
                <a:ext cx="7312923" cy="68754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0970" tIns="140970" rIns="140970" bIns="140970" numCol="1" anchor="ctr">
                <a:spAutoFit/>
              </a:bodyPr>
              <a:lstStyle>
                <a:lvl1pPr defTabSz="1644650">
                  <a:lnSpc>
                    <a:spcPct val="90000"/>
                  </a:lnSpc>
                  <a:spcBef>
                    <a:spcPts val="1500"/>
                  </a:spcBef>
                  <a:defRPr sz="3200">
                    <a:solidFill>
                      <a:srgbClr val="FFFFFF"/>
                    </a:solidFill>
                    <a:latin typeface="Calibri"/>
                    <a:ea typeface="Calibri"/>
                    <a:cs typeface="Calibri"/>
                    <a:sym typeface="Calibri"/>
                  </a:defRPr>
                </a:lvl1pPr>
              </a:lstStyle>
              <a:p>
                <a:r>
                  <a:t>Dentures</a:t>
                </a:r>
              </a:p>
            </p:txBody>
          </p:sp>
        </p:grpSp>
        <p:grpSp>
          <p:nvGrpSpPr>
            <p:cNvPr id="268" name="Group"/>
            <p:cNvGrpSpPr/>
            <p:nvPr/>
          </p:nvGrpSpPr>
          <p:grpSpPr>
            <a:xfrm>
              <a:off x="0" y="5097445"/>
              <a:ext cx="7399563" cy="887448"/>
              <a:chOff x="0" y="0"/>
              <a:chExt cx="7399562" cy="887447"/>
            </a:xfrm>
          </p:grpSpPr>
          <p:sp>
            <p:nvSpPr>
              <p:cNvPr id="266" name="Rounded Rectangle"/>
              <p:cNvSpPr/>
              <p:nvPr/>
            </p:nvSpPr>
            <p:spPr>
              <a:xfrm>
                <a:off x="0" y="0"/>
                <a:ext cx="7399563" cy="887448"/>
              </a:xfrm>
              <a:prstGeom prst="roundRect">
                <a:avLst>
                  <a:gd name="adj" fmla="val 16667"/>
                </a:avLst>
              </a:prstGeom>
              <a:solidFill>
                <a:srgbClr val="3ACA9F"/>
              </a:solidFill>
              <a:ln w="12700" cap="flat">
                <a:solidFill>
                  <a:srgbClr val="FFFFFF"/>
                </a:solidFill>
                <a:prstDash val="solid"/>
                <a:miter lim="800000"/>
              </a:ln>
              <a:effectLst/>
            </p:spPr>
            <p:txBody>
              <a:bodyPr wrap="square" lIns="45718" tIns="45718" rIns="45718" bIns="45718" numCol="1" anchor="ctr">
                <a:noAutofit/>
              </a:bodyPr>
              <a:lstStyle/>
              <a:p>
                <a:pPr defTabSz="1644650">
                  <a:lnSpc>
                    <a:spcPct val="90000"/>
                  </a:lnSpc>
                  <a:spcBef>
                    <a:spcPts val="700"/>
                  </a:spcBef>
                  <a:defRPr>
                    <a:solidFill>
                      <a:srgbClr val="FFFFFF"/>
                    </a:solidFill>
                    <a:latin typeface="Calibri"/>
                    <a:ea typeface="Calibri"/>
                    <a:cs typeface="Calibri"/>
                    <a:sym typeface="Calibri"/>
                  </a:defRPr>
                </a:pPr>
                <a:endParaRPr/>
              </a:p>
            </p:txBody>
          </p:sp>
          <p:sp>
            <p:nvSpPr>
              <p:cNvPr id="267" name="Hearing aids/exams"/>
              <p:cNvSpPr txBox="1"/>
              <p:nvPr/>
            </p:nvSpPr>
            <p:spPr>
              <a:xfrm>
                <a:off x="43320" y="99949"/>
                <a:ext cx="7312922" cy="68754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0970" tIns="140970" rIns="140970" bIns="140970" numCol="1" anchor="ctr">
                <a:spAutoFit/>
              </a:bodyPr>
              <a:lstStyle>
                <a:lvl1pPr defTabSz="1644650">
                  <a:lnSpc>
                    <a:spcPct val="90000"/>
                  </a:lnSpc>
                  <a:spcBef>
                    <a:spcPts val="1500"/>
                  </a:spcBef>
                  <a:defRPr sz="3200">
                    <a:solidFill>
                      <a:srgbClr val="FFFFFF"/>
                    </a:solidFill>
                    <a:latin typeface="Calibri"/>
                    <a:ea typeface="Calibri"/>
                    <a:cs typeface="Calibri"/>
                    <a:sym typeface="Calibri"/>
                  </a:defRPr>
                </a:lvl1pPr>
              </a:lstStyle>
              <a:p>
                <a:r>
                  <a:t>Hearing aids/exams</a:t>
                </a:r>
              </a:p>
            </p:txBody>
          </p:sp>
        </p:grpSp>
        <p:grpSp>
          <p:nvGrpSpPr>
            <p:cNvPr id="271" name="Group"/>
            <p:cNvGrpSpPr/>
            <p:nvPr/>
          </p:nvGrpSpPr>
          <p:grpSpPr>
            <a:xfrm>
              <a:off x="0" y="6091449"/>
              <a:ext cx="7399564" cy="887448"/>
              <a:chOff x="0" y="0"/>
              <a:chExt cx="7399563" cy="887447"/>
            </a:xfrm>
          </p:grpSpPr>
          <p:sp>
            <p:nvSpPr>
              <p:cNvPr id="269" name="Rounded Rectangle"/>
              <p:cNvSpPr/>
              <p:nvPr/>
            </p:nvSpPr>
            <p:spPr>
              <a:xfrm>
                <a:off x="-1" y="-1"/>
                <a:ext cx="7399564" cy="887449"/>
              </a:xfrm>
              <a:prstGeom prst="roundRect">
                <a:avLst>
                  <a:gd name="adj" fmla="val 16667"/>
                </a:avLst>
              </a:prstGeom>
              <a:solidFill>
                <a:srgbClr val="38CCC5"/>
              </a:solidFill>
              <a:ln w="12700" cap="flat">
                <a:solidFill>
                  <a:srgbClr val="FFFFFF"/>
                </a:solidFill>
                <a:prstDash val="solid"/>
                <a:miter lim="800000"/>
              </a:ln>
              <a:effectLst/>
            </p:spPr>
            <p:txBody>
              <a:bodyPr wrap="square" lIns="45718" tIns="45718" rIns="45718" bIns="45718" numCol="1" anchor="ctr">
                <a:noAutofit/>
              </a:bodyPr>
              <a:lstStyle/>
              <a:p>
                <a:pPr defTabSz="1644650">
                  <a:lnSpc>
                    <a:spcPct val="90000"/>
                  </a:lnSpc>
                  <a:spcBef>
                    <a:spcPts val="700"/>
                  </a:spcBef>
                  <a:defRPr>
                    <a:solidFill>
                      <a:srgbClr val="FFFFFF"/>
                    </a:solidFill>
                    <a:latin typeface="Calibri"/>
                    <a:ea typeface="Calibri"/>
                    <a:cs typeface="Calibri"/>
                    <a:sym typeface="Calibri"/>
                  </a:defRPr>
                </a:pPr>
                <a:endParaRPr/>
              </a:p>
            </p:txBody>
          </p:sp>
          <p:sp>
            <p:nvSpPr>
              <p:cNvPr id="270" name="Routine foot care"/>
              <p:cNvSpPr txBox="1"/>
              <p:nvPr/>
            </p:nvSpPr>
            <p:spPr>
              <a:xfrm>
                <a:off x="43319" y="99950"/>
                <a:ext cx="7312923" cy="68754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0970" tIns="140970" rIns="140970" bIns="140970" numCol="1" anchor="ctr">
                <a:spAutoFit/>
              </a:bodyPr>
              <a:lstStyle>
                <a:lvl1pPr defTabSz="1644650">
                  <a:lnSpc>
                    <a:spcPct val="90000"/>
                  </a:lnSpc>
                  <a:spcBef>
                    <a:spcPts val="1500"/>
                  </a:spcBef>
                  <a:defRPr sz="3200">
                    <a:solidFill>
                      <a:srgbClr val="FFFFFF"/>
                    </a:solidFill>
                    <a:latin typeface="Calibri"/>
                    <a:ea typeface="Calibri"/>
                    <a:cs typeface="Calibri"/>
                    <a:sym typeface="Calibri"/>
                  </a:defRPr>
                </a:lvl1pPr>
              </a:lstStyle>
              <a:p>
                <a:r>
                  <a:t>Routine foot care</a:t>
                </a:r>
              </a:p>
            </p:txBody>
          </p:sp>
        </p:grpSp>
        <p:grpSp>
          <p:nvGrpSpPr>
            <p:cNvPr id="274" name="Group"/>
            <p:cNvGrpSpPr/>
            <p:nvPr/>
          </p:nvGrpSpPr>
          <p:grpSpPr>
            <a:xfrm>
              <a:off x="0" y="7085455"/>
              <a:ext cx="7399564" cy="887448"/>
              <a:chOff x="0" y="0"/>
              <a:chExt cx="7399563" cy="887447"/>
            </a:xfrm>
          </p:grpSpPr>
          <p:sp>
            <p:nvSpPr>
              <p:cNvPr id="272" name="Rounded Rectangle"/>
              <p:cNvSpPr/>
              <p:nvPr/>
            </p:nvSpPr>
            <p:spPr>
              <a:xfrm>
                <a:off x="-1" y="-1"/>
                <a:ext cx="7399564" cy="887449"/>
              </a:xfrm>
              <a:prstGeom prst="roundRect">
                <a:avLst>
                  <a:gd name="adj" fmla="val 16667"/>
                </a:avLst>
              </a:prstGeom>
              <a:solidFill>
                <a:schemeClr val="accent3"/>
              </a:solidFill>
              <a:ln w="12700" cap="flat">
                <a:solidFill>
                  <a:srgbClr val="FFFFFF"/>
                </a:solidFill>
                <a:prstDash val="solid"/>
                <a:miter lim="800000"/>
              </a:ln>
              <a:effectLst/>
            </p:spPr>
            <p:txBody>
              <a:bodyPr wrap="square" lIns="45718" tIns="45718" rIns="45718" bIns="45718" numCol="1" anchor="ctr">
                <a:noAutofit/>
              </a:bodyPr>
              <a:lstStyle/>
              <a:p>
                <a:pPr defTabSz="1644650">
                  <a:lnSpc>
                    <a:spcPct val="90000"/>
                  </a:lnSpc>
                  <a:spcBef>
                    <a:spcPts val="700"/>
                  </a:spcBef>
                  <a:defRPr>
                    <a:solidFill>
                      <a:srgbClr val="FFFFFF"/>
                    </a:solidFill>
                    <a:latin typeface="Calibri"/>
                    <a:ea typeface="Calibri"/>
                    <a:cs typeface="Calibri"/>
                    <a:sym typeface="Calibri"/>
                  </a:defRPr>
                </a:pPr>
                <a:endParaRPr/>
              </a:p>
            </p:txBody>
          </p:sp>
          <p:sp>
            <p:nvSpPr>
              <p:cNvPr id="273" name="Acupuncture"/>
              <p:cNvSpPr txBox="1"/>
              <p:nvPr/>
            </p:nvSpPr>
            <p:spPr>
              <a:xfrm>
                <a:off x="43319" y="99949"/>
                <a:ext cx="7312923" cy="68754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0970" tIns="140970" rIns="140970" bIns="140970" numCol="1" anchor="ctr">
                <a:spAutoFit/>
              </a:bodyPr>
              <a:lstStyle>
                <a:lvl1pPr defTabSz="1644650">
                  <a:lnSpc>
                    <a:spcPct val="90000"/>
                  </a:lnSpc>
                  <a:spcBef>
                    <a:spcPts val="1500"/>
                  </a:spcBef>
                  <a:defRPr sz="3200">
                    <a:solidFill>
                      <a:srgbClr val="FFFFFF"/>
                    </a:solidFill>
                    <a:latin typeface="Calibri"/>
                    <a:ea typeface="Calibri"/>
                    <a:cs typeface="Calibri"/>
                    <a:sym typeface="Calibri"/>
                  </a:defRPr>
                </a:lvl1pPr>
              </a:lstStyle>
              <a:p>
                <a:r>
                  <a:t>Acupuncture</a:t>
                </a:r>
              </a:p>
            </p:txBody>
          </p:sp>
        </p:grpSp>
      </p:grpSp>
      <p:sp>
        <p:nvSpPr>
          <p:cNvPr id="276"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Observation Status"/>
          <p:cNvSpPr txBox="1">
            <a:spLocks noGrp="1"/>
          </p:cNvSpPr>
          <p:nvPr>
            <p:ph type="title"/>
          </p:nvPr>
        </p:nvSpPr>
        <p:spPr>
          <a:xfrm>
            <a:off x="977414" y="643061"/>
            <a:ext cx="10971811" cy="1219204"/>
          </a:xfrm>
          <a:prstGeom prst="rect">
            <a:avLst/>
          </a:prstGeom>
          <a:ln>
            <a:solidFill>
              <a:schemeClr val="accent2"/>
            </a:solidFill>
          </a:ln>
        </p:spPr>
        <p:txBody>
          <a:bodyPr/>
          <a:lstStyle/>
          <a:p>
            <a:pPr defTabSz="1183417">
              <a:defRPr sz="4004">
                <a:solidFill>
                  <a:srgbClr val="1F5FA0"/>
                </a:solidFill>
                <a:latin typeface="Arial"/>
                <a:ea typeface="Arial"/>
                <a:cs typeface="Arial"/>
                <a:sym typeface="Arial"/>
              </a:defRPr>
            </a:pPr>
            <a:r>
              <a:t>A “Wrinkle”…</a:t>
            </a:r>
            <a:br/>
            <a:r>
              <a:t>Know Your Status During Hospital Care</a:t>
            </a:r>
          </a:p>
        </p:txBody>
      </p:sp>
      <p:sp>
        <p:nvSpPr>
          <p:cNvPr id="281" name="Text"/>
          <p:cNvSpPr txBox="1"/>
          <p:nvPr/>
        </p:nvSpPr>
        <p:spPr>
          <a:xfrm>
            <a:off x="6477000" y="5600696"/>
            <a:ext cx="228601" cy="406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solidFill>
                  <a:srgbClr val="FFFFFF"/>
                </a:solidFill>
                <a:latin typeface="Palatino"/>
                <a:ea typeface="Palatino"/>
                <a:cs typeface="Palatino"/>
                <a:sym typeface="Palatino"/>
              </a:defRPr>
            </a:lvl1pPr>
          </a:lstStyle>
          <a:p>
            <a:r>
              <a:t>  </a:t>
            </a:r>
          </a:p>
        </p:txBody>
      </p:sp>
      <p:grpSp>
        <p:nvGrpSpPr>
          <p:cNvPr id="295" name="Inpatient vs observation…"/>
          <p:cNvGrpSpPr/>
          <p:nvPr/>
        </p:nvGrpSpPr>
        <p:grpSpPr>
          <a:xfrm>
            <a:off x="1612815" y="2140252"/>
            <a:ext cx="10073067" cy="7274142"/>
            <a:chOff x="0" y="0"/>
            <a:chExt cx="10073065" cy="7274141"/>
          </a:xfrm>
        </p:grpSpPr>
        <p:sp>
          <p:nvSpPr>
            <p:cNvPr id="282" name="Rounded Rectangle"/>
            <p:cNvSpPr/>
            <p:nvPr/>
          </p:nvSpPr>
          <p:spPr>
            <a:xfrm>
              <a:off x="0" y="0"/>
              <a:ext cx="10073065" cy="1561190"/>
            </a:xfrm>
            <a:prstGeom prst="roundRect">
              <a:avLst>
                <a:gd name="adj" fmla="val 10000"/>
              </a:avLst>
            </a:prstGeom>
            <a:solidFill>
              <a:srgbClr val="A9CCEE"/>
            </a:solidFill>
            <a:ln w="12700" cap="flat">
              <a:solidFill>
                <a:srgbClr val="7EB2E6"/>
              </a:solidFill>
              <a:prstDash val="solid"/>
              <a:miter lim="400000"/>
            </a:ln>
            <a:effectLst/>
          </p:spPr>
          <p:txBody>
            <a:bodyPr wrap="square" lIns="45718" tIns="45718" rIns="45718" bIns="45718" numCol="1" anchor="t">
              <a:noAutofit/>
            </a:bodyPr>
            <a:lstStyle/>
            <a:p>
              <a:pPr>
                <a:defRPr>
                  <a:latin typeface="Calibri"/>
                  <a:ea typeface="Calibri"/>
                  <a:cs typeface="Calibri"/>
                  <a:sym typeface="Calibri"/>
                </a:defRPr>
              </a:pPr>
              <a:endParaRPr/>
            </a:p>
          </p:txBody>
        </p:sp>
        <p:sp>
          <p:nvSpPr>
            <p:cNvPr id="283" name="Square"/>
            <p:cNvSpPr/>
            <p:nvPr/>
          </p:nvSpPr>
          <p:spPr>
            <a:xfrm>
              <a:off x="472258" y="209760"/>
              <a:ext cx="858656" cy="858655"/>
            </a:xfrm>
            <a:prstGeom prst="rect">
              <a:avLst/>
            </a:prstGeom>
            <a:blipFill rotWithShape="1">
              <a:blip r:embed="rId3"/>
              <a:srcRect/>
              <a:stretch>
                <a:fillRect/>
              </a:stretch>
            </a:blipFill>
            <a:ln w="12700" cap="flat">
              <a:solidFill>
                <a:schemeClr val="accent1"/>
              </a:solidFill>
              <a:prstDash val="solid"/>
              <a:miter lim="800000"/>
            </a:ln>
            <a:effectLst/>
          </p:spPr>
          <p:txBody>
            <a:bodyPr wrap="square" lIns="45718" tIns="45718" rIns="45718" bIns="45718" numCol="1" anchor="t">
              <a:noAutofit/>
            </a:bodyPr>
            <a:lstStyle/>
            <a:p>
              <a:pPr>
                <a:defRPr>
                  <a:latin typeface="Calibri"/>
                  <a:ea typeface="Calibri"/>
                  <a:cs typeface="Calibri"/>
                  <a:sym typeface="Calibri"/>
                </a:defRPr>
              </a:pPr>
              <a:endParaRPr/>
            </a:p>
          </p:txBody>
        </p:sp>
        <p:sp>
          <p:nvSpPr>
            <p:cNvPr id="284" name="Inpatient vs observation (outpatient)"/>
            <p:cNvSpPr txBox="1"/>
            <p:nvPr/>
          </p:nvSpPr>
          <p:spPr>
            <a:xfrm>
              <a:off x="1803171" y="134234"/>
              <a:ext cx="8266367" cy="121340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65225" tIns="165225" rIns="165225" bIns="165225" numCol="1" anchor="ctr">
              <a:spAutoFit/>
            </a:bodyPr>
            <a:lstStyle/>
            <a:p>
              <a:pPr defTabSz="1244600">
                <a:spcBef>
                  <a:spcPts val="1100"/>
                </a:spcBef>
                <a:defRPr sz="2800" b="1"/>
              </a:pPr>
              <a:r>
                <a:rPr dirty="0"/>
                <a:t>Inpatient status?</a:t>
              </a:r>
              <a:r>
                <a:rPr b="0" dirty="0"/>
                <a:t> OR </a:t>
              </a:r>
              <a:r>
                <a:rPr dirty="0"/>
                <a:t>Observation status? </a:t>
              </a:r>
            </a:p>
            <a:p>
              <a:pPr defTabSz="1244600">
                <a:spcBef>
                  <a:spcPts val="1100"/>
                </a:spcBef>
                <a:defRPr sz="2000"/>
              </a:pPr>
              <a:r>
                <a:rPr dirty="0"/>
                <a:t>(Note: </a:t>
              </a:r>
              <a:r>
                <a:rPr lang="en-US" dirty="0"/>
                <a:t>You </a:t>
              </a:r>
              <a:r>
                <a:rPr dirty="0"/>
                <a:t>can make a formal appeal if observation status denied.)</a:t>
              </a:r>
            </a:p>
          </p:txBody>
        </p:sp>
        <p:sp>
          <p:nvSpPr>
            <p:cNvPr id="285" name="Rounded Rectangle"/>
            <p:cNvSpPr/>
            <p:nvPr/>
          </p:nvSpPr>
          <p:spPr>
            <a:xfrm>
              <a:off x="0" y="1809979"/>
              <a:ext cx="10073065" cy="1561190"/>
            </a:xfrm>
            <a:prstGeom prst="roundRect">
              <a:avLst>
                <a:gd name="adj" fmla="val 10000"/>
              </a:avLst>
            </a:prstGeom>
            <a:solidFill>
              <a:srgbClr val="A9CCEE"/>
            </a:solidFill>
            <a:ln w="12700" cap="flat">
              <a:solidFill>
                <a:schemeClr val="accent2"/>
              </a:solidFill>
              <a:prstDash val="solid"/>
              <a:miter lim="400000"/>
            </a:ln>
            <a:effectLst/>
          </p:spPr>
          <p:txBody>
            <a:bodyPr wrap="square" lIns="45718" tIns="45718" rIns="45718" bIns="45718" numCol="1" anchor="t">
              <a:noAutofit/>
            </a:bodyPr>
            <a:lstStyle/>
            <a:p>
              <a:pPr>
                <a:defRPr>
                  <a:latin typeface="Calibri"/>
                  <a:ea typeface="Calibri"/>
                  <a:cs typeface="Calibri"/>
                  <a:sym typeface="Calibri"/>
                </a:defRPr>
              </a:pPr>
              <a:endParaRPr/>
            </a:p>
          </p:txBody>
        </p:sp>
        <p:sp>
          <p:nvSpPr>
            <p:cNvPr id="286" name="Square"/>
            <p:cNvSpPr/>
            <p:nvPr/>
          </p:nvSpPr>
          <p:spPr>
            <a:xfrm>
              <a:off x="472258" y="2161247"/>
              <a:ext cx="858656" cy="858655"/>
            </a:xfrm>
            <a:prstGeom prst="rect">
              <a:avLst/>
            </a:prstGeom>
            <a:blipFill rotWithShape="1">
              <a:blip r:embed="rId4"/>
              <a:srcRect/>
              <a:stretch>
                <a:fillRect/>
              </a:stretch>
            </a:blipFill>
            <a:ln w="12700" cap="flat">
              <a:solidFill>
                <a:srgbClr val="FFFFFF"/>
              </a:solidFill>
              <a:prstDash val="solid"/>
              <a:miter lim="800000"/>
            </a:ln>
            <a:effectLst/>
          </p:spPr>
          <p:txBody>
            <a:bodyPr wrap="square" lIns="45718" tIns="45718" rIns="45718" bIns="45718" numCol="1" anchor="t">
              <a:noAutofit/>
            </a:bodyPr>
            <a:lstStyle/>
            <a:p>
              <a:pPr>
                <a:defRPr>
                  <a:latin typeface="Calibri"/>
                  <a:ea typeface="Calibri"/>
                  <a:cs typeface="Calibri"/>
                  <a:sym typeface="Calibri"/>
                </a:defRPr>
              </a:pPr>
              <a:endParaRPr/>
            </a:p>
          </p:txBody>
        </p:sp>
        <p:sp>
          <p:nvSpPr>
            <p:cNvPr id="287" name="Why important?"/>
            <p:cNvSpPr txBox="1"/>
            <p:nvPr/>
          </p:nvSpPr>
          <p:spPr>
            <a:xfrm>
              <a:off x="1803171" y="2227964"/>
              <a:ext cx="4532881" cy="72521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65225" tIns="165225" rIns="165225" bIns="165225" numCol="1" anchor="ctr">
              <a:spAutoFit/>
            </a:bodyPr>
            <a:lstStyle>
              <a:lvl1pPr defTabSz="1244600">
                <a:spcBef>
                  <a:spcPts val="1100"/>
                </a:spcBef>
                <a:defRPr sz="2800"/>
              </a:lvl1pPr>
            </a:lstStyle>
            <a:p>
              <a:r>
                <a:t>Why important?</a:t>
              </a:r>
            </a:p>
          </p:txBody>
        </p:sp>
        <p:sp>
          <p:nvSpPr>
            <p:cNvPr id="288" name="Whether Part A or B pays…"/>
            <p:cNvSpPr txBox="1"/>
            <p:nvPr/>
          </p:nvSpPr>
          <p:spPr>
            <a:xfrm>
              <a:off x="5092784" y="2136259"/>
              <a:ext cx="4949475" cy="8839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65225" tIns="165225" rIns="165225" bIns="165225" numCol="1" anchor="ctr">
              <a:spAutoFit/>
            </a:bodyPr>
            <a:lstStyle>
              <a:lvl1pPr defTabSz="889000">
                <a:spcBef>
                  <a:spcPts val="800"/>
                </a:spcBef>
                <a:defRPr sz="2000">
                  <a:latin typeface="Calibri"/>
                  <a:ea typeface="Calibri"/>
                  <a:cs typeface="Calibri"/>
                  <a:sym typeface="Calibri"/>
                </a:defRPr>
              </a:lvl1pPr>
            </a:lstStyle>
            <a:p>
              <a:r>
                <a:t>Affects coverage for post-hospital rehab,  skilled nursing care and home health </a:t>
              </a:r>
            </a:p>
          </p:txBody>
        </p:sp>
        <p:sp>
          <p:nvSpPr>
            <p:cNvPr id="289" name="Rounded Rectangle"/>
            <p:cNvSpPr/>
            <p:nvPr/>
          </p:nvSpPr>
          <p:spPr>
            <a:xfrm>
              <a:off x="0" y="3761466"/>
              <a:ext cx="10073065" cy="1561190"/>
            </a:xfrm>
            <a:prstGeom prst="roundRect">
              <a:avLst>
                <a:gd name="adj" fmla="val 10000"/>
              </a:avLst>
            </a:prstGeom>
            <a:solidFill>
              <a:srgbClr val="A9CCEE"/>
            </a:solidFill>
            <a:ln w="12700" cap="flat">
              <a:noFill/>
              <a:miter lim="400000"/>
            </a:ln>
            <a:effectLst/>
          </p:spPr>
          <p:txBody>
            <a:bodyPr wrap="square" lIns="45718" tIns="45718" rIns="45718" bIns="45718" numCol="1" anchor="t">
              <a:noAutofit/>
            </a:bodyPr>
            <a:lstStyle/>
            <a:p>
              <a:pPr>
                <a:defRPr>
                  <a:latin typeface="Calibri"/>
                  <a:ea typeface="Calibri"/>
                  <a:cs typeface="Calibri"/>
                  <a:sym typeface="Calibri"/>
                </a:defRPr>
              </a:pPr>
              <a:endParaRPr/>
            </a:p>
          </p:txBody>
        </p:sp>
        <p:sp>
          <p:nvSpPr>
            <p:cNvPr id="290" name="Square"/>
            <p:cNvSpPr/>
            <p:nvPr/>
          </p:nvSpPr>
          <p:spPr>
            <a:xfrm>
              <a:off x="472258" y="4112732"/>
              <a:ext cx="858656" cy="858655"/>
            </a:xfrm>
            <a:prstGeom prst="rect">
              <a:avLst/>
            </a:prstGeom>
            <a:blipFill rotWithShape="1">
              <a:blip r:embed="rId5"/>
              <a:srcRect/>
              <a:stretch>
                <a:fillRect/>
              </a:stretch>
            </a:blipFill>
            <a:ln w="12700" cap="flat">
              <a:solidFill>
                <a:srgbClr val="FFFFFF"/>
              </a:solidFill>
              <a:prstDash val="solid"/>
              <a:miter lim="800000"/>
            </a:ln>
            <a:effectLst/>
          </p:spPr>
          <p:txBody>
            <a:bodyPr wrap="square" lIns="45718" tIns="45718" rIns="45718" bIns="45718" numCol="1" anchor="t">
              <a:noAutofit/>
            </a:bodyPr>
            <a:lstStyle/>
            <a:p>
              <a:pPr>
                <a:defRPr>
                  <a:latin typeface="Calibri"/>
                  <a:ea typeface="Calibri"/>
                  <a:cs typeface="Calibri"/>
                  <a:sym typeface="Calibri"/>
                </a:defRPr>
              </a:pPr>
              <a:endParaRPr/>
            </a:p>
          </p:txBody>
        </p:sp>
        <p:sp>
          <p:nvSpPr>
            <p:cNvPr id="291" name="3-midnight rule"/>
            <p:cNvSpPr txBox="1"/>
            <p:nvPr/>
          </p:nvSpPr>
          <p:spPr>
            <a:xfrm>
              <a:off x="1803171" y="3885690"/>
              <a:ext cx="8266367" cy="131274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65225" tIns="165225" rIns="165225" bIns="165225" numCol="1" anchor="ctr">
              <a:spAutoFit/>
            </a:bodyPr>
            <a:lstStyle/>
            <a:p>
              <a:pPr defTabSz="1244600">
                <a:spcBef>
                  <a:spcPts val="1100"/>
                </a:spcBef>
                <a:defRPr sz="2800"/>
              </a:pPr>
              <a:r>
                <a:t>3-midnight rule: </a:t>
              </a:r>
              <a:r>
                <a:rPr sz="2000"/>
                <a:t>must be an inpatient for 3+ midnights for rehab, skilled nursing care or home health needed after discharge to be covered by insurance </a:t>
              </a:r>
            </a:p>
          </p:txBody>
        </p:sp>
        <p:sp>
          <p:nvSpPr>
            <p:cNvPr id="292" name="Rounded Rectangle"/>
            <p:cNvSpPr/>
            <p:nvPr/>
          </p:nvSpPr>
          <p:spPr>
            <a:xfrm>
              <a:off x="0" y="5712951"/>
              <a:ext cx="10073065" cy="1561190"/>
            </a:xfrm>
            <a:prstGeom prst="roundRect">
              <a:avLst>
                <a:gd name="adj" fmla="val 10000"/>
              </a:avLst>
            </a:prstGeom>
            <a:solidFill>
              <a:srgbClr val="A9CCEE"/>
            </a:solidFill>
            <a:ln w="12700" cap="flat">
              <a:noFill/>
              <a:miter lim="400000"/>
            </a:ln>
            <a:effectLst/>
          </p:spPr>
          <p:txBody>
            <a:bodyPr wrap="square" lIns="45718" tIns="45718" rIns="45718" bIns="45718" numCol="1" anchor="t">
              <a:noAutofit/>
            </a:bodyPr>
            <a:lstStyle/>
            <a:p>
              <a:pPr>
                <a:defRPr>
                  <a:latin typeface="Calibri"/>
                  <a:ea typeface="Calibri"/>
                  <a:cs typeface="Calibri"/>
                  <a:sym typeface="Calibri"/>
                </a:defRPr>
              </a:pPr>
              <a:endParaRPr/>
            </a:p>
          </p:txBody>
        </p:sp>
        <p:sp>
          <p:nvSpPr>
            <p:cNvPr id="293" name="Square"/>
            <p:cNvSpPr/>
            <p:nvPr/>
          </p:nvSpPr>
          <p:spPr>
            <a:xfrm>
              <a:off x="472258" y="6064218"/>
              <a:ext cx="858656" cy="858655"/>
            </a:xfrm>
            <a:prstGeom prst="rect">
              <a:avLst/>
            </a:prstGeom>
            <a:blipFill rotWithShape="1">
              <a:blip r:embed="rId6"/>
              <a:srcRect/>
              <a:stretch>
                <a:fillRect/>
              </a:stretch>
            </a:blipFill>
            <a:ln w="12700" cap="flat">
              <a:solidFill>
                <a:srgbClr val="FFFFFF"/>
              </a:solidFill>
              <a:prstDash val="solid"/>
              <a:miter lim="800000"/>
            </a:ln>
            <a:effectLst/>
          </p:spPr>
          <p:txBody>
            <a:bodyPr wrap="square" lIns="45718" tIns="45718" rIns="45718" bIns="45718" numCol="1" anchor="t">
              <a:noAutofit/>
            </a:bodyPr>
            <a:lstStyle/>
            <a:p>
              <a:pPr>
                <a:defRPr>
                  <a:latin typeface="Calibri"/>
                  <a:ea typeface="Calibri"/>
                  <a:cs typeface="Calibri"/>
                  <a:sym typeface="Calibri"/>
                </a:defRPr>
              </a:pPr>
              <a:endParaRPr/>
            </a:p>
          </p:txBody>
        </p:sp>
        <p:sp>
          <p:nvSpPr>
            <p:cNvPr id="294" name="What should you do?"/>
            <p:cNvSpPr txBox="1"/>
            <p:nvPr/>
          </p:nvSpPr>
          <p:spPr>
            <a:xfrm>
              <a:off x="1830450" y="5913374"/>
              <a:ext cx="8211808" cy="116034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65225" tIns="165225" rIns="165225" bIns="165225" numCol="1" anchor="ctr">
              <a:spAutoFit/>
            </a:bodyPr>
            <a:lstStyle/>
            <a:p>
              <a:pPr defTabSz="1244600">
                <a:spcBef>
                  <a:spcPts val="1100"/>
                </a:spcBef>
                <a:defRPr sz="2800"/>
              </a:pPr>
              <a:r>
                <a:t>What should you do?</a:t>
              </a:r>
            </a:p>
            <a:p>
              <a:pPr defTabSz="1244600">
                <a:spcBef>
                  <a:spcPts val="1100"/>
                </a:spcBef>
                <a:defRPr sz="2000"/>
              </a:pPr>
              <a:r>
                <a:t>Ask for inpatient status. Keep asking if necessary!</a:t>
              </a:r>
            </a:p>
          </p:txBody>
        </p:sp>
      </p:grpSp>
      <p:pic>
        <p:nvPicPr>
          <p:cNvPr id="296" name="Screen Shot 2019-08-16 at 11.45.06 AM.png" descr="Screen Shot 2019-08-16 at 11.45.06 AM.png"/>
          <p:cNvPicPr>
            <a:picLocks noChangeAspect="1"/>
          </p:cNvPicPr>
          <p:nvPr/>
        </p:nvPicPr>
        <p:blipFill>
          <a:blip r:embed="rId7"/>
          <a:stretch>
            <a:fillRect/>
          </a:stretch>
        </p:blipFill>
        <p:spPr>
          <a:xfrm>
            <a:off x="9496937" y="7039089"/>
            <a:ext cx="2583518" cy="2712528"/>
          </a:xfrm>
          <a:prstGeom prst="rect">
            <a:avLst/>
          </a:prstGeom>
          <a:ln w="12700">
            <a:miter lim="400000"/>
          </a:ln>
        </p:spPr>
      </p:pic>
      <p:sp>
        <p:nvSpPr>
          <p:cNvPr id="297"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Rectangle 132"/>
          <p:cNvSpPr/>
          <p:nvPr/>
        </p:nvSpPr>
        <p:spPr>
          <a:xfrm>
            <a:off x="0" y="10509"/>
            <a:ext cx="13004800" cy="9753601"/>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302" name="What’s Covered: Part B"/>
          <p:cNvSpPr txBox="1">
            <a:spLocks noGrp="1"/>
          </p:cNvSpPr>
          <p:nvPr>
            <p:ph type="title"/>
          </p:nvPr>
        </p:nvSpPr>
        <p:spPr>
          <a:xfrm>
            <a:off x="672996" y="910335"/>
            <a:ext cx="6304273" cy="2106780"/>
          </a:xfrm>
          <a:prstGeom prst="rect">
            <a:avLst/>
          </a:prstGeom>
        </p:spPr>
        <p:txBody>
          <a:bodyPr anchor="b"/>
          <a:lstStyle/>
          <a:p>
            <a:pPr defTabSz="850391">
              <a:defRPr sz="4800">
                <a:solidFill>
                  <a:srgbClr val="1F5FA0"/>
                </a:solidFill>
                <a:latin typeface="Arial"/>
                <a:ea typeface="Arial"/>
                <a:cs typeface="Arial"/>
                <a:sym typeface="Arial"/>
              </a:defRPr>
            </a:pPr>
            <a:r>
              <a:t>What’s Covered:</a:t>
            </a:r>
            <a:br/>
            <a:r>
              <a:t>Medicare Part B</a:t>
            </a:r>
          </a:p>
        </p:txBody>
      </p:sp>
      <p:grpSp>
        <p:nvGrpSpPr>
          <p:cNvPr id="305" name="sketch line"/>
          <p:cNvGrpSpPr/>
          <p:nvPr/>
        </p:nvGrpSpPr>
        <p:grpSpPr>
          <a:xfrm>
            <a:off x="685626" y="3345209"/>
            <a:ext cx="3472958" cy="102728"/>
            <a:chOff x="-27" y="1"/>
            <a:chExt cx="3472956" cy="102726"/>
          </a:xfrm>
        </p:grpSpPr>
        <p:sp>
          <p:nvSpPr>
            <p:cNvPr id="303" name="Shape"/>
            <p:cNvSpPr/>
            <p:nvPr/>
          </p:nvSpPr>
          <p:spPr>
            <a:xfrm>
              <a:off x="507" y="1"/>
              <a:ext cx="3472423" cy="78728"/>
            </a:xfrm>
            <a:custGeom>
              <a:avLst/>
              <a:gdLst/>
              <a:ahLst/>
              <a:cxnLst>
                <a:cxn ang="0">
                  <a:pos x="wd2" y="hd2"/>
                </a:cxn>
                <a:cxn ang="5400000">
                  <a:pos x="wd2" y="hd2"/>
                </a:cxn>
                <a:cxn ang="10800000">
                  <a:pos x="wd2" y="hd2"/>
                </a:cxn>
                <a:cxn ang="16200000">
                  <a:pos x="wd2" y="hd2"/>
                </a:cxn>
              </a:cxnLst>
              <a:rect l="0" t="0" r="r" b="b"/>
              <a:pathLst>
                <a:path w="21594" h="13619" extrusionOk="0">
                  <a:moveTo>
                    <a:pt x="0" y="5110"/>
                  </a:moveTo>
                  <a:cubicBezTo>
                    <a:pt x="1655" y="3992"/>
                    <a:pt x="2238" y="5628"/>
                    <a:pt x="4103" y="5110"/>
                  </a:cubicBezTo>
                  <a:cubicBezTo>
                    <a:pt x="6103" y="6240"/>
                    <a:pt x="6886" y="10061"/>
                    <a:pt x="7773" y="5110"/>
                  </a:cubicBezTo>
                  <a:cubicBezTo>
                    <a:pt x="8457" y="5584"/>
                    <a:pt x="11085" y="3549"/>
                    <a:pt x="12524" y="5110"/>
                  </a:cubicBezTo>
                  <a:cubicBezTo>
                    <a:pt x="14089" y="55"/>
                    <a:pt x="14881" y="-3262"/>
                    <a:pt x="16626" y="5110"/>
                  </a:cubicBezTo>
                  <a:cubicBezTo>
                    <a:pt x="18349" y="9424"/>
                    <a:pt x="19579" y="3328"/>
                    <a:pt x="21592" y="5110"/>
                  </a:cubicBezTo>
                  <a:cubicBezTo>
                    <a:pt x="21582" y="6243"/>
                    <a:pt x="21600" y="8538"/>
                    <a:pt x="21592" y="9610"/>
                  </a:cubicBezTo>
                  <a:cubicBezTo>
                    <a:pt x="19886" y="9346"/>
                    <a:pt x="18204" y="15150"/>
                    <a:pt x="17274" y="9610"/>
                  </a:cubicBezTo>
                  <a:cubicBezTo>
                    <a:pt x="16416" y="5773"/>
                    <a:pt x="13773" y="12779"/>
                    <a:pt x="12524" y="9610"/>
                  </a:cubicBezTo>
                  <a:cubicBezTo>
                    <a:pt x="11444" y="4290"/>
                    <a:pt x="9839" y="10135"/>
                    <a:pt x="8853" y="9610"/>
                  </a:cubicBezTo>
                  <a:cubicBezTo>
                    <a:pt x="8203" y="18338"/>
                    <a:pt x="6184" y="10183"/>
                    <a:pt x="4534" y="9610"/>
                  </a:cubicBezTo>
                  <a:cubicBezTo>
                    <a:pt x="3085" y="16998"/>
                    <a:pt x="927" y="3916"/>
                    <a:pt x="0" y="9610"/>
                  </a:cubicBezTo>
                  <a:cubicBezTo>
                    <a:pt x="3" y="8279"/>
                    <a:pt x="7" y="6781"/>
                    <a:pt x="0" y="5110"/>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304" name="Shape"/>
            <p:cNvSpPr/>
            <p:nvPr/>
          </p:nvSpPr>
          <p:spPr>
            <a:xfrm>
              <a:off x="-28" y="9534"/>
              <a:ext cx="3472941" cy="93195"/>
            </a:xfrm>
            <a:custGeom>
              <a:avLst/>
              <a:gdLst/>
              <a:ahLst/>
              <a:cxnLst>
                <a:cxn ang="0">
                  <a:pos x="wd2" y="hd2"/>
                </a:cxn>
                <a:cxn ang="5400000">
                  <a:pos x="wd2" y="hd2"/>
                </a:cxn>
                <a:cxn ang="10800000">
                  <a:pos x="wd2" y="hd2"/>
                </a:cxn>
                <a:cxn ang="16200000">
                  <a:pos x="wd2" y="hd2"/>
                </a:cxn>
              </a:cxnLst>
              <a:rect l="0" t="0" r="r" b="b"/>
              <a:pathLst>
                <a:path w="21595" h="12590" extrusionOk="0">
                  <a:moveTo>
                    <a:pt x="3" y="2702"/>
                  </a:moveTo>
                  <a:cubicBezTo>
                    <a:pt x="1496" y="2159"/>
                    <a:pt x="2759" y="-2373"/>
                    <a:pt x="4105" y="2702"/>
                  </a:cubicBezTo>
                  <a:cubicBezTo>
                    <a:pt x="5456" y="1839"/>
                    <a:pt x="6392" y="640"/>
                    <a:pt x="8423" y="2702"/>
                  </a:cubicBezTo>
                  <a:cubicBezTo>
                    <a:pt x="10281" y="2535"/>
                    <a:pt x="11303" y="-3292"/>
                    <a:pt x="12957" y="2702"/>
                  </a:cubicBezTo>
                  <a:cubicBezTo>
                    <a:pt x="14577" y="2543"/>
                    <a:pt x="15203" y="8497"/>
                    <a:pt x="17490" y="2702"/>
                  </a:cubicBezTo>
                  <a:cubicBezTo>
                    <a:pt x="19599" y="-504"/>
                    <a:pt x="19810" y="4127"/>
                    <a:pt x="21592" y="2702"/>
                  </a:cubicBezTo>
                  <a:cubicBezTo>
                    <a:pt x="21597" y="3959"/>
                    <a:pt x="21595" y="4645"/>
                    <a:pt x="21592" y="6216"/>
                  </a:cubicBezTo>
                  <a:cubicBezTo>
                    <a:pt x="19291" y="5125"/>
                    <a:pt x="18096" y="10935"/>
                    <a:pt x="16843" y="6216"/>
                  </a:cubicBezTo>
                  <a:cubicBezTo>
                    <a:pt x="15589" y="4348"/>
                    <a:pt x="13214" y="6406"/>
                    <a:pt x="12093" y="6216"/>
                  </a:cubicBezTo>
                  <a:cubicBezTo>
                    <a:pt x="10758" y="2287"/>
                    <a:pt x="9094" y="6701"/>
                    <a:pt x="7775" y="6216"/>
                  </a:cubicBezTo>
                  <a:cubicBezTo>
                    <a:pt x="6540" y="10203"/>
                    <a:pt x="1599" y="18308"/>
                    <a:pt x="3" y="6216"/>
                  </a:cubicBezTo>
                  <a:cubicBezTo>
                    <a:pt x="-3" y="4612"/>
                    <a:pt x="1" y="4232"/>
                    <a:pt x="3" y="2702"/>
                  </a:cubicBezTo>
                  <a:close/>
                </a:path>
              </a:pathLst>
            </a:custGeom>
            <a:noFill/>
            <a:ln w="38100" cap="rnd">
              <a:solidFill>
                <a:schemeClr val="accent2"/>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306" name="Doctors’ services…"/>
          <p:cNvSpPr txBox="1">
            <a:spLocks noGrp="1"/>
          </p:cNvSpPr>
          <p:nvPr>
            <p:ph type="body" sz="half" idx="1"/>
          </p:nvPr>
        </p:nvSpPr>
        <p:spPr>
          <a:xfrm>
            <a:off x="434989" y="3664269"/>
            <a:ext cx="7225832" cy="5045863"/>
          </a:xfrm>
          <a:prstGeom prst="rect">
            <a:avLst/>
          </a:prstGeom>
        </p:spPr>
        <p:txBody>
          <a:bodyPr/>
          <a:lstStyle/>
          <a:p>
            <a:pPr marL="605701" indent="-457200" defTabSz="841247">
              <a:spcBef>
                <a:spcPts val="1200"/>
              </a:spcBef>
              <a:buClr>
                <a:schemeClr val="accent1"/>
              </a:buClr>
              <a:defRPr sz="2500">
                <a:solidFill>
                  <a:srgbClr val="000000"/>
                </a:solidFill>
              </a:defRPr>
            </a:pPr>
            <a:r>
              <a:rPr dirty="0"/>
              <a:t>Doctors’ services</a:t>
            </a:r>
            <a:endParaRPr sz="2900" dirty="0"/>
          </a:p>
          <a:p>
            <a:pPr marL="605701" indent="-457200" defTabSz="841247">
              <a:spcBef>
                <a:spcPts val="1200"/>
              </a:spcBef>
              <a:buClr>
                <a:schemeClr val="accent1"/>
              </a:buClr>
              <a:defRPr sz="2500">
                <a:solidFill>
                  <a:srgbClr val="000000"/>
                </a:solidFill>
              </a:defRPr>
            </a:pPr>
            <a:r>
              <a:rPr dirty="0"/>
              <a:t>Some preventive care</a:t>
            </a:r>
            <a:endParaRPr sz="2900" dirty="0"/>
          </a:p>
          <a:p>
            <a:pPr marL="605701" indent="-457200" defTabSz="841247">
              <a:spcBef>
                <a:spcPts val="1200"/>
              </a:spcBef>
              <a:buClr>
                <a:schemeClr val="accent1"/>
              </a:buClr>
              <a:defRPr sz="2500">
                <a:solidFill>
                  <a:srgbClr val="000000"/>
                </a:solidFill>
              </a:defRPr>
            </a:pPr>
            <a:r>
              <a:rPr dirty="0"/>
              <a:t>Outpatient PT/OT/speech</a:t>
            </a:r>
            <a:endParaRPr sz="2900" dirty="0"/>
          </a:p>
          <a:p>
            <a:pPr marL="605701" indent="-457200" defTabSz="841247">
              <a:spcBef>
                <a:spcPts val="1200"/>
              </a:spcBef>
              <a:buClr>
                <a:schemeClr val="accent1"/>
              </a:buClr>
              <a:defRPr sz="2500">
                <a:solidFill>
                  <a:srgbClr val="000000"/>
                </a:solidFill>
              </a:defRPr>
            </a:pPr>
            <a:r>
              <a:rPr dirty="0"/>
              <a:t>Durable medical equipment</a:t>
            </a:r>
            <a:endParaRPr sz="2900" dirty="0"/>
          </a:p>
          <a:p>
            <a:pPr marL="605701" indent="-457200" defTabSz="841247">
              <a:spcBef>
                <a:spcPts val="1200"/>
              </a:spcBef>
              <a:buClr>
                <a:schemeClr val="accent1"/>
              </a:buClr>
              <a:defRPr sz="2500">
                <a:solidFill>
                  <a:srgbClr val="000000"/>
                </a:solidFill>
              </a:defRPr>
            </a:pPr>
            <a:r>
              <a:rPr dirty="0"/>
              <a:t>Hospital outpatient services</a:t>
            </a:r>
            <a:endParaRPr sz="2900" dirty="0"/>
          </a:p>
          <a:p>
            <a:pPr marL="605701" indent="-457200" defTabSz="841247">
              <a:spcBef>
                <a:spcPts val="1200"/>
              </a:spcBef>
              <a:buClr>
                <a:schemeClr val="accent1"/>
              </a:buClr>
              <a:defRPr sz="2500">
                <a:solidFill>
                  <a:srgbClr val="000000"/>
                </a:solidFill>
              </a:defRPr>
            </a:pPr>
            <a:r>
              <a:rPr dirty="0"/>
              <a:t>Lab tests</a:t>
            </a:r>
            <a:endParaRPr sz="2900" dirty="0"/>
          </a:p>
          <a:p>
            <a:pPr marL="605701" indent="-457200" defTabSz="841247">
              <a:spcBef>
                <a:spcPts val="1200"/>
              </a:spcBef>
              <a:buClr>
                <a:schemeClr val="accent1"/>
              </a:buClr>
              <a:defRPr sz="2500">
                <a:solidFill>
                  <a:srgbClr val="000000"/>
                </a:solidFill>
              </a:defRPr>
            </a:pPr>
            <a:r>
              <a:rPr dirty="0"/>
              <a:t>X-rays</a:t>
            </a:r>
            <a:endParaRPr sz="2900" dirty="0"/>
          </a:p>
          <a:p>
            <a:pPr marL="605701" indent="-457200" defTabSz="841247">
              <a:spcBef>
                <a:spcPts val="1200"/>
              </a:spcBef>
              <a:buClr>
                <a:schemeClr val="accent1"/>
              </a:buClr>
              <a:defRPr sz="2500">
                <a:solidFill>
                  <a:srgbClr val="000000"/>
                </a:solidFill>
              </a:defRPr>
            </a:pPr>
            <a:r>
              <a:rPr dirty="0"/>
              <a:t>Mental health care</a:t>
            </a:r>
            <a:endParaRPr sz="2900" dirty="0"/>
          </a:p>
          <a:p>
            <a:pPr marL="605701" indent="-457200" defTabSz="841247">
              <a:spcBef>
                <a:spcPts val="1200"/>
              </a:spcBef>
              <a:buClr>
                <a:schemeClr val="accent1"/>
              </a:buClr>
              <a:defRPr sz="2500">
                <a:solidFill>
                  <a:srgbClr val="000000"/>
                </a:solidFill>
              </a:defRPr>
            </a:pPr>
            <a:r>
              <a:rPr dirty="0"/>
              <a:t>Some home health, ambulance services, and prescription drugs</a:t>
            </a:r>
          </a:p>
        </p:txBody>
      </p:sp>
      <p:pic>
        <p:nvPicPr>
          <p:cNvPr id="307" name="stethoscope-icon-2316460_1280.png" descr="stethoscope-icon-2316460_1280.png"/>
          <p:cNvPicPr>
            <a:picLocks noChangeAspect="1"/>
          </p:cNvPicPr>
          <p:nvPr/>
        </p:nvPicPr>
        <p:blipFill>
          <a:blip r:embed="rId3"/>
          <a:stretch>
            <a:fillRect/>
          </a:stretch>
        </p:blipFill>
        <p:spPr>
          <a:xfrm>
            <a:off x="6508901" y="2600076"/>
            <a:ext cx="5822901" cy="5837496"/>
          </a:xfrm>
          <a:prstGeom prst="rect">
            <a:avLst/>
          </a:prstGeom>
          <a:ln w="12700">
            <a:miter lim="400000"/>
          </a:ln>
        </p:spPr>
      </p:pic>
      <p:sp>
        <p:nvSpPr>
          <p:cNvPr id="308" name="Slide Number Placeholder 1"/>
          <p:cNvSpPr txBox="1">
            <a:spLocks noGrp="1"/>
          </p:cNvSpPr>
          <p:nvPr>
            <p:ph type="sldNum" sz="quarter" idx="4294967295"/>
          </p:nvPr>
        </p:nvSpPr>
        <p:spPr>
          <a:xfrm>
            <a:off x="11864972" y="9186933"/>
            <a:ext cx="245749" cy="22570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lvl1pPr defTabSz="914400">
              <a:lnSpc>
                <a:spcPct val="90000"/>
              </a:lnSpc>
              <a:spcBef>
                <a:spcPts val="600"/>
              </a:spcBef>
              <a:defRPr sz="1100"/>
            </a:lvl1pPr>
          </a:lstStyle>
          <a:p>
            <a:fld id="{86CB4B4D-7CA3-9044-876B-883B54F8677D}" type="slidenum">
              <a:rPr/>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Rectangle 179"/>
          <p:cNvSpPr/>
          <p:nvPr/>
        </p:nvSpPr>
        <p:spPr>
          <a:xfrm>
            <a:off x="239644" y="462150"/>
            <a:ext cx="12468968" cy="7891436"/>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313" name="Cost-Sharing (2019)"/>
          <p:cNvSpPr txBox="1">
            <a:spLocks noGrp="1"/>
          </p:cNvSpPr>
          <p:nvPr>
            <p:ph type="title"/>
          </p:nvPr>
        </p:nvSpPr>
        <p:spPr>
          <a:xfrm>
            <a:off x="648869" y="922533"/>
            <a:ext cx="11704761" cy="1235663"/>
          </a:xfrm>
          <a:prstGeom prst="rect">
            <a:avLst/>
          </a:prstGeom>
        </p:spPr>
        <p:txBody>
          <a:bodyPr/>
          <a:lstStyle/>
          <a:p>
            <a:pPr defTabSz="914400">
              <a:defRPr sz="5400">
                <a:solidFill>
                  <a:srgbClr val="1F5FA0"/>
                </a:solidFill>
                <a:latin typeface="Arial"/>
                <a:ea typeface="Arial"/>
                <a:cs typeface="Arial"/>
                <a:sym typeface="Arial"/>
              </a:defRPr>
            </a:pPr>
            <a:r>
              <a:rPr dirty="0"/>
              <a:t>Premiums</a:t>
            </a:r>
            <a:r>
              <a:rPr lang="en-US" dirty="0"/>
              <a:t> and </a:t>
            </a:r>
            <a:r>
              <a:rPr dirty="0"/>
              <a:t>Costs </a:t>
            </a:r>
            <a:r>
              <a:rPr lang="en-US" dirty="0"/>
              <a:t>in 2026</a:t>
            </a:r>
            <a:endParaRPr sz="2200" dirty="0"/>
          </a:p>
        </p:txBody>
      </p:sp>
      <p:sp>
        <p:nvSpPr>
          <p:cNvPr id="314"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16</a:t>
            </a:fld>
            <a:endParaRPr/>
          </a:p>
        </p:txBody>
      </p:sp>
      <p:grpSp>
        <p:nvGrpSpPr>
          <p:cNvPr id="317" name="sketchy line"/>
          <p:cNvGrpSpPr/>
          <p:nvPr/>
        </p:nvGrpSpPr>
        <p:grpSpPr>
          <a:xfrm>
            <a:off x="649796" y="2108811"/>
            <a:ext cx="11705141" cy="98773"/>
            <a:chOff x="0" y="0"/>
            <a:chExt cx="11705139" cy="98771"/>
          </a:xfrm>
        </p:grpSpPr>
        <p:sp>
          <p:nvSpPr>
            <p:cNvPr id="315"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316"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318" name="TextBox 4"/>
          <p:cNvSpPr txBox="1"/>
          <p:nvPr/>
        </p:nvSpPr>
        <p:spPr>
          <a:xfrm>
            <a:off x="410125" y="8591042"/>
            <a:ext cx="6092276" cy="830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lvl1pPr algn="ctr">
              <a:defRPr sz="2400" b="1">
                <a:solidFill>
                  <a:srgbClr val="1F5FA0"/>
                </a:solidFill>
                <a:latin typeface="Calibri"/>
                <a:ea typeface="Calibri"/>
                <a:cs typeface="Calibri"/>
                <a:sym typeface="Calibri"/>
              </a:defRPr>
            </a:lvl1pPr>
          </a:lstStyle>
          <a:p>
            <a:pPr algn="l"/>
            <a:r>
              <a:rPr lang="en-US" dirty="0"/>
              <a:t>Want more details? </a:t>
            </a:r>
            <a:r>
              <a:rPr dirty="0"/>
              <a:t>  </a:t>
            </a:r>
            <a:br>
              <a:rPr lang="en-US" dirty="0"/>
            </a:br>
            <a:r>
              <a:rPr dirty="0" err="1"/>
              <a:t>Medicare.gov</a:t>
            </a:r>
            <a:r>
              <a:rPr dirty="0"/>
              <a:t>/basics/costs/</a:t>
            </a:r>
            <a:r>
              <a:rPr dirty="0" err="1"/>
              <a:t>medicare</a:t>
            </a:r>
            <a:r>
              <a:rPr dirty="0"/>
              <a:t>-costs </a:t>
            </a:r>
          </a:p>
        </p:txBody>
      </p:sp>
      <p:graphicFrame>
        <p:nvGraphicFramePr>
          <p:cNvPr id="319" name="Table"/>
          <p:cNvGraphicFramePr/>
          <p:nvPr>
            <p:extLst>
              <p:ext uri="{D42A27DB-BD31-4B8C-83A1-F6EECF244321}">
                <p14:modId xmlns:p14="http://schemas.microsoft.com/office/powerpoint/2010/main" val="622290775"/>
              </p:ext>
            </p:extLst>
          </p:nvPr>
        </p:nvGraphicFramePr>
        <p:xfrm>
          <a:off x="266765" y="2232098"/>
          <a:ext cx="12468968" cy="5843496"/>
        </p:xfrm>
        <a:graphic>
          <a:graphicData uri="http://schemas.openxmlformats.org/drawingml/2006/table">
            <a:tbl>
              <a:tblPr firstRow="1" firstCol="1" bandRow="1">
                <a:tableStyleId>{4C3C2611-4C71-4FC5-86AE-919BDF0F9419}</a:tableStyleId>
              </a:tblPr>
              <a:tblGrid>
                <a:gridCol w="4682827">
                  <a:extLst>
                    <a:ext uri="{9D8B030D-6E8A-4147-A177-3AD203B41FA5}">
                      <a16:colId xmlns:a16="http://schemas.microsoft.com/office/drawing/2014/main" val="20000"/>
                    </a:ext>
                  </a:extLst>
                </a:gridCol>
                <a:gridCol w="4324918">
                  <a:extLst>
                    <a:ext uri="{9D8B030D-6E8A-4147-A177-3AD203B41FA5}">
                      <a16:colId xmlns:a16="http://schemas.microsoft.com/office/drawing/2014/main" val="20001"/>
                    </a:ext>
                  </a:extLst>
                </a:gridCol>
                <a:gridCol w="3461223">
                  <a:extLst>
                    <a:ext uri="{9D8B030D-6E8A-4147-A177-3AD203B41FA5}">
                      <a16:colId xmlns:a16="http://schemas.microsoft.com/office/drawing/2014/main" val="20002"/>
                    </a:ext>
                  </a:extLst>
                </a:gridCol>
              </a:tblGrid>
              <a:tr h="620382">
                <a:tc>
                  <a:txBody>
                    <a:bodyPr/>
                    <a:lstStyle/>
                    <a:p>
                      <a:pPr indent="457200">
                        <a:defRPr>
                          <a:sym typeface="Arial"/>
                        </a:defRPr>
                      </a:pPr>
                      <a:endParaRPr dirty="0"/>
                    </a:p>
                  </a:txBody>
                  <a:tcPr marL="72557" marR="72557" marT="72557" marB="72557" anchor="b" horzOverflow="overflow">
                    <a:lnT w="12700">
                      <a:miter lim="400000"/>
                    </a:lnT>
                    <a:lnB w="12700">
                      <a:miter lim="400000"/>
                    </a:lnB>
                    <a:noFill/>
                  </a:tcPr>
                </a:tc>
                <a:tc>
                  <a:txBody>
                    <a:bodyPr/>
                    <a:lstStyle/>
                    <a:p>
                      <a:pPr algn="l" defTabSz="914400">
                        <a:defRPr sz="1800" b="0">
                          <a:solidFill>
                            <a:srgbClr val="000000"/>
                          </a:solidFill>
                        </a:defRPr>
                      </a:pPr>
                      <a:r>
                        <a:rPr sz="2000" b="1" cap="all" spc="60" dirty="0">
                          <a:solidFill>
                            <a:schemeClr val="bg1"/>
                          </a:solidFill>
                          <a:sym typeface="Arial"/>
                        </a:rPr>
                        <a:t>Original Medicare</a:t>
                      </a:r>
                    </a:p>
                  </a:txBody>
                  <a:tcPr marL="72557" marR="72557" marT="72557" marB="72557" anchor="b" horzOverflow="overflow">
                    <a:lnT w="12700">
                      <a:miter lim="400000"/>
                    </a:lnT>
                    <a:lnB w="12700">
                      <a:miter lim="400000"/>
                    </a:lnB>
                    <a:solidFill>
                      <a:schemeClr val="accent1"/>
                    </a:solidFill>
                  </a:tcPr>
                </a:tc>
                <a:tc>
                  <a:txBody>
                    <a:bodyPr/>
                    <a:lstStyle/>
                    <a:p>
                      <a:pPr algn="l" defTabSz="914400">
                        <a:defRPr sz="1800" b="0">
                          <a:solidFill>
                            <a:srgbClr val="000000"/>
                          </a:solidFill>
                        </a:defRPr>
                      </a:pPr>
                      <a:r>
                        <a:rPr sz="2000" b="1" cap="all" spc="60" dirty="0">
                          <a:solidFill>
                            <a:schemeClr val="bg1"/>
                          </a:solidFill>
                          <a:sym typeface="Arial"/>
                        </a:rPr>
                        <a:t>Medicare Advantage</a:t>
                      </a:r>
                    </a:p>
                  </a:txBody>
                  <a:tcPr marL="72557" marR="72557" marT="72557" marB="72557" anchor="b" horzOverflow="overflow">
                    <a:lnT w="12700">
                      <a:miter lim="400000"/>
                    </a:lnT>
                    <a:lnB w="12700">
                      <a:miter lim="400000"/>
                    </a:lnB>
                    <a:solidFill>
                      <a:schemeClr val="accent1"/>
                    </a:solidFill>
                  </a:tcPr>
                </a:tc>
                <a:extLst>
                  <a:ext uri="{0D108BD9-81ED-4DB2-BD59-A6C34878D82A}">
                    <a16:rowId xmlns:a16="http://schemas.microsoft.com/office/drawing/2014/main" val="10000"/>
                  </a:ext>
                </a:extLst>
              </a:tr>
              <a:tr h="1013399">
                <a:tc>
                  <a:txBody>
                    <a:bodyPr/>
                    <a:lstStyle/>
                    <a:p>
                      <a:pPr algn="l" defTabSz="914400">
                        <a:defRPr sz="1800" b="0">
                          <a:solidFill>
                            <a:srgbClr val="000000"/>
                          </a:solidFill>
                        </a:defRPr>
                      </a:pPr>
                      <a:r>
                        <a:rPr sz="2400" b="1" dirty="0">
                          <a:sym typeface="Arial"/>
                        </a:rPr>
                        <a:t>Premium</a:t>
                      </a:r>
                    </a:p>
                  </a:txBody>
                  <a:tcPr marL="72557" marR="72557" marT="72557" marB="72557" anchor="ctr" horzOverflow="overflow">
                    <a:lnL w="12700">
                      <a:solidFill>
                        <a:srgbClr val="000000"/>
                      </a:solidFill>
                    </a:lnL>
                    <a:lnT w="12700">
                      <a:miter lim="400000"/>
                    </a:lnT>
                    <a:noFill/>
                  </a:tcPr>
                </a:tc>
                <a:tc>
                  <a:txBody>
                    <a:bodyPr/>
                    <a:lstStyle/>
                    <a:p>
                      <a:pPr algn="l" defTabSz="914400">
                        <a:defRPr sz="1800"/>
                      </a:pPr>
                      <a:r>
                        <a:rPr sz="2200" dirty="0">
                          <a:sym typeface="Arial"/>
                        </a:rPr>
                        <a:t>Part B monthly</a:t>
                      </a:r>
                      <a:br>
                        <a:rPr lang="en-US" sz="2200" dirty="0">
                          <a:sym typeface="Arial"/>
                        </a:rPr>
                      </a:br>
                      <a:r>
                        <a:rPr sz="2200" dirty="0">
                          <a:sym typeface="Arial"/>
                        </a:rPr>
                        <a:t> </a:t>
                      </a:r>
                      <a:r>
                        <a:rPr sz="2200" dirty="0">
                          <a:highlight>
                            <a:srgbClr val="FFFF00"/>
                          </a:highlight>
                          <a:sym typeface="Arial"/>
                        </a:rPr>
                        <a:t>base $185</a:t>
                      </a:r>
                    </a:p>
                  </a:txBody>
                  <a:tcPr marL="72557" marR="72557" marT="72557" marB="72557" anchor="ctr" horzOverflow="overflow">
                    <a:lnT w="12700">
                      <a:miter lim="400000"/>
                    </a:lnT>
                    <a:noFill/>
                  </a:tcPr>
                </a:tc>
                <a:tc>
                  <a:txBody>
                    <a:bodyPr/>
                    <a:lstStyle/>
                    <a:p>
                      <a:pPr algn="l" defTabSz="914400">
                        <a:defRPr sz="1800"/>
                      </a:pPr>
                      <a:r>
                        <a:rPr lang="en-US" sz="2200" dirty="0">
                          <a:sym typeface="Arial"/>
                        </a:rPr>
                        <a:t>Part B + possible plan premium</a:t>
                      </a:r>
                    </a:p>
                  </a:txBody>
                  <a:tcPr marL="72557" marR="72557" marT="72557" marB="72557" anchor="ctr" horzOverflow="overflow">
                    <a:lnT w="12700">
                      <a:miter lim="400000"/>
                    </a:lnT>
                    <a:noFill/>
                  </a:tcPr>
                </a:tc>
                <a:extLst>
                  <a:ext uri="{0D108BD9-81ED-4DB2-BD59-A6C34878D82A}">
                    <a16:rowId xmlns:a16="http://schemas.microsoft.com/office/drawing/2014/main" val="10001"/>
                  </a:ext>
                </a:extLst>
              </a:tr>
              <a:tr h="1013399">
                <a:tc>
                  <a:txBody>
                    <a:bodyPr/>
                    <a:lstStyle/>
                    <a:p>
                      <a:pPr algn="l" defTabSz="914400">
                        <a:defRPr sz="1800" b="0">
                          <a:solidFill>
                            <a:srgbClr val="000000"/>
                          </a:solidFill>
                        </a:defRPr>
                      </a:pPr>
                      <a:r>
                        <a:rPr sz="2400" b="1">
                          <a:sym typeface="Arial"/>
                        </a:rPr>
                        <a:t>Deductible</a:t>
                      </a:r>
                    </a:p>
                  </a:txBody>
                  <a:tcPr marL="72557" marR="72557" marT="72557" marB="72557" anchor="ctr" horzOverflow="overflow">
                    <a:solidFill>
                      <a:srgbClr val="F2F2F2"/>
                    </a:solidFill>
                  </a:tcPr>
                </a:tc>
                <a:tc>
                  <a:txBody>
                    <a:bodyPr/>
                    <a:lstStyle/>
                    <a:p>
                      <a:pPr algn="l" defTabSz="914400">
                        <a:defRPr sz="2400">
                          <a:sym typeface="Arial"/>
                        </a:defRPr>
                      </a:pPr>
                      <a:r>
                        <a:rPr sz="2200" dirty="0">
                          <a:highlight>
                            <a:srgbClr val="FFFF00"/>
                          </a:highlight>
                        </a:rPr>
                        <a:t>Part A ($1676) and</a:t>
                      </a:r>
                      <a:endParaRPr sz="2200" dirty="0">
                        <a:highlight>
                          <a:srgbClr val="FFFF00"/>
                        </a:highlight>
                        <a:latin typeface="Georgia"/>
                        <a:ea typeface="Georgia"/>
                        <a:cs typeface="Georgia"/>
                        <a:sym typeface="Georgia"/>
                      </a:endParaRPr>
                    </a:p>
                    <a:p>
                      <a:pPr algn="l" defTabSz="914400">
                        <a:defRPr sz="2400">
                          <a:sym typeface="Arial"/>
                        </a:defRPr>
                      </a:pPr>
                      <a:r>
                        <a:rPr sz="2200" dirty="0">
                          <a:highlight>
                            <a:srgbClr val="FFFF00"/>
                          </a:highlight>
                        </a:rPr>
                        <a:t>Part B ($257) deductibles</a:t>
                      </a:r>
                    </a:p>
                  </a:txBody>
                  <a:tcPr marL="72557" marR="72557" marT="72557" marB="72557" anchor="ctr" horzOverflow="overflow">
                    <a:solidFill>
                      <a:srgbClr val="F2F2F2"/>
                    </a:solidFill>
                  </a:tcPr>
                </a:tc>
                <a:tc>
                  <a:txBody>
                    <a:bodyPr/>
                    <a:lstStyle/>
                    <a:p>
                      <a:pPr algn="l" defTabSz="914400">
                        <a:defRPr sz="1800"/>
                      </a:pPr>
                      <a:r>
                        <a:rPr lang="en-US" sz="2200">
                          <a:sym typeface="Arial"/>
                        </a:rPr>
                        <a:t>Varies by plan</a:t>
                      </a:r>
                      <a:endParaRPr lang="en-US" sz="2200" dirty="0">
                        <a:sym typeface="Arial"/>
                      </a:endParaRPr>
                    </a:p>
                  </a:txBody>
                  <a:tcPr marL="72557" marR="72557" marT="72557" marB="72557" anchor="ctr" horzOverflow="overflow">
                    <a:solidFill>
                      <a:srgbClr val="F2F2F2"/>
                    </a:solidFill>
                  </a:tcPr>
                </a:tc>
                <a:extLst>
                  <a:ext uri="{0D108BD9-81ED-4DB2-BD59-A6C34878D82A}">
                    <a16:rowId xmlns:a16="http://schemas.microsoft.com/office/drawing/2014/main" val="10002"/>
                  </a:ext>
                </a:extLst>
              </a:tr>
              <a:tr h="1958687">
                <a:tc>
                  <a:txBody>
                    <a:bodyPr/>
                    <a:lstStyle/>
                    <a:p>
                      <a:pPr algn="l" defTabSz="914400">
                        <a:defRPr sz="1800" b="0">
                          <a:solidFill>
                            <a:srgbClr val="000000"/>
                          </a:solidFill>
                        </a:defRPr>
                      </a:pPr>
                      <a:r>
                        <a:rPr sz="2400" b="1" dirty="0">
                          <a:sym typeface="Arial"/>
                        </a:rPr>
                        <a:t>Copayments/Coinsurances</a:t>
                      </a:r>
                    </a:p>
                  </a:txBody>
                  <a:tcPr marL="72557" marR="72557" marT="72557" marB="72557" anchor="ctr" horzOverflow="overflow">
                    <a:lnL w="12700">
                      <a:solidFill>
                        <a:srgbClr val="000000"/>
                      </a:solidFill>
                    </a:lnL>
                    <a:noFill/>
                  </a:tcPr>
                </a:tc>
                <a:tc>
                  <a:txBody>
                    <a:bodyPr/>
                    <a:lstStyle/>
                    <a:p>
                      <a:pPr algn="l" defTabSz="914400">
                        <a:defRPr sz="2400">
                          <a:sym typeface="Arial"/>
                        </a:defRPr>
                      </a:pPr>
                      <a:endParaRPr lang="en-US" sz="2200" dirty="0"/>
                    </a:p>
                    <a:p>
                      <a:pPr algn="l" defTabSz="914400">
                        <a:defRPr sz="2400">
                          <a:sym typeface="Arial"/>
                        </a:defRPr>
                      </a:pPr>
                      <a:r>
                        <a:rPr sz="2200" dirty="0"/>
                        <a:t>20% coinsurance for Part B-covered services</a:t>
                      </a:r>
                      <a:r>
                        <a:rPr lang="en-US" sz="2200" dirty="0"/>
                        <a:t>, </a:t>
                      </a:r>
                      <a:r>
                        <a:rPr lang="en-US" sz="1800" dirty="0"/>
                        <a:t>e.g.</a:t>
                      </a:r>
                      <a:endParaRPr sz="1800" dirty="0">
                        <a:latin typeface="Georgia"/>
                        <a:ea typeface="Georgia"/>
                        <a:cs typeface="Georgia"/>
                        <a:sym typeface="Georgia"/>
                      </a:endParaRPr>
                    </a:p>
                    <a:p>
                      <a:pPr algn="l" defTabSz="914400">
                        <a:defRPr sz="2400">
                          <a:sym typeface="Arial"/>
                        </a:defRPr>
                      </a:pPr>
                      <a:r>
                        <a:rPr sz="1800" dirty="0"/>
                        <a:t>Daily hospital and Skilled</a:t>
                      </a:r>
                      <a:br>
                        <a:rPr lang="en-US" sz="1800" dirty="0"/>
                      </a:br>
                      <a:r>
                        <a:rPr sz="1800" dirty="0"/>
                        <a:t> Nursing Facility coinsurance</a:t>
                      </a:r>
                    </a:p>
                  </a:txBody>
                  <a:tcPr marL="72557" marR="72557" marT="72557" marB="72557" anchor="ctr" horzOverflow="overflow">
                    <a:noFill/>
                  </a:tcPr>
                </a:tc>
                <a:tc>
                  <a:txBody>
                    <a:bodyPr/>
                    <a:lstStyle/>
                    <a:p>
                      <a:pPr algn="l" defTabSz="914400">
                        <a:defRPr sz="1800"/>
                      </a:pPr>
                      <a:r>
                        <a:rPr lang="en-US" sz="2200" dirty="0">
                          <a:sym typeface="Arial"/>
                        </a:rPr>
                        <a:t>Varies by plan</a:t>
                      </a:r>
                    </a:p>
                  </a:txBody>
                  <a:tcPr marL="72557" marR="72557" marT="72557" marB="72557" anchor="ctr" horzOverflow="overflow">
                    <a:noFill/>
                  </a:tcPr>
                </a:tc>
                <a:extLst>
                  <a:ext uri="{0D108BD9-81ED-4DB2-BD59-A6C34878D82A}">
                    <a16:rowId xmlns:a16="http://schemas.microsoft.com/office/drawing/2014/main" val="10003"/>
                  </a:ext>
                </a:extLst>
              </a:tr>
              <a:tr h="1237629">
                <a:tc>
                  <a:txBody>
                    <a:bodyPr/>
                    <a:lstStyle/>
                    <a:p>
                      <a:pPr algn="l" defTabSz="914400">
                        <a:defRPr sz="1800" b="0">
                          <a:solidFill>
                            <a:srgbClr val="000000"/>
                          </a:solidFill>
                        </a:defRPr>
                      </a:pPr>
                      <a:r>
                        <a:rPr sz="2200" b="1">
                          <a:sym typeface="Arial"/>
                        </a:rPr>
                        <a:t>Maximum Out-of-Pocket (MOOP)</a:t>
                      </a:r>
                    </a:p>
                  </a:txBody>
                  <a:tcPr marL="72557" marR="72557" marT="72557" marB="72557" anchor="ctr" horzOverflow="overflow">
                    <a:solidFill>
                      <a:srgbClr val="F2F2F2"/>
                    </a:solidFill>
                  </a:tcPr>
                </a:tc>
                <a:tc>
                  <a:txBody>
                    <a:bodyPr/>
                    <a:lstStyle/>
                    <a:p>
                      <a:pPr algn="l" defTabSz="914400">
                        <a:defRPr sz="1800"/>
                      </a:pPr>
                      <a:endParaRPr lang="en-US" sz="2200" dirty="0">
                        <a:sym typeface="Arial"/>
                      </a:endParaRPr>
                    </a:p>
                    <a:p>
                      <a:pPr algn="l" defTabSz="914400">
                        <a:defRPr sz="1800"/>
                      </a:pPr>
                      <a:r>
                        <a:rPr sz="2200" dirty="0">
                          <a:sym typeface="Arial"/>
                        </a:rPr>
                        <a:t>None/No MOOP</a:t>
                      </a:r>
                      <a:r>
                        <a:rPr lang="en-US" sz="2200" dirty="0">
                          <a:sym typeface="Arial"/>
                        </a:rPr>
                        <a:t>**</a:t>
                      </a:r>
                    </a:p>
                    <a:p>
                      <a:pPr algn="l" defTabSz="914400">
                        <a:defRPr sz="1800"/>
                      </a:pPr>
                      <a:r>
                        <a:rPr lang="en-US" sz="2200" b="1" dirty="0">
                          <a:sym typeface="Arial"/>
                        </a:rPr>
                        <a:t>**</a:t>
                      </a:r>
                      <a:r>
                        <a:rPr lang="en-US" sz="1400" b="1" dirty="0">
                          <a:sym typeface="Arial"/>
                        </a:rPr>
                        <a:t>Supplemental plan kicks in to cover</a:t>
                      </a:r>
                      <a:r>
                        <a:rPr sz="1400" b="1" dirty="0">
                          <a:sym typeface="Arial"/>
                        </a:rPr>
                        <a:t> </a:t>
                      </a:r>
                    </a:p>
                  </a:txBody>
                  <a:tcPr marL="72557" marR="72557" marT="72557" marB="72557" anchor="ctr" horzOverflow="overflow">
                    <a:solidFill>
                      <a:srgbClr val="F2F2F2"/>
                    </a:solidFill>
                  </a:tcPr>
                </a:tc>
                <a:tc>
                  <a:txBody>
                    <a:bodyPr/>
                    <a:lstStyle/>
                    <a:p>
                      <a:pPr algn="l" defTabSz="914400">
                        <a:defRPr sz="1800"/>
                      </a:pPr>
                      <a:r>
                        <a:rPr sz="2200" dirty="0">
                          <a:highlight>
                            <a:srgbClr val="FFFF00"/>
                          </a:highlight>
                          <a:sym typeface="Arial"/>
                        </a:rPr>
                        <a:t>MOOP $</a:t>
                      </a:r>
                      <a:r>
                        <a:rPr lang="en-US" sz="2200" dirty="0">
                          <a:highlight>
                            <a:srgbClr val="FFFF00"/>
                          </a:highlight>
                          <a:sym typeface="Arial"/>
                        </a:rPr>
                        <a:t>9350 </a:t>
                      </a:r>
                      <a:r>
                        <a:rPr lang="en-US" sz="1400" dirty="0">
                          <a:highlight>
                            <a:srgbClr val="FFFF00"/>
                          </a:highlight>
                          <a:sym typeface="Arial"/>
                        </a:rPr>
                        <a:t>in-network</a:t>
                      </a:r>
                      <a:br>
                        <a:rPr lang="en-US" sz="1400" dirty="0">
                          <a:highlight>
                            <a:srgbClr val="FFFF00"/>
                          </a:highlight>
                          <a:sym typeface="Arial"/>
                        </a:rPr>
                      </a:br>
                      <a:r>
                        <a:rPr lang="en-US" sz="1400" dirty="0">
                          <a:highlight>
                            <a:srgbClr val="FFFF00"/>
                          </a:highlight>
                          <a:sym typeface="Arial"/>
                        </a:rPr>
                        <a:t> </a:t>
                      </a:r>
                      <a:r>
                        <a:rPr lang="en-US" sz="2200" dirty="0">
                          <a:highlight>
                            <a:srgbClr val="FFFF00"/>
                          </a:highlight>
                          <a:sym typeface="Arial"/>
                        </a:rPr>
                        <a:t>$14,000 </a:t>
                      </a:r>
                      <a:r>
                        <a:rPr lang="en-US" sz="1400" dirty="0">
                          <a:highlight>
                            <a:srgbClr val="FFFF00"/>
                          </a:highlight>
                          <a:sym typeface="Arial"/>
                        </a:rPr>
                        <a:t>for out-of-network</a:t>
                      </a:r>
                      <a:endParaRPr sz="1400" dirty="0">
                        <a:highlight>
                          <a:srgbClr val="FFFF00"/>
                        </a:highlight>
                        <a:sym typeface="Arial"/>
                      </a:endParaRPr>
                    </a:p>
                  </a:txBody>
                  <a:tcPr marL="72557" marR="72557" marT="72557" marB="72557" anchor="ctr" horzOverflow="overflow">
                    <a:solidFill>
                      <a:srgbClr val="F2F2F2"/>
                    </a:solidFill>
                  </a:tcPr>
                </a:tc>
                <a:extLst>
                  <a:ext uri="{0D108BD9-81ED-4DB2-BD59-A6C34878D82A}">
                    <a16:rowId xmlns:a16="http://schemas.microsoft.com/office/drawing/2014/main" val="10004"/>
                  </a:ext>
                </a:extLst>
              </a:tr>
            </a:tbl>
          </a:graphicData>
        </a:graphic>
      </p:graphicFrame>
      <p:pic>
        <p:nvPicPr>
          <p:cNvPr id="320" name="Picture 7" descr="Picture 7"/>
          <p:cNvPicPr>
            <a:picLocks noChangeAspect="1"/>
          </p:cNvPicPr>
          <p:nvPr/>
        </p:nvPicPr>
        <p:blipFill>
          <a:blip r:embed="rId3"/>
          <a:stretch>
            <a:fillRect/>
          </a:stretch>
        </p:blipFill>
        <p:spPr>
          <a:xfrm>
            <a:off x="6195787" y="8149496"/>
            <a:ext cx="1408603" cy="1556468"/>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Rectangle 121"/>
          <p:cNvSpPr/>
          <p:nvPr/>
        </p:nvSpPr>
        <p:spPr>
          <a:xfrm>
            <a:off x="0" y="375934"/>
            <a:ext cx="13004800" cy="9753601"/>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325" name="Medicare Costs for People with Higher Incomes"/>
          <p:cNvSpPr txBox="1">
            <a:spLocks noGrp="1"/>
          </p:cNvSpPr>
          <p:nvPr>
            <p:ph type="title"/>
          </p:nvPr>
        </p:nvSpPr>
        <p:spPr>
          <a:xfrm>
            <a:off x="663244" y="2450156"/>
            <a:ext cx="3842919" cy="3836984"/>
          </a:xfrm>
          <a:prstGeom prst="rect">
            <a:avLst/>
          </a:prstGeom>
        </p:spPr>
        <p:txBody>
          <a:bodyPr/>
          <a:lstStyle/>
          <a:p>
            <a:pPr defTabSz="914400">
              <a:defRPr sz="4400">
                <a:solidFill>
                  <a:srgbClr val="1F5FA0"/>
                </a:solidFill>
                <a:latin typeface="Arial"/>
                <a:ea typeface="Arial"/>
                <a:cs typeface="Arial"/>
                <a:sym typeface="Arial"/>
              </a:defRPr>
            </a:pPr>
            <a:r>
              <a:t>Medicare Costs for </a:t>
            </a:r>
            <a:endParaRPr sz="5400"/>
          </a:p>
          <a:p>
            <a:pPr defTabSz="914400">
              <a:defRPr sz="4400">
                <a:solidFill>
                  <a:srgbClr val="1F5FA0"/>
                </a:solidFill>
                <a:latin typeface="Arial"/>
                <a:ea typeface="Arial"/>
                <a:cs typeface="Arial"/>
                <a:sym typeface="Arial"/>
              </a:defRPr>
            </a:pPr>
            <a:r>
              <a:t>People with Higher Incomes</a:t>
            </a:r>
            <a:br/>
            <a:endParaRPr/>
          </a:p>
        </p:txBody>
      </p:sp>
      <p:sp>
        <p:nvSpPr>
          <p:cNvPr id="326" name="Rectangle 127"/>
          <p:cNvSpPr/>
          <p:nvPr/>
        </p:nvSpPr>
        <p:spPr>
          <a:xfrm>
            <a:off x="0" y="4382615"/>
            <a:ext cx="136550" cy="100137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grpSp>
        <p:nvGrpSpPr>
          <p:cNvPr id="336" name="Income-Related Monthly Adjustment Amount (IRMAA)…"/>
          <p:cNvGrpSpPr/>
          <p:nvPr/>
        </p:nvGrpSpPr>
        <p:grpSpPr>
          <a:xfrm>
            <a:off x="5553047" y="1999138"/>
            <a:ext cx="6788510" cy="6769697"/>
            <a:chOff x="0" y="0"/>
            <a:chExt cx="6788508" cy="6769696"/>
          </a:xfrm>
        </p:grpSpPr>
        <p:grpSp>
          <p:nvGrpSpPr>
            <p:cNvPr id="329" name="Group"/>
            <p:cNvGrpSpPr/>
            <p:nvPr/>
          </p:nvGrpSpPr>
          <p:grpSpPr>
            <a:xfrm>
              <a:off x="-1" y="-1"/>
              <a:ext cx="6788510" cy="2181688"/>
              <a:chOff x="0" y="0"/>
              <a:chExt cx="6788508" cy="2181686"/>
            </a:xfrm>
          </p:grpSpPr>
          <p:sp>
            <p:nvSpPr>
              <p:cNvPr id="327" name="Rounded Rectangle"/>
              <p:cNvSpPr/>
              <p:nvPr/>
            </p:nvSpPr>
            <p:spPr>
              <a:xfrm>
                <a:off x="-1" y="0"/>
                <a:ext cx="6788510" cy="2181687"/>
              </a:xfrm>
              <a:prstGeom prst="roundRect">
                <a:avLst>
                  <a:gd name="adj" fmla="val 16667"/>
                </a:avLst>
              </a:prstGeom>
              <a:solidFill>
                <a:schemeClr val="accent2"/>
              </a:solidFill>
              <a:ln w="12700" cap="flat">
                <a:solidFill>
                  <a:srgbClr val="FFFFFF"/>
                </a:solidFill>
                <a:prstDash val="solid"/>
                <a:miter lim="800000"/>
              </a:ln>
              <a:effectLst/>
            </p:spPr>
            <p:txBody>
              <a:bodyPr wrap="square" lIns="45718" tIns="45718" rIns="45718" bIns="45718" numCol="1" anchor="ctr">
                <a:noAutofit/>
              </a:bodyPr>
              <a:lstStyle/>
              <a:p>
                <a:pPr defTabSz="1733550">
                  <a:lnSpc>
                    <a:spcPct val="90000"/>
                  </a:lnSpc>
                  <a:spcBef>
                    <a:spcPts val="700"/>
                  </a:spcBef>
                  <a:defRPr>
                    <a:solidFill>
                      <a:srgbClr val="FFFFFF"/>
                    </a:solidFill>
                    <a:latin typeface="Calibri"/>
                    <a:ea typeface="Calibri"/>
                    <a:cs typeface="Calibri"/>
                    <a:sym typeface="Calibri"/>
                  </a:defRPr>
                </a:pPr>
                <a:endParaRPr/>
              </a:p>
            </p:txBody>
          </p:sp>
          <p:sp>
            <p:nvSpPr>
              <p:cNvPr id="328" name="Income-Related Monthly Adjustment Amount (IRMAA)"/>
              <p:cNvSpPr txBox="1"/>
              <p:nvPr/>
            </p:nvSpPr>
            <p:spPr>
              <a:xfrm>
                <a:off x="106500" y="412323"/>
                <a:ext cx="6575508" cy="135703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8589" tIns="148589" rIns="148589" bIns="148589" numCol="1" anchor="ctr">
                <a:spAutoFit/>
              </a:bodyPr>
              <a:lstStyle>
                <a:lvl1pPr defTabSz="1733550">
                  <a:lnSpc>
                    <a:spcPct val="90000"/>
                  </a:lnSpc>
                  <a:spcBef>
                    <a:spcPts val="1600"/>
                  </a:spcBef>
                  <a:defRPr sz="3900">
                    <a:solidFill>
                      <a:srgbClr val="FFFFFF"/>
                    </a:solidFill>
                    <a:latin typeface="Calibri"/>
                    <a:ea typeface="Calibri"/>
                    <a:cs typeface="Calibri"/>
                    <a:sym typeface="Calibri"/>
                  </a:defRPr>
                </a:lvl1pPr>
              </a:lstStyle>
              <a:p>
                <a:r>
                  <a:t>Income-Related Monthly Adjustment Amount (IRMAA)</a:t>
                </a:r>
              </a:p>
            </p:txBody>
          </p:sp>
        </p:grpSp>
        <p:grpSp>
          <p:nvGrpSpPr>
            <p:cNvPr id="332" name="Group"/>
            <p:cNvGrpSpPr/>
            <p:nvPr/>
          </p:nvGrpSpPr>
          <p:grpSpPr>
            <a:xfrm>
              <a:off x="0" y="2294004"/>
              <a:ext cx="6788509" cy="2181688"/>
              <a:chOff x="0" y="0"/>
              <a:chExt cx="6788508" cy="2181686"/>
            </a:xfrm>
          </p:grpSpPr>
          <p:sp>
            <p:nvSpPr>
              <p:cNvPr id="330" name="Rounded Rectangle"/>
              <p:cNvSpPr/>
              <p:nvPr/>
            </p:nvSpPr>
            <p:spPr>
              <a:xfrm>
                <a:off x="0" y="0"/>
                <a:ext cx="6788509" cy="2181687"/>
              </a:xfrm>
              <a:prstGeom prst="roundRect">
                <a:avLst>
                  <a:gd name="adj" fmla="val 16667"/>
                </a:avLst>
              </a:prstGeom>
              <a:solidFill>
                <a:schemeClr val="accent5"/>
              </a:solidFill>
              <a:ln w="12700" cap="flat">
                <a:solidFill>
                  <a:srgbClr val="FFFFFF"/>
                </a:solidFill>
                <a:prstDash val="solid"/>
                <a:miter lim="800000"/>
              </a:ln>
              <a:effectLst/>
            </p:spPr>
            <p:txBody>
              <a:bodyPr wrap="square" lIns="45718" tIns="45718" rIns="45718" bIns="45718" numCol="1" anchor="ctr">
                <a:noAutofit/>
              </a:bodyPr>
              <a:lstStyle/>
              <a:p>
                <a:pPr defTabSz="1733550">
                  <a:lnSpc>
                    <a:spcPct val="90000"/>
                  </a:lnSpc>
                  <a:spcBef>
                    <a:spcPts val="700"/>
                  </a:spcBef>
                  <a:defRPr>
                    <a:solidFill>
                      <a:srgbClr val="FFFFFF"/>
                    </a:solidFill>
                    <a:latin typeface="Calibri"/>
                    <a:ea typeface="Calibri"/>
                    <a:cs typeface="Calibri"/>
                    <a:sym typeface="Calibri"/>
                  </a:defRPr>
                </a:pPr>
                <a:endParaRPr/>
              </a:p>
            </p:txBody>
          </p:sp>
          <p:sp>
            <p:nvSpPr>
              <p:cNvPr id="331" name="Determined from tax return from two years prior - talk to CPA/financial advisor"/>
              <p:cNvSpPr txBox="1"/>
              <p:nvPr/>
            </p:nvSpPr>
            <p:spPr>
              <a:xfrm>
                <a:off x="106499" y="206023"/>
                <a:ext cx="6575509" cy="17696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8589" tIns="148589" rIns="148589" bIns="148589" numCol="1" anchor="ctr">
                <a:spAutoFit/>
              </a:bodyPr>
              <a:lstStyle/>
              <a:p>
                <a:pPr defTabSz="1733550">
                  <a:lnSpc>
                    <a:spcPct val="90000"/>
                  </a:lnSpc>
                  <a:spcBef>
                    <a:spcPts val="1600"/>
                  </a:spcBef>
                  <a:defRPr sz="3900">
                    <a:solidFill>
                      <a:srgbClr val="FFFFFF"/>
                    </a:solidFill>
                    <a:latin typeface="Calibri"/>
                    <a:ea typeface="Calibri"/>
                    <a:cs typeface="Calibri"/>
                    <a:sym typeface="Calibri"/>
                  </a:defRPr>
                </a:pPr>
                <a:r>
                  <a:t>Determined from tax return </a:t>
                </a:r>
                <a:r>
                  <a:rPr i="1"/>
                  <a:t>two years prior </a:t>
                </a:r>
                <a:r>
                  <a:t>based on MAGI </a:t>
                </a:r>
                <a:br/>
                <a:r>
                  <a:rPr sz="2800"/>
                  <a:t>(your Modified Adjusted Gross Income)</a:t>
                </a:r>
              </a:p>
            </p:txBody>
          </p:sp>
        </p:grpSp>
        <p:grpSp>
          <p:nvGrpSpPr>
            <p:cNvPr id="335" name="Group"/>
            <p:cNvGrpSpPr/>
            <p:nvPr/>
          </p:nvGrpSpPr>
          <p:grpSpPr>
            <a:xfrm>
              <a:off x="0" y="4588010"/>
              <a:ext cx="6788509" cy="2181687"/>
              <a:chOff x="0" y="0"/>
              <a:chExt cx="6788508" cy="2181686"/>
            </a:xfrm>
          </p:grpSpPr>
          <p:sp>
            <p:nvSpPr>
              <p:cNvPr id="333" name="Rounded Rectangle"/>
              <p:cNvSpPr/>
              <p:nvPr/>
            </p:nvSpPr>
            <p:spPr>
              <a:xfrm>
                <a:off x="0" y="0"/>
                <a:ext cx="6788509" cy="2181687"/>
              </a:xfrm>
              <a:prstGeom prst="roundRect">
                <a:avLst>
                  <a:gd name="adj" fmla="val 16667"/>
                </a:avLst>
              </a:prstGeom>
              <a:solidFill>
                <a:schemeClr val="accent2"/>
              </a:solidFill>
              <a:ln w="12700" cap="flat">
                <a:solidFill>
                  <a:srgbClr val="FFFFFF"/>
                </a:solidFill>
                <a:prstDash val="solid"/>
                <a:miter lim="800000"/>
              </a:ln>
              <a:effectLst/>
            </p:spPr>
            <p:txBody>
              <a:bodyPr wrap="square" lIns="45718" tIns="45718" rIns="45718" bIns="45718" numCol="1" anchor="ctr">
                <a:noAutofit/>
              </a:bodyPr>
              <a:lstStyle/>
              <a:p>
                <a:pPr defTabSz="1733550">
                  <a:lnSpc>
                    <a:spcPct val="90000"/>
                  </a:lnSpc>
                  <a:spcBef>
                    <a:spcPts val="700"/>
                  </a:spcBef>
                  <a:defRPr>
                    <a:solidFill>
                      <a:srgbClr val="FFFFFF"/>
                    </a:solidFill>
                    <a:latin typeface="Calibri"/>
                    <a:ea typeface="Calibri"/>
                    <a:cs typeface="Calibri"/>
                    <a:sym typeface="Calibri"/>
                  </a:defRPr>
                </a:pPr>
                <a:endParaRPr/>
              </a:p>
            </p:txBody>
          </p:sp>
          <p:sp>
            <p:nvSpPr>
              <p:cNvPr id="334" name="Requesting a New Initial Determination"/>
              <p:cNvSpPr txBox="1"/>
              <p:nvPr/>
            </p:nvSpPr>
            <p:spPr>
              <a:xfrm>
                <a:off x="106499" y="7789"/>
                <a:ext cx="6575509" cy="21661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48589" tIns="148589" rIns="148589" bIns="148589" numCol="1" anchor="ctr">
                <a:spAutoFit/>
              </a:bodyPr>
              <a:lstStyle/>
              <a:p>
                <a:pPr defTabSz="1733550">
                  <a:lnSpc>
                    <a:spcPct val="90000"/>
                  </a:lnSpc>
                  <a:spcBef>
                    <a:spcPts val="1600"/>
                  </a:spcBef>
                  <a:defRPr sz="3900">
                    <a:solidFill>
                      <a:srgbClr val="FFFFFF"/>
                    </a:solidFill>
                    <a:latin typeface="Calibri"/>
                    <a:ea typeface="Calibri"/>
                    <a:cs typeface="Calibri"/>
                    <a:sym typeface="Calibri"/>
                  </a:defRPr>
                </a:pPr>
                <a:r>
                  <a:t>May Request a New Initial Determination </a:t>
                </a:r>
                <a:r>
                  <a:rPr sz="2800"/>
                  <a:t>(for life changing event, altered financial condition, outdated information)</a:t>
                </a:r>
              </a:p>
            </p:txBody>
          </p:sp>
        </p:grpSp>
      </p:grpSp>
      <p:sp>
        <p:nvSpPr>
          <p:cNvPr id="337"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a:p>
        </p:txBody>
      </p:sp>
      <p:sp>
        <p:nvSpPr>
          <p:cNvPr id="338" name="Shape"/>
          <p:cNvSpPr/>
          <p:nvPr/>
        </p:nvSpPr>
        <p:spPr>
          <a:xfrm>
            <a:off x="208482" y="5837985"/>
            <a:ext cx="4297599" cy="92012"/>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ln w="44450" cap="rnd">
            <a:solidFill>
              <a:schemeClr val="accent2">
                <a:alpha val="75000"/>
              </a:schemeClr>
            </a:solidFill>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339" name="TextBox 2"/>
          <p:cNvSpPr txBox="1"/>
          <p:nvPr/>
        </p:nvSpPr>
        <p:spPr>
          <a:xfrm>
            <a:off x="790413" y="6096382"/>
            <a:ext cx="2472482" cy="549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3600">
                <a:solidFill>
                  <a:srgbClr val="1F5FA0"/>
                </a:solidFill>
                <a:latin typeface="Calibri"/>
                <a:ea typeface="Calibri"/>
                <a:cs typeface="Calibri"/>
                <a:sym typeface="Calibri"/>
              </a:defRPr>
            </a:lvl1pPr>
          </a:lstStyle>
          <a:p>
            <a:r>
              <a:t>“IRMAA”</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Rectangle 125"/>
          <p:cNvSpPr/>
          <p:nvPr/>
        </p:nvSpPr>
        <p:spPr>
          <a:xfrm>
            <a:off x="0" y="314814"/>
            <a:ext cx="13004800" cy="10158563"/>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344" name="Slide Number Placeholder 1"/>
          <p:cNvSpPr txBox="1">
            <a:spLocks noGrp="1"/>
          </p:cNvSpPr>
          <p:nvPr>
            <p:ph type="sldNum" sz="quarter" idx="4294967295"/>
          </p:nvPr>
        </p:nvSpPr>
        <p:spPr>
          <a:xfrm>
            <a:off x="12223457" y="9170686"/>
            <a:ext cx="271496" cy="2582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lvl1pPr defTabSz="914400">
              <a:lnSpc>
                <a:spcPct val="80000"/>
              </a:lnSpc>
              <a:spcBef>
                <a:spcPts val="600"/>
              </a:spcBef>
              <a:defRPr sz="1300">
                <a:solidFill>
                  <a:srgbClr val="808080"/>
                </a:solidFill>
              </a:defRPr>
            </a:lvl1pPr>
          </a:lstStyle>
          <a:p>
            <a:fld id="{86CB4B4D-7CA3-9044-876B-883B54F8677D}" type="slidenum">
              <a:rPr/>
              <a:t>18</a:t>
            </a:fld>
            <a:endParaRPr/>
          </a:p>
        </p:txBody>
      </p:sp>
      <p:sp>
        <p:nvSpPr>
          <p:cNvPr id="345" name="IRMAA"/>
          <p:cNvSpPr txBox="1">
            <a:spLocks noGrp="1"/>
          </p:cNvSpPr>
          <p:nvPr>
            <p:ph type="title"/>
          </p:nvPr>
        </p:nvSpPr>
        <p:spPr>
          <a:xfrm>
            <a:off x="154982" y="465950"/>
            <a:ext cx="12849819" cy="1811814"/>
          </a:xfrm>
          <a:prstGeom prst="rect">
            <a:avLst/>
          </a:prstGeom>
        </p:spPr>
        <p:txBody>
          <a:bodyPr anchor="b"/>
          <a:lstStyle/>
          <a:p>
            <a:pPr defTabSz="914400">
              <a:defRPr sz="5400">
                <a:solidFill>
                  <a:srgbClr val="1F5FA0"/>
                </a:solidFill>
                <a:latin typeface="Arial"/>
                <a:ea typeface="Arial"/>
                <a:cs typeface="Arial"/>
                <a:sym typeface="Arial"/>
              </a:defRPr>
            </a:pPr>
            <a:r>
              <a:rPr dirty="0"/>
              <a:t>Income Related Monthly Adjustments</a:t>
            </a:r>
            <a:br>
              <a:rPr dirty="0"/>
            </a:br>
            <a:endParaRPr dirty="0"/>
          </a:p>
        </p:txBody>
      </p:sp>
      <p:grpSp>
        <p:nvGrpSpPr>
          <p:cNvPr id="348" name="sketchy line"/>
          <p:cNvGrpSpPr/>
          <p:nvPr/>
        </p:nvGrpSpPr>
        <p:grpSpPr>
          <a:xfrm>
            <a:off x="416822" y="1643737"/>
            <a:ext cx="11705141" cy="98773"/>
            <a:chOff x="0" y="0"/>
            <a:chExt cx="11705139" cy="98771"/>
          </a:xfrm>
        </p:grpSpPr>
        <p:sp>
          <p:nvSpPr>
            <p:cNvPr id="346"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347"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graphicFrame>
        <p:nvGraphicFramePr>
          <p:cNvPr id="349" name="Table"/>
          <p:cNvGraphicFramePr/>
          <p:nvPr>
            <p:extLst>
              <p:ext uri="{D42A27DB-BD31-4B8C-83A1-F6EECF244321}">
                <p14:modId xmlns:p14="http://schemas.microsoft.com/office/powerpoint/2010/main" val="3549886840"/>
              </p:ext>
            </p:extLst>
          </p:nvPr>
        </p:nvGraphicFramePr>
        <p:xfrm>
          <a:off x="154980" y="1890794"/>
          <a:ext cx="12694837" cy="7997127"/>
        </p:xfrm>
        <a:graphic>
          <a:graphicData uri="http://schemas.openxmlformats.org/drawingml/2006/table">
            <a:tbl>
              <a:tblPr>
                <a:tableStyleId>{4C3C2611-4C71-4FC5-86AE-919BDF0F9419}</a:tableStyleId>
              </a:tblPr>
              <a:tblGrid>
                <a:gridCol w="3512937">
                  <a:extLst>
                    <a:ext uri="{9D8B030D-6E8A-4147-A177-3AD203B41FA5}">
                      <a16:colId xmlns:a16="http://schemas.microsoft.com/office/drawing/2014/main" val="20000"/>
                    </a:ext>
                  </a:extLst>
                </a:gridCol>
                <a:gridCol w="3267441">
                  <a:extLst>
                    <a:ext uri="{9D8B030D-6E8A-4147-A177-3AD203B41FA5}">
                      <a16:colId xmlns:a16="http://schemas.microsoft.com/office/drawing/2014/main" val="20001"/>
                    </a:ext>
                  </a:extLst>
                </a:gridCol>
                <a:gridCol w="2777192">
                  <a:extLst>
                    <a:ext uri="{9D8B030D-6E8A-4147-A177-3AD203B41FA5}">
                      <a16:colId xmlns:a16="http://schemas.microsoft.com/office/drawing/2014/main" val="20002"/>
                    </a:ext>
                  </a:extLst>
                </a:gridCol>
                <a:gridCol w="3137267">
                  <a:extLst>
                    <a:ext uri="{9D8B030D-6E8A-4147-A177-3AD203B41FA5}">
                      <a16:colId xmlns:a16="http://schemas.microsoft.com/office/drawing/2014/main" val="20003"/>
                    </a:ext>
                  </a:extLst>
                </a:gridCol>
              </a:tblGrid>
              <a:tr h="719106">
                <a:tc>
                  <a:txBody>
                    <a:bodyPr/>
                    <a:lstStyle/>
                    <a:p>
                      <a:pPr defTabSz="584200">
                        <a:defRPr sz="1800"/>
                      </a:pPr>
                      <a:r>
                        <a:rPr sz="2700" b="1" dirty="0">
                          <a:solidFill>
                            <a:srgbClr val="FFFFFF"/>
                          </a:solidFill>
                          <a:latin typeface="+mj-lt"/>
                          <a:ea typeface="+mj-ea"/>
                          <a:cs typeface="+mj-cs"/>
                          <a:sym typeface="Helvetica Neue"/>
                        </a:rPr>
                        <a:t>Yearly Income</a:t>
                      </a:r>
                      <a:r>
                        <a:rPr lang="en-US" sz="2700" b="1" dirty="0">
                          <a:solidFill>
                            <a:srgbClr val="FFFFFF"/>
                          </a:solidFill>
                          <a:latin typeface="+mj-lt"/>
                          <a:ea typeface="+mj-ea"/>
                          <a:cs typeface="+mj-cs"/>
                          <a:sym typeface="Helvetica Neue"/>
                        </a:rPr>
                        <a:t> </a:t>
                      </a:r>
                      <a:endParaRPr sz="2700" b="1" dirty="0">
                        <a:solidFill>
                          <a:srgbClr val="FFFFFF"/>
                        </a:solidFill>
                        <a:latin typeface="+mj-lt"/>
                        <a:ea typeface="+mj-ea"/>
                        <a:cs typeface="+mj-cs"/>
                        <a:sym typeface="Helvetica Neue"/>
                      </a:endParaRPr>
                    </a:p>
                  </a:txBody>
                  <a:tcPr marL="0" marR="0" marT="0" marB="0" horzOverflow="overflow">
                    <a:lnL w="12700">
                      <a:solidFill>
                        <a:srgbClr val="005493"/>
                      </a:solidFill>
                      <a:miter lim="400000"/>
                    </a:lnL>
                    <a:lnR w="12700">
                      <a:solidFill>
                        <a:srgbClr val="005493"/>
                      </a:solidFill>
                    </a:lnR>
                    <a:lnT w="12700">
                      <a:solidFill>
                        <a:srgbClr val="005493"/>
                      </a:solidFill>
                      <a:miter lim="400000"/>
                    </a:lnT>
                    <a:lnB w="12700">
                      <a:solidFill>
                        <a:srgbClr val="005493"/>
                      </a:solidFill>
                    </a:lnB>
                    <a:solidFill>
                      <a:schemeClr val="accent1"/>
                    </a:solidFill>
                  </a:tcPr>
                </a:tc>
                <a:tc>
                  <a:txBody>
                    <a:bodyPr/>
                    <a:lstStyle/>
                    <a:p>
                      <a:pPr algn="l" defTabSz="584200">
                        <a:defRPr sz="1800"/>
                      </a:pPr>
                      <a:r>
                        <a:rPr lang="en-US" sz="2700" b="1" dirty="0">
                          <a:solidFill>
                            <a:srgbClr val="FFFFFF"/>
                          </a:solidFill>
                          <a:latin typeface="+mj-lt"/>
                          <a:ea typeface="+mj-ea"/>
                          <a:cs typeface="+mj-cs"/>
                          <a:sym typeface="Helvetica Neue"/>
                        </a:rPr>
                        <a:t> </a:t>
                      </a:r>
                      <a:r>
                        <a:rPr sz="2700" b="1" dirty="0">
                          <a:solidFill>
                            <a:srgbClr val="FFFFFF"/>
                          </a:solidFill>
                          <a:latin typeface="+mj-lt"/>
                          <a:ea typeface="+mj-ea"/>
                          <a:cs typeface="+mj-cs"/>
                          <a:sym typeface="Helvetica Neue"/>
                        </a:rPr>
                        <a:t>in 202</a:t>
                      </a:r>
                      <a:r>
                        <a:rPr lang="en-US" sz="2700" b="1" dirty="0">
                          <a:solidFill>
                            <a:srgbClr val="FFFFFF"/>
                          </a:solidFill>
                          <a:latin typeface="+mj-lt"/>
                          <a:ea typeface="+mj-ea"/>
                          <a:cs typeface="+mj-cs"/>
                          <a:sym typeface="Helvetica Neue"/>
                        </a:rPr>
                        <a:t>4</a:t>
                      </a:r>
                      <a:endParaRPr sz="2700" b="1" dirty="0">
                        <a:solidFill>
                          <a:srgbClr val="FFFFFF"/>
                        </a:solidFill>
                        <a:latin typeface="+mj-lt"/>
                        <a:ea typeface="+mj-ea"/>
                        <a:cs typeface="+mj-cs"/>
                        <a:sym typeface="Helvetica Neue"/>
                      </a:endParaRPr>
                    </a:p>
                  </a:txBody>
                  <a:tcPr marL="0" marR="0" marT="0" marB="0" horzOverflow="overflow">
                    <a:lnL w="12700">
                      <a:solidFill>
                        <a:srgbClr val="005493"/>
                      </a:solidFill>
                    </a:lnL>
                    <a:lnR w="12700">
                      <a:solidFill>
                        <a:srgbClr val="005493"/>
                      </a:solidFill>
                    </a:lnR>
                    <a:lnT w="12700">
                      <a:solidFill>
                        <a:srgbClr val="005493"/>
                      </a:solidFill>
                      <a:miter lim="400000"/>
                    </a:lnT>
                    <a:lnB w="12700">
                      <a:solidFill>
                        <a:srgbClr val="005493"/>
                      </a:solidFill>
                    </a:lnB>
                    <a:solidFill>
                      <a:schemeClr val="accent1"/>
                    </a:solidFill>
                  </a:tcPr>
                </a:tc>
                <a:tc>
                  <a:txBody>
                    <a:bodyPr/>
                    <a:lstStyle/>
                    <a:p>
                      <a:pPr defTabSz="584200">
                        <a:defRPr sz="1800"/>
                      </a:pPr>
                      <a:r>
                        <a:rPr sz="2700" b="1" dirty="0">
                          <a:solidFill>
                            <a:srgbClr val="FFFFFF"/>
                          </a:solidFill>
                          <a:latin typeface="+mj-lt"/>
                          <a:ea typeface="+mj-ea"/>
                          <a:cs typeface="+mj-cs"/>
                          <a:sym typeface="Helvetica Neue"/>
                        </a:rPr>
                        <a:t>What you pay</a:t>
                      </a:r>
                    </a:p>
                  </a:txBody>
                  <a:tcPr marL="0" marR="0" marT="0" marB="0" horzOverflow="overflow">
                    <a:lnL w="12700">
                      <a:solidFill>
                        <a:srgbClr val="005493"/>
                      </a:solidFill>
                    </a:lnL>
                    <a:lnR w="12700">
                      <a:solidFill>
                        <a:srgbClr val="005493"/>
                      </a:solidFill>
                    </a:lnR>
                    <a:lnT w="12700">
                      <a:solidFill>
                        <a:srgbClr val="005493"/>
                      </a:solidFill>
                      <a:miter lim="400000"/>
                    </a:lnT>
                    <a:lnB w="12700">
                      <a:solidFill>
                        <a:srgbClr val="005493"/>
                      </a:solidFill>
                    </a:lnB>
                    <a:solidFill>
                      <a:schemeClr val="accent1"/>
                    </a:solidFill>
                  </a:tcPr>
                </a:tc>
                <a:tc>
                  <a:txBody>
                    <a:bodyPr/>
                    <a:lstStyle/>
                    <a:p>
                      <a:pPr algn="l" defTabSz="584200">
                        <a:defRPr sz="1800"/>
                      </a:pPr>
                      <a:r>
                        <a:rPr lang="en-US" sz="2700" b="1" dirty="0">
                          <a:solidFill>
                            <a:srgbClr val="FFFFFF"/>
                          </a:solidFill>
                          <a:latin typeface="+mj-lt"/>
                          <a:ea typeface="+mj-ea"/>
                          <a:cs typeface="+mj-cs"/>
                          <a:sym typeface="Helvetica Neue"/>
                        </a:rPr>
                        <a:t> </a:t>
                      </a:r>
                      <a:r>
                        <a:rPr sz="2700" b="1" dirty="0">
                          <a:solidFill>
                            <a:srgbClr val="FFFFFF"/>
                          </a:solidFill>
                          <a:latin typeface="+mj-lt"/>
                          <a:ea typeface="+mj-ea"/>
                          <a:cs typeface="+mj-cs"/>
                          <a:sym typeface="Helvetica Neue"/>
                        </a:rPr>
                        <a:t>in </a:t>
                      </a:r>
                      <a:r>
                        <a:rPr sz="2700" b="1" dirty="0">
                          <a:solidFill>
                            <a:srgbClr val="FFFFFF"/>
                          </a:solidFill>
                          <a:highlight>
                            <a:srgbClr val="FFFF00"/>
                          </a:highlight>
                          <a:latin typeface="+mj-lt"/>
                          <a:ea typeface="+mj-ea"/>
                          <a:cs typeface="+mj-cs"/>
                          <a:sym typeface="Helvetica Neue"/>
                        </a:rPr>
                        <a:t>202</a:t>
                      </a:r>
                      <a:r>
                        <a:rPr lang="en-US" sz="2700" b="1" dirty="0">
                          <a:solidFill>
                            <a:srgbClr val="FFFFFF"/>
                          </a:solidFill>
                          <a:highlight>
                            <a:srgbClr val="FFFF00"/>
                          </a:highlight>
                          <a:latin typeface="+mj-lt"/>
                          <a:ea typeface="+mj-ea"/>
                          <a:cs typeface="+mj-cs"/>
                          <a:sym typeface="Helvetica Neue"/>
                        </a:rPr>
                        <a:t>5</a:t>
                      </a:r>
                      <a:endParaRPr sz="2700" b="1" dirty="0">
                        <a:solidFill>
                          <a:srgbClr val="FFFFFF"/>
                        </a:solidFill>
                        <a:highlight>
                          <a:srgbClr val="FFFF00"/>
                        </a:highlight>
                        <a:latin typeface="+mj-lt"/>
                        <a:ea typeface="+mj-ea"/>
                        <a:cs typeface="+mj-cs"/>
                        <a:sym typeface="Helvetica Neue"/>
                      </a:endParaRPr>
                    </a:p>
                  </a:txBody>
                  <a:tcPr marL="0" marR="0" marT="0" marB="0" horzOverflow="overflow">
                    <a:lnL w="12700">
                      <a:solidFill>
                        <a:srgbClr val="005493"/>
                      </a:solidFill>
                    </a:lnL>
                    <a:lnR w="12700">
                      <a:solidFill>
                        <a:srgbClr val="005493"/>
                      </a:solidFill>
                      <a:miter lim="400000"/>
                    </a:lnR>
                    <a:lnT w="12700">
                      <a:solidFill>
                        <a:srgbClr val="005493"/>
                      </a:solidFill>
                      <a:miter lim="400000"/>
                    </a:lnT>
                    <a:lnB w="12700">
                      <a:solidFill>
                        <a:srgbClr val="005493"/>
                      </a:solidFill>
                    </a:lnB>
                    <a:solidFill>
                      <a:schemeClr val="accent1"/>
                    </a:solidFill>
                  </a:tcPr>
                </a:tc>
                <a:extLst>
                  <a:ext uri="{0D108BD9-81ED-4DB2-BD59-A6C34878D82A}">
                    <a16:rowId xmlns:a16="http://schemas.microsoft.com/office/drawing/2014/main" val="10000"/>
                  </a:ext>
                </a:extLst>
              </a:tr>
              <a:tr h="622323">
                <a:tc>
                  <a:txBody>
                    <a:bodyPr/>
                    <a:lstStyle/>
                    <a:p>
                      <a:pPr algn="ctr" defTabSz="584200">
                        <a:defRPr sz="1800"/>
                      </a:pPr>
                      <a:r>
                        <a:rPr sz="2700" b="1">
                          <a:solidFill>
                            <a:srgbClr val="FFFFFF"/>
                          </a:solidFill>
                          <a:latin typeface="+mj-lt"/>
                          <a:ea typeface="+mj-ea"/>
                          <a:cs typeface="+mj-cs"/>
                          <a:sym typeface="Helvetica Neue"/>
                        </a:rPr>
                        <a:t>Individual</a:t>
                      </a:r>
                    </a:p>
                  </a:txBody>
                  <a:tcPr marL="0" marR="0" marT="0" marB="0" horzOverflow="overflow">
                    <a:lnL w="12700">
                      <a:solidFill>
                        <a:srgbClr val="005493"/>
                      </a:solidFill>
                      <a:miter lim="400000"/>
                    </a:lnL>
                    <a:lnR w="12700">
                      <a:solidFill>
                        <a:srgbClr val="005493"/>
                      </a:solidFill>
                    </a:lnR>
                    <a:lnT w="12700">
                      <a:solidFill>
                        <a:srgbClr val="005493"/>
                      </a:solidFill>
                    </a:lnT>
                    <a:lnB w="38100">
                      <a:solidFill>
                        <a:srgbClr val="005493"/>
                      </a:solidFill>
                    </a:lnB>
                    <a:solidFill>
                      <a:srgbClr val="738FAF"/>
                    </a:solidFill>
                  </a:tcPr>
                </a:tc>
                <a:tc>
                  <a:txBody>
                    <a:bodyPr/>
                    <a:lstStyle/>
                    <a:p>
                      <a:pPr algn="ctr" defTabSz="584200">
                        <a:defRPr sz="1800"/>
                      </a:pPr>
                      <a:r>
                        <a:rPr sz="2700" b="1">
                          <a:solidFill>
                            <a:srgbClr val="FFFFFF"/>
                          </a:solidFill>
                          <a:latin typeface="+mj-lt"/>
                          <a:ea typeface="+mj-ea"/>
                          <a:cs typeface="+mj-cs"/>
                          <a:sym typeface="Helvetica Neue"/>
                        </a:rPr>
                        <a:t>Joint</a:t>
                      </a:r>
                    </a:p>
                  </a:txBody>
                  <a:tcPr marL="0" marR="0" marT="0" marB="0" horzOverflow="overflow">
                    <a:lnL w="12700">
                      <a:solidFill>
                        <a:srgbClr val="005493"/>
                      </a:solidFill>
                    </a:lnL>
                    <a:lnR w="12700">
                      <a:solidFill>
                        <a:srgbClr val="005493"/>
                      </a:solidFill>
                    </a:lnR>
                    <a:lnT w="12700">
                      <a:solidFill>
                        <a:srgbClr val="005493"/>
                      </a:solidFill>
                    </a:lnT>
                    <a:lnB w="38100">
                      <a:solidFill>
                        <a:srgbClr val="005493"/>
                      </a:solidFill>
                    </a:lnB>
                    <a:solidFill>
                      <a:srgbClr val="738FAF"/>
                    </a:solidFill>
                  </a:tcPr>
                </a:tc>
                <a:tc>
                  <a:txBody>
                    <a:bodyPr/>
                    <a:lstStyle/>
                    <a:p>
                      <a:pPr algn="ctr" defTabSz="584200">
                        <a:defRPr sz="1800"/>
                      </a:pPr>
                      <a:r>
                        <a:rPr sz="2700" b="1">
                          <a:solidFill>
                            <a:srgbClr val="FFFFFF"/>
                          </a:solidFill>
                          <a:latin typeface="+mj-lt"/>
                          <a:ea typeface="+mj-ea"/>
                          <a:cs typeface="+mj-cs"/>
                          <a:sym typeface="Helvetica Neue"/>
                        </a:rPr>
                        <a:t>Part B</a:t>
                      </a:r>
                    </a:p>
                  </a:txBody>
                  <a:tcPr marL="0" marR="0" marT="0" marB="0" horzOverflow="overflow">
                    <a:lnL w="12700">
                      <a:solidFill>
                        <a:srgbClr val="005493"/>
                      </a:solidFill>
                    </a:lnL>
                    <a:lnR w="12700">
                      <a:solidFill>
                        <a:srgbClr val="005493"/>
                      </a:solidFill>
                    </a:lnR>
                    <a:lnT w="12700">
                      <a:solidFill>
                        <a:srgbClr val="005493"/>
                      </a:solidFill>
                    </a:lnT>
                    <a:lnB w="38100">
                      <a:solidFill>
                        <a:srgbClr val="005493"/>
                      </a:solidFill>
                    </a:lnB>
                    <a:solidFill>
                      <a:srgbClr val="738FAF"/>
                    </a:solidFill>
                  </a:tcPr>
                </a:tc>
                <a:tc>
                  <a:txBody>
                    <a:bodyPr/>
                    <a:lstStyle/>
                    <a:p>
                      <a:pPr algn="ctr" defTabSz="584200">
                        <a:defRPr sz="1800"/>
                      </a:pPr>
                      <a:r>
                        <a:rPr sz="2700" b="1" dirty="0">
                          <a:solidFill>
                            <a:srgbClr val="FFFFFF"/>
                          </a:solidFill>
                          <a:latin typeface="+mj-lt"/>
                          <a:ea typeface="+mj-ea"/>
                          <a:cs typeface="+mj-cs"/>
                          <a:sym typeface="Helvetica Neue"/>
                        </a:rPr>
                        <a:t>Part D</a:t>
                      </a:r>
                    </a:p>
                  </a:txBody>
                  <a:tcPr marL="0" marR="0" marT="0" marB="0" horzOverflow="overflow">
                    <a:lnL w="12700">
                      <a:solidFill>
                        <a:srgbClr val="005493"/>
                      </a:solidFill>
                    </a:lnL>
                    <a:lnR w="12700">
                      <a:solidFill>
                        <a:srgbClr val="005493"/>
                      </a:solidFill>
                      <a:miter lim="400000"/>
                    </a:lnR>
                    <a:lnT w="12700">
                      <a:solidFill>
                        <a:srgbClr val="005493"/>
                      </a:solidFill>
                    </a:lnT>
                    <a:lnB w="38100">
                      <a:solidFill>
                        <a:srgbClr val="005493"/>
                      </a:solidFill>
                    </a:lnB>
                    <a:solidFill>
                      <a:srgbClr val="738FAF"/>
                    </a:solidFill>
                  </a:tcPr>
                </a:tc>
                <a:extLst>
                  <a:ext uri="{0D108BD9-81ED-4DB2-BD59-A6C34878D82A}">
                    <a16:rowId xmlns:a16="http://schemas.microsoft.com/office/drawing/2014/main" val="10001"/>
                  </a:ext>
                </a:extLst>
              </a:tr>
              <a:tr h="631588">
                <a:tc>
                  <a:txBody>
                    <a:bodyPr/>
                    <a:lstStyle/>
                    <a:p>
                      <a:pPr algn="ctr" defTabSz="584200">
                        <a:defRPr sz="1800"/>
                      </a:pPr>
                      <a:r>
                        <a:rPr sz="2700">
                          <a:latin typeface="+mj-lt"/>
                          <a:ea typeface="+mj-ea"/>
                          <a:cs typeface="+mj-cs"/>
                          <a:sym typeface="Helvetica Neue"/>
                        </a:rPr>
                        <a:t>$106,000 or less</a:t>
                      </a:r>
                    </a:p>
                  </a:txBody>
                  <a:tcPr marL="0" marR="0" marT="0" marB="0" horzOverflow="overflow">
                    <a:lnL w="12700">
                      <a:solidFill>
                        <a:srgbClr val="005493"/>
                      </a:solidFill>
                      <a:miter lim="400000"/>
                    </a:lnL>
                    <a:lnR w="12700">
                      <a:solidFill>
                        <a:srgbClr val="005493"/>
                      </a:solidFill>
                    </a:lnR>
                    <a:lnT w="381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$212,000 or less</a:t>
                      </a:r>
                    </a:p>
                  </a:txBody>
                  <a:tcPr marL="0" marR="0" marT="0" marB="0" horzOverflow="overflow">
                    <a:lnL w="12700">
                      <a:solidFill>
                        <a:srgbClr val="005493"/>
                      </a:solidFill>
                    </a:lnL>
                    <a:lnR w="12700">
                      <a:solidFill>
                        <a:srgbClr val="005493"/>
                      </a:solidFill>
                    </a:lnR>
                    <a:lnT w="381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$0 +$185</a:t>
                      </a:r>
                    </a:p>
                  </a:txBody>
                  <a:tcPr marL="0" marR="0" marT="0" marB="0" horzOverflow="overflow">
                    <a:lnL w="12700">
                      <a:solidFill>
                        <a:srgbClr val="005493"/>
                      </a:solidFill>
                    </a:lnL>
                    <a:lnR w="12700">
                      <a:solidFill>
                        <a:srgbClr val="005493"/>
                      </a:solidFill>
                    </a:lnR>
                    <a:lnT w="381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Plan Premium</a:t>
                      </a:r>
                    </a:p>
                  </a:txBody>
                  <a:tcPr marL="0" marR="0" marT="0" marB="0" horzOverflow="overflow">
                    <a:lnL w="12700">
                      <a:solidFill>
                        <a:srgbClr val="005493"/>
                      </a:solidFill>
                    </a:lnL>
                    <a:lnR w="12700">
                      <a:solidFill>
                        <a:srgbClr val="005493"/>
                      </a:solidFill>
                      <a:miter lim="400000"/>
                    </a:lnR>
                    <a:lnT w="38100">
                      <a:solidFill>
                        <a:srgbClr val="005493"/>
                      </a:solidFill>
                    </a:lnT>
                    <a:lnB w="12700">
                      <a:solidFill>
                        <a:srgbClr val="005493"/>
                      </a:solidFill>
                    </a:lnB>
                    <a:solidFill>
                      <a:srgbClr val="D4DBE3"/>
                    </a:solidFill>
                  </a:tcPr>
                </a:tc>
                <a:extLst>
                  <a:ext uri="{0D108BD9-81ED-4DB2-BD59-A6C34878D82A}">
                    <a16:rowId xmlns:a16="http://schemas.microsoft.com/office/drawing/2014/main" val="10002"/>
                  </a:ext>
                </a:extLst>
              </a:tr>
              <a:tr h="1204822">
                <a:tc>
                  <a:txBody>
                    <a:bodyPr/>
                    <a:lstStyle/>
                    <a:p>
                      <a:pPr algn="ctr" defTabSz="584200">
                        <a:defRPr sz="1800"/>
                      </a:pPr>
                      <a:r>
                        <a:rPr lang="en-US" sz="2700" dirty="0">
                          <a:latin typeface="+mj-lt"/>
                          <a:ea typeface="+mj-ea"/>
                          <a:cs typeface="+mj-cs"/>
                          <a:sym typeface="Helvetica Neue"/>
                        </a:rPr>
                        <a:t>&gt;</a:t>
                      </a:r>
                      <a:r>
                        <a:rPr sz="2700" dirty="0">
                          <a:latin typeface="+mj-lt"/>
                          <a:ea typeface="+mj-ea"/>
                          <a:cs typeface="+mj-cs"/>
                          <a:sym typeface="Helvetica Neue"/>
                        </a:rPr>
                        <a:t>$106,000 - &lt;=$133,000</a:t>
                      </a:r>
                    </a:p>
                  </a:txBody>
                  <a:tcPr marL="0" marR="0" marT="0" marB="0" horzOverflow="overflow">
                    <a:lnL w="12700">
                      <a:solidFill>
                        <a:srgbClr val="005493"/>
                      </a:solidFill>
                      <a:miter lim="400000"/>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&gt;$212,000 - &lt;=$266,000</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$74 +$185</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$13.70 + Plan Premium</a:t>
                      </a:r>
                    </a:p>
                  </a:txBody>
                  <a:tcPr marL="0" marR="0" marT="0" marB="0" horzOverflow="overflow">
                    <a:lnL w="12700">
                      <a:solidFill>
                        <a:srgbClr val="005493"/>
                      </a:solidFill>
                    </a:lnL>
                    <a:lnR w="12700">
                      <a:solidFill>
                        <a:srgbClr val="005493"/>
                      </a:solidFill>
                      <a:miter lim="400000"/>
                    </a:lnR>
                    <a:lnT w="12700">
                      <a:solidFill>
                        <a:srgbClr val="005493"/>
                      </a:solidFill>
                    </a:lnT>
                    <a:lnB w="12700">
                      <a:solidFill>
                        <a:srgbClr val="005493"/>
                      </a:solidFill>
                    </a:lnB>
                    <a:solidFill>
                      <a:srgbClr val="D4DBE3"/>
                    </a:solidFill>
                  </a:tcPr>
                </a:tc>
                <a:extLst>
                  <a:ext uri="{0D108BD9-81ED-4DB2-BD59-A6C34878D82A}">
                    <a16:rowId xmlns:a16="http://schemas.microsoft.com/office/drawing/2014/main" val="10003"/>
                  </a:ext>
                </a:extLst>
              </a:tr>
              <a:tr h="1204822">
                <a:tc>
                  <a:txBody>
                    <a:bodyPr/>
                    <a:lstStyle/>
                    <a:p>
                      <a:pPr algn="ctr" defTabSz="584200">
                        <a:defRPr sz="1800"/>
                      </a:pPr>
                      <a:r>
                        <a:rPr sz="2700">
                          <a:latin typeface="+mj-lt"/>
                          <a:ea typeface="+mj-ea"/>
                          <a:cs typeface="+mj-cs"/>
                          <a:sym typeface="Helvetica Neue"/>
                        </a:rPr>
                        <a:t>&gt;$133,000 - &lt;=$167,000</a:t>
                      </a:r>
                    </a:p>
                  </a:txBody>
                  <a:tcPr marL="0" marR="0" marT="0" marB="0" horzOverflow="overflow">
                    <a:lnL w="12700">
                      <a:solidFill>
                        <a:srgbClr val="005493"/>
                      </a:solidFill>
                      <a:miter lim="400000"/>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dirty="0">
                          <a:latin typeface="+mj-lt"/>
                          <a:ea typeface="+mj-ea"/>
                          <a:cs typeface="+mj-cs"/>
                          <a:sym typeface="Helvetica Neue"/>
                        </a:rPr>
                        <a:t>&gt;$266,000 - &lt;= $334,000</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$185 +$185</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$35.30 + Plan Premium</a:t>
                      </a:r>
                    </a:p>
                  </a:txBody>
                  <a:tcPr marL="0" marR="0" marT="0" marB="0" horzOverflow="overflow">
                    <a:lnL w="12700">
                      <a:solidFill>
                        <a:srgbClr val="005493"/>
                      </a:solidFill>
                    </a:lnL>
                    <a:lnR w="12700">
                      <a:solidFill>
                        <a:srgbClr val="005493"/>
                      </a:solidFill>
                      <a:miter lim="400000"/>
                    </a:lnR>
                    <a:lnT w="12700">
                      <a:solidFill>
                        <a:srgbClr val="005493"/>
                      </a:solidFill>
                    </a:lnT>
                    <a:lnB w="12700">
                      <a:solidFill>
                        <a:srgbClr val="005493"/>
                      </a:solidFill>
                    </a:lnB>
                    <a:solidFill>
                      <a:srgbClr val="D4DBE3"/>
                    </a:solidFill>
                  </a:tcPr>
                </a:tc>
                <a:extLst>
                  <a:ext uri="{0D108BD9-81ED-4DB2-BD59-A6C34878D82A}">
                    <a16:rowId xmlns:a16="http://schemas.microsoft.com/office/drawing/2014/main" val="10004"/>
                  </a:ext>
                </a:extLst>
              </a:tr>
              <a:tr h="1204822">
                <a:tc>
                  <a:txBody>
                    <a:bodyPr/>
                    <a:lstStyle/>
                    <a:p>
                      <a:pPr algn="ctr" defTabSz="584200">
                        <a:defRPr sz="1800"/>
                      </a:pPr>
                      <a:r>
                        <a:rPr sz="2700">
                          <a:latin typeface="+mj-lt"/>
                          <a:ea typeface="+mj-ea"/>
                          <a:cs typeface="+mj-cs"/>
                          <a:sym typeface="Helvetica Neue"/>
                        </a:rPr>
                        <a:t>&gt;$167,000 - &lt;=$200,000</a:t>
                      </a:r>
                    </a:p>
                  </a:txBody>
                  <a:tcPr marL="0" marR="0" marT="0" marB="0" horzOverflow="overflow">
                    <a:lnL w="12700">
                      <a:solidFill>
                        <a:srgbClr val="005493"/>
                      </a:solidFill>
                      <a:miter lim="400000"/>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&gt;$334,000 - &lt;=$400,000</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$259 +$185</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$57 + Plan Premium</a:t>
                      </a:r>
                    </a:p>
                  </a:txBody>
                  <a:tcPr marL="0" marR="0" marT="0" marB="0" horzOverflow="overflow">
                    <a:lnL w="12700">
                      <a:solidFill>
                        <a:srgbClr val="005493"/>
                      </a:solidFill>
                    </a:lnL>
                    <a:lnR w="12700">
                      <a:solidFill>
                        <a:srgbClr val="005493"/>
                      </a:solidFill>
                      <a:miter lim="400000"/>
                    </a:lnR>
                    <a:lnT w="12700">
                      <a:solidFill>
                        <a:srgbClr val="005493"/>
                      </a:solidFill>
                    </a:lnT>
                    <a:lnB w="12700">
                      <a:solidFill>
                        <a:srgbClr val="005493"/>
                      </a:solidFill>
                    </a:lnB>
                    <a:solidFill>
                      <a:srgbClr val="D4DBE3"/>
                    </a:solidFill>
                  </a:tcPr>
                </a:tc>
                <a:extLst>
                  <a:ext uri="{0D108BD9-81ED-4DB2-BD59-A6C34878D82A}">
                    <a16:rowId xmlns:a16="http://schemas.microsoft.com/office/drawing/2014/main" val="10005"/>
                  </a:ext>
                </a:extLst>
              </a:tr>
              <a:tr h="1204822">
                <a:tc>
                  <a:txBody>
                    <a:bodyPr/>
                    <a:lstStyle/>
                    <a:p>
                      <a:pPr algn="ctr" defTabSz="584200">
                        <a:defRPr sz="1800"/>
                      </a:pPr>
                      <a:r>
                        <a:rPr sz="2700">
                          <a:latin typeface="+mj-lt"/>
                          <a:ea typeface="+mj-ea"/>
                          <a:cs typeface="+mj-cs"/>
                          <a:sym typeface="Helvetica Neue"/>
                        </a:rPr>
                        <a:t>&gt;$200,000 - &lt;$500,000</a:t>
                      </a:r>
                    </a:p>
                  </a:txBody>
                  <a:tcPr marL="0" marR="0" marT="0" marB="0" horzOverflow="overflow">
                    <a:lnL w="12700">
                      <a:solidFill>
                        <a:srgbClr val="005493"/>
                      </a:solidFill>
                      <a:miter lim="400000"/>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&gt;$400,000 - &lt;= $750,000</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$406.90 +$185</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lnB>
                    <a:solidFill>
                      <a:srgbClr val="D4DBE3"/>
                    </a:solidFill>
                  </a:tcPr>
                </a:tc>
                <a:tc>
                  <a:txBody>
                    <a:bodyPr/>
                    <a:lstStyle/>
                    <a:p>
                      <a:pPr algn="ctr" defTabSz="584200">
                        <a:defRPr sz="1800"/>
                      </a:pPr>
                      <a:r>
                        <a:rPr sz="2700">
                          <a:latin typeface="+mj-lt"/>
                          <a:ea typeface="+mj-ea"/>
                          <a:cs typeface="+mj-cs"/>
                          <a:sym typeface="Helvetica Neue"/>
                        </a:rPr>
                        <a:t>$78.60 + Plan Premium</a:t>
                      </a:r>
                    </a:p>
                  </a:txBody>
                  <a:tcPr marL="0" marR="0" marT="0" marB="0" horzOverflow="overflow">
                    <a:lnL w="12700">
                      <a:solidFill>
                        <a:srgbClr val="005493"/>
                      </a:solidFill>
                    </a:lnL>
                    <a:lnR w="12700">
                      <a:solidFill>
                        <a:srgbClr val="005493"/>
                      </a:solidFill>
                      <a:miter lim="400000"/>
                    </a:lnR>
                    <a:lnT w="12700">
                      <a:solidFill>
                        <a:srgbClr val="005493"/>
                      </a:solidFill>
                    </a:lnT>
                    <a:lnB w="12700">
                      <a:solidFill>
                        <a:srgbClr val="005493"/>
                      </a:solidFill>
                    </a:lnB>
                    <a:solidFill>
                      <a:srgbClr val="D4DBE3"/>
                    </a:solidFill>
                  </a:tcPr>
                </a:tc>
                <a:extLst>
                  <a:ext uri="{0D108BD9-81ED-4DB2-BD59-A6C34878D82A}">
                    <a16:rowId xmlns:a16="http://schemas.microsoft.com/office/drawing/2014/main" val="10006"/>
                  </a:ext>
                </a:extLst>
              </a:tr>
              <a:tr h="1204822">
                <a:tc>
                  <a:txBody>
                    <a:bodyPr/>
                    <a:lstStyle/>
                    <a:p>
                      <a:pPr algn="ctr" defTabSz="584200">
                        <a:defRPr sz="1800"/>
                      </a:pPr>
                      <a:r>
                        <a:rPr sz="2700">
                          <a:latin typeface="+mj-lt"/>
                          <a:ea typeface="+mj-ea"/>
                          <a:cs typeface="+mj-cs"/>
                          <a:sym typeface="Helvetica Neue"/>
                        </a:rPr>
                        <a:t>&gt;$500,000 and above</a:t>
                      </a:r>
                    </a:p>
                  </a:txBody>
                  <a:tcPr marL="0" marR="0" marT="0" marB="0" horzOverflow="overflow">
                    <a:lnL w="12700">
                      <a:solidFill>
                        <a:srgbClr val="005493"/>
                      </a:solidFill>
                      <a:miter lim="400000"/>
                    </a:lnL>
                    <a:lnR w="12700">
                      <a:solidFill>
                        <a:srgbClr val="005493"/>
                      </a:solidFill>
                    </a:lnR>
                    <a:lnT w="12700">
                      <a:solidFill>
                        <a:srgbClr val="005493"/>
                      </a:solidFill>
                    </a:lnT>
                    <a:lnB w="12700">
                      <a:solidFill>
                        <a:srgbClr val="005493"/>
                      </a:solidFill>
                      <a:miter lim="400000"/>
                    </a:lnB>
                    <a:solidFill>
                      <a:srgbClr val="D4DBE3"/>
                    </a:solidFill>
                  </a:tcPr>
                </a:tc>
                <a:tc>
                  <a:txBody>
                    <a:bodyPr/>
                    <a:lstStyle/>
                    <a:p>
                      <a:pPr algn="ctr" defTabSz="584200">
                        <a:defRPr sz="1800"/>
                      </a:pPr>
                      <a:r>
                        <a:rPr sz="2700">
                          <a:latin typeface="+mj-lt"/>
                          <a:ea typeface="+mj-ea"/>
                          <a:cs typeface="+mj-cs"/>
                          <a:sym typeface="Helvetica Neue"/>
                        </a:rPr>
                        <a:t>&gt;$750,000 and above</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miter lim="400000"/>
                    </a:lnB>
                    <a:solidFill>
                      <a:srgbClr val="D4DBE3"/>
                    </a:solidFill>
                  </a:tcPr>
                </a:tc>
                <a:tc>
                  <a:txBody>
                    <a:bodyPr/>
                    <a:lstStyle/>
                    <a:p>
                      <a:pPr algn="ctr" defTabSz="584200">
                        <a:defRPr sz="1800"/>
                      </a:pPr>
                      <a:r>
                        <a:rPr sz="2700">
                          <a:latin typeface="+mj-lt"/>
                          <a:ea typeface="+mj-ea"/>
                          <a:cs typeface="+mj-cs"/>
                          <a:sym typeface="Helvetica Neue"/>
                        </a:rPr>
                        <a:t>$443.90 +$185</a:t>
                      </a:r>
                    </a:p>
                  </a:txBody>
                  <a:tcPr marL="0" marR="0" marT="0" marB="0" horzOverflow="overflow">
                    <a:lnL w="12700">
                      <a:solidFill>
                        <a:srgbClr val="005493"/>
                      </a:solidFill>
                    </a:lnL>
                    <a:lnR w="12700">
                      <a:solidFill>
                        <a:srgbClr val="005493"/>
                      </a:solidFill>
                    </a:lnR>
                    <a:lnT w="12700">
                      <a:solidFill>
                        <a:srgbClr val="005493"/>
                      </a:solidFill>
                    </a:lnT>
                    <a:lnB w="12700">
                      <a:solidFill>
                        <a:srgbClr val="005493"/>
                      </a:solidFill>
                      <a:miter lim="400000"/>
                    </a:lnB>
                    <a:solidFill>
                      <a:srgbClr val="D4DBE3"/>
                    </a:solidFill>
                  </a:tcPr>
                </a:tc>
                <a:tc>
                  <a:txBody>
                    <a:bodyPr/>
                    <a:lstStyle/>
                    <a:p>
                      <a:pPr algn="ctr" defTabSz="584200">
                        <a:defRPr sz="1800"/>
                      </a:pPr>
                      <a:r>
                        <a:rPr sz="2700" dirty="0">
                          <a:latin typeface="+mj-lt"/>
                          <a:ea typeface="+mj-ea"/>
                          <a:cs typeface="+mj-cs"/>
                          <a:sym typeface="Helvetica Neue"/>
                        </a:rPr>
                        <a:t>$85.80 + Plan Premium</a:t>
                      </a:r>
                    </a:p>
                  </a:txBody>
                  <a:tcPr marL="0" marR="0" marT="0" marB="0" horzOverflow="overflow">
                    <a:lnL w="12700">
                      <a:solidFill>
                        <a:srgbClr val="005493"/>
                      </a:solidFill>
                    </a:lnL>
                    <a:lnR w="12700">
                      <a:solidFill>
                        <a:srgbClr val="005493"/>
                      </a:solidFill>
                      <a:miter lim="400000"/>
                    </a:lnR>
                    <a:lnT w="12700">
                      <a:solidFill>
                        <a:srgbClr val="005493"/>
                      </a:solidFill>
                    </a:lnT>
                    <a:lnB w="12700">
                      <a:solidFill>
                        <a:srgbClr val="005493"/>
                      </a:solidFill>
                      <a:miter lim="400000"/>
                    </a:lnB>
                    <a:solidFill>
                      <a:srgbClr val="D4DBE3"/>
                    </a:solidFill>
                  </a:tcPr>
                </a:tc>
                <a:extLst>
                  <a:ext uri="{0D108BD9-81ED-4DB2-BD59-A6C34878D82A}">
                    <a16:rowId xmlns:a16="http://schemas.microsoft.com/office/drawing/2014/main" val="10007"/>
                  </a:ext>
                </a:extLst>
              </a:tr>
            </a:tbl>
          </a:graphicData>
        </a:graphic>
      </p:graphicFrame>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3" name="TextBox 1"/>
          <p:cNvGrpSpPr/>
          <p:nvPr/>
        </p:nvGrpSpPr>
        <p:grpSpPr>
          <a:xfrm>
            <a:off x="0" y="0"/>
            <a:ext cx="13004800" cy="9753600"/>
            <a:chOff x="0" y="0"/>
            <a:chExt cx="13004800" cy="9753600"/>
          </a:xfrm>
        </p:grpSpPr>
        <p:sp>
          <p:nvSpPr>
            <p:cNvPr id="351" name="Rectangle"/>
            <p:cNvSpPr/>
            <p:nvPr/>
          </p:nvSpPr>
          <p:spPr>
            <a:xfrm>
              <a:off x="0" y="0"/>
              <a:ext cx="13004800" cy="9753600"/>
            </a:xfrm>
            <a:prstGeom prst="rect">
              <a:avLst/>
            </a:prstGeom>
            <a:solidFill>
              <a:schemeClr val="accent1"/>
            </a:solidFill>
            <a:ln w="12700" cap="flat">
              <a:noFill/>
              <a:miter lim="400000"/>
            </a:ln>
            <a:effectLst/>
          </p:spPr>
          <p:txBody>
            <a:bodyPr wrap="square" lIns="45718" tIns="45718" rIns="45718" bIns="45718" numCol="1" anchor="t">
              <a:noAutofit/>
            </a:bodyPr>
            <a:lstStyle/>
            <a:p>
              <a:pPr algn="ctr" defTabSz="914400">
                <a:lnSpc>
                  <a:spcPct val="90000"/>
                </a:lnSpc>
                <a:spcBef>
                  <a:spcPts val="600"/>
                </a:spcBef>
                <a:defRPr sz="5400" b="1">
                  <a:solidFill>
                    <a:srgbClr val="FFFFFF"/>
                  </a:solidFill>
                </a:defRPr>
              </a:pPr>
              <a:endParaRPr/>
            </a:p>
          </p:txBody>
        </p:sp>
        <p:sp>
          <p:nvSpPr>
            <p:cNvPr id="352" name="All About Supplemental Plans…"/>
            <p:cNvSpPr txBox="1"/>
            <p:nvPr/>
          </p:nvSpPr>
          <p:spPr>
            <a:xfrm>
              <a:off x="45719" y="0"/>
              <a:ext cx="12913362" cy="97536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p>
              <a:pP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5400" b="1">
                  <a:solidFill>
                    <a:srgbClr val="FFFFFF"/>
                  </a:solidFill>
                </a:defRPr>
              </a:pPr>
              <a:r>
                <a:rPr dirty="0"/>
                <a:t>All About Supplemental Plans</a:t>
              </a:r>
              <a:endParaRPr dirty="0">
                <a:latin typeface="Calibri"/>
                <a:ea typeface="Calibri"/>
                <a:cs typeface="Calibri"/>
                <a:sym typeface="Calibri"/>
              </a:endParaRPr>
            </a:p>
            <a:p>
              <a:pPr algn="ctr" defTabSz="914400">
                <a:lnSpc>
                  <a:spcPct val="90000"/>
                </a:lnSpc>
                <a:spcBef>
                  <a:spcPts val="600"/>
                </a:spcBef>
                <a:defRPr sz="5400" b="1">
                  <a:solidFill>
                    <a:srgbClr val="FFFFFF"/>
                  </a:solidFill>
                </a:defRPr>
              </a:pPr>
              <a:r>
                <a:rPr dirty="0"/>
                <a:t> that go with Medicare </a:t>
              </a:r>
              <a:endParaRPr dirty="0">
                <a:latin typeface="Calibri"/>
                <a:ea typeface="Calibri"/>
                <a:cs typeface="Calibri"/>
                <a:sym typeface="Calibri"/>
              </a:endParaRPr>
            </a:p>
            <a:p>
              <a:pPr algn="ctr" defTabSz="914400">
                <a:lnSpc>
                  <a:spcPct val="90000"/>
                </a:lnSpc>
                <a:spcBef>
                  <a:spcPts val="600"/>
                </a:spcBef>
                <a:defRPr sz="5400" b="1">
                  <a:solidFill>
                    <a:srgbClr val="FFFFFF"/>
                  </a:solidFill>
                </a:defRPr>
              </a:pPr>
              <a:endParaRPr dirty="0">
                <a:latin typeface="Calibri"/>
                <a:ea typeface="Calibri"/>
                <a:cs typeface="Calibri"/>
                <a:sym typeface="Calibri"/>
              </a:endParaRPr>
            </a:p>
            <a:p>
              <a:pPr algn="ctr" defTabSz="914400">
                <a:lnSpc>
                  <a:spcPct val="90000"/>
                </a:lnSpc>
                <a:spcBef>
                  <a:spcPts val="600"/>
                </a:spcBef>
                <a:defRPr sz="5400" b="1">
                  <a:solidFill>
                    <a:srgbClr val="FFFFFF"/>
                  </a:solidFill>
                </a:defRPr>
              </a:pPr>
              <a:r>
                <a:rPr dirty="0"/>
                <a:t>Benefits and Costs </a:t>
              </a:r>
            </a:p>
          </p:txBody>
        </p:sp>
      </p:grpSp>
      <p:grpSp>
        <p:nvGrpSpPr>
          <p:cNvPr id="356" name="sketchy line"/>
          <p:cNvGrpSpPr/>
          <p:nvPr/>
        </p:nvGrpSpPr>
        <p:grpSpPr>
          <a:xfrm>
            <a:off x="882273" y="5254969"/>
            <a:ext cx="11705141" cy="98773"/>
            <a:chOff x="0" y="0"/>
            <a:chExt cx="11705139" cy="98771"/>
          </a:xfrm>
        </p:grpSpPr>
        <p:sp>
          <p:nvSpPr>
            <p:cNvPr id="354"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355"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Title 1"/>
          <p:cNvSpPr txBox="1">
            <a:spLocks noGrp="1"/>
          </p:cNvSpPr>
          <p:nvPr>
            <p:ph type="title"/>
          </p:nvPr>
        </p:nvSpPr>
        <p:spPr>
          <a:xfrm>
            <a:off x="280691" y="100835"/>
            <a:ext cx="11216641" cy="1433498"/>
          </a:xfrm>
          <a:prstGeom prst="rect">
            <a:avLst/>
          </a:prstGeom>
        </p:spPr>
        <p:txBody>
          <a:bodyPr/>
          <a:lstStyle/>
          <a:p>
            <a:pPr>
              <a:defRPr>
                <a:solidFill>
                  <a:srgbClr val="1F5FA0"/>
                </a:solidFill>
              </a:defRPr>
            </a:pPr>
            <a:r>
              <a:t>Supplement Plans </a:t>
            </a:r>
            <a:r>
              <a:rPr sz="2000" b="0"/>
              <a:t>(”Medigap”)</a:t>
            </a:r>
          </a:p>
        </p:txBody>
      </p:sp>
      <p:sp>
        <p:nvSpPr>
          <p:cNvPr id="359" name="Text Placeholder 2"/>
          <p:cNvSpPr txBox="1">
            <a:spLocks noGrp="1"/>
          </p:cNvSpPr>
          <p:nvPr>
            <p:ph type="body" idx="1"/>
          </p:nvPr>
        </p:nvSpPr>
        <p:spPr>
          <a:xfrm>
            <a:off x="894078" y="1797803"/>
            <a:ext cx="11216642" cy="7071022"/>
          </a:xfrm>
          <a:prstGeom prst="rect">
            <a:avLst/>
          </a:prstGeom>
        </p:spPr>
        <p:txBody>
          <a:bodyPr/>
          <a:lstStyle/>
          <a:p>
            <a:pPr marL="0" indent="0">
              <a:buSzTx/>
              <a:buNone/>
            </a:pPr>
            <a:endParaRPr/>
          </a:p>
        </p:txBody>
      </p:sp>
      <p:sp>
        <p:nvSpPr>
          <p:cNvPr id="360"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20</a:t>
            </a:fld>
            <a:endParaRPr/>
          </a:p>
        </p:txBody>
      </p:sp>
      <p:pic>
        <p:nvPicPr>
          <p:cNvPr id="361" name="Picture 4" descr="Picture 4"/>
          <p:cNvPicPr>
            <a:picLocks noChangeAspect="1"/>
          </p:cNvPicPr>
          <p:nvPr/>
        </p:nvPicPr>
        <p:blipFill>
          <a:blip r:embed="rId3"/>
          <a:stretch>
            <a:fillRect/>
          </a:stretch>
        </p:blipFill>
        <p:spPr>
          <a:xfrm>
            <a:off x="1" y="1312004"/>
            <a:ext cx="12724108" cy="8441597"/>
          </a:xfrm>
          <a:prstGeom prst="rect">
            <a:avLst/>
          </a:prstGeom>
          <a:ln w="12700">
            <a:miter lim="400000"/>
          </a:ln>
        </p:spPr>
      </p:pic>
      <p:grpSp>
        <p:nvGrpSpPr>
          <p:cNvPr id="364" name="sketchy line"/>
          <p:cNvGrpSpPr/>
          <p:nvPr/>
        </p:nvGrpSpPr>
        <p:grpSpPr>
          <a:xfrm>
            <a:off x="405356" y="1213237"/>
            <a:ext cx="11705141" cy="98773"/>
            <a:chOff x="0" y="0"/>
            <a:chExt cx="11705139" cy="98771"/>
          </a:xfrm>
        </p:grpSpPr>
        <p:sp>
          <p:nvSpPr>
            <p:cNvPr id="362"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363"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0" name="TextBox 1"/>
          <p:cNvGrpSpPr/>
          <p:nvPr/>
        </p:nvGrpSpPr>
        <p:grpSpPr>
          <a:xfrm>
            <a:off x="0" y="0"/>
            <a:ext cx="13004800" cy="9753600"/>
            <a:chOff x="0" y="0"/>
            <a:chExt cx="13004800" cy="9753600"/>
          </a:xfrm>
        </p:grpSpPr>
        <p:sp>
          <p:nvSpPr>
            <p:cNvPr id="368" name="Rectangle"/>
            <p:cNvSpPr/>
            <p:nvPr/>
          </p:nvSpPr>
          <p:spPr>
            <a:xfrm>
              <a:off x="0" y="0"/>
              <a:ext cx="13004800" cy="9753600"/>
            </a:xfrm>
            <a:prstGeom prst="rect">
              <a:avLst/>
            </a:prstGeom>
            <a:solidFill>
              <a:schemeClr val="accent1"/>
            </a:solidFill>
            <a:ln w="12700" cap="flat">
              <a:noFill/>
              <a:miter lim="400000"/>
            </a:ln>
            <a:effectLst/>
          </p:spPr>
          <p:txBody>
            <a:bodyPr wrap="square" lIns="45718" tIns="45718" rIns="45718" bIns="45718" numCol="1" anchor="t">
              <a:noAutofit/>
            </a:bodyPr>
            <a:lstStyle/>
            <a:p>
              <a:pPr algn="ctr" defTabSz="914400">
                <a:lnSpc>
                  <a:spcPct val="90000"/>
                </a:lnSpc>
                <a:spcBef>
                  <a:spcPts val="600"/>
                </a:spcBef>
                <a:defRPr sz="5400" b="1">
                  <a:solidFill>
                    <a:srgbClr val="FFFFFF"/>
                  </a:solidFill>
                </a:defRPr>
              </a:pPr>
              <a:endParaRPr/>
            </a:p>
          </p:txBody>
        </p:sp>
        <p:sp>
          <p:nvSpPr>
            <p:cNvPr id="369" name="All About Drug Plans…"/>
            <p:cNvSpPr txBox="1"/>
            <p:nvPr/>
          </p:nvSpPr>
          <p:spPr>
            <a:xfrm>
              <a:off x="45719" y="0"/>
              <a:ext cx="12913362" cy="97536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p>
              <a:pP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2400">
                  <a:solidFill>
                    <a:srgbClr val="242852"/>
                  </a:solidFill>
                </a:defRPr>
              </a:pPr>
              <a:endParaRPr dirty="0"/>
            </a:p>
            <a:p>
              <a:pPr algn="ctr" defTabSz="914400">
                <a:lnSpc>
                  <a:spcPct val="90000"/>
                </a:lnSpc>
                <a:spcBef>
                  <a:spcPts val="600"/>
                </a:spcBef>
                <a:defRPr sz="5400" b="1">
                  <a:solidFill>
                    <a:srgbClr val="FFFFFF"/>
                  </a:solidFill>
                </a:defRPr>
              </a:pPr>
              <a:r>
                <a:rPr dirty="0"/>
                <a:t>All About Drug Plans</a:t>
              </a:r>
              <a:endParaRPr dirty="0">
                <a:latin typeface="Calibri"/>
                <a:ea typeface="Calibri"/>
                <a:cs typeface="Calibri"/>
                <a:sym typeface="Calibri"/>
              </a:endParaRPr>
            </a:p>
            <a:p>
              <a:pPr algn="ctr" defTabSz="914400">
                <a:lnSpc>
                  <a:spcPct val="90000"/>
                </a:lnSpc>
                <a:spcBef>
                  <a:spcPts val="600"/>
                </a:spcBef>
                <a:defRPr sz="5400" b="1">
                  <a:solidFill>
                    <a:srgbClr val="FFFFFF"/>
                  </a:solidFill>
                </a:defRPr>
              </a:pPr>
              <a:r>
                <a:rPr dirty="0"/>
                <a:t> that go with Medicare </a:t>
              </a:r>
              <a:endParaRPr dirty="0">
                <a:latin typeface="Calibri"/>
                <a:ea typeface="Calibri"/>
                <a:cs typeface="Calibri"/>
                <a:sym typeface="Calibri"/>
              </a:endParaRPr>
            </a:p>
            <a:p>
              <a:pPr algn="ctr" defTabSz="914400">
                <a:lnSpc>
                  <a:spcPct val="90000"/>
                </a:lnSpc>
                <a:spcBef>
                  <a:spcPts val="600"/>
                </a:spcBef>
                <a:defRPr sz="5400" b="1">
                  <a:solidFill>
                    <a:srgbClr val="FFFFFF"/>
                  </a:solidFill>
                </a:defRPr>
              </a:pPr>
              <a:endParaRPr dirty="0">
                <a:latin typeface="Calibri"/>
                <a:ea typeface="Calibri"/>
                <a:cs typeface="Calibri"/>
                <a:sym typeface="Calibri"/>
              </a:endParaRPr>
            </a:p>
          </p:txBody>
        </p:sp>
      </p:grpSp>
      <p:grpSp>
        <p:nvGrpSpPr>
          <p:cNvPr id="373" name="sketchy line"/>
          <p:cNvGrpSpPr/>
          <p:nvPr/>
        </p:nvGrpSpPr>
        <p:grpSpPr>
          <a:xfrm>
            <a:off x="649798" y="5192974"/>
            <a:ext cx="11705141" cy="98773"/>
            <a:chOff x="0" y="0"/>
            <a:chExt cx="11705139" cy="98771"/>
          </a:xfrm>
        </p:grpSpPr>
        <p:sp>
          <p:nvSpPr>
            <p:cNvPr id="371"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372"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Part D- Prescription Drug Plans"/>
          <p:cNvSpPr txBox="1">
            <a:spLocks noGrp="1"/>
          </p:cNvSpPr>
          <p:nvPr>
            <p:ph type="title"/>
          </p:nvPr>
        </p:nvSpPr>
        <p:spPr>
          <a:xfrm>
            <a:off x="743918" y="356168"/>
            <a:ext cx="11366804" cy="1777658"/>
          </a:xfrm>
          <a:prstGeom prst="rect">
            <a:avLst/>
          </a:prstGeom>
        </p:spPr>
        <p:txBody>
          <a:bodyPr/>
          <a:lstStyle/>
          <a:p>
            <a:pPr defTabSz="554990">
              <a:spcBef>
                <a:spcPts val="1500"/>
              </a:spcBef>
              <a:defRPr sz="5400">
                <a:solidFill>
                  <a:srgbClr val="1F5FA0"/>
                </a:solidFill>
                <a:latin typeface="Arial"/>
                <a:ea typeface="Arial"/>
                <a:cs typeface="Arial"/>
                <a:sym typeface="Arial"/>
              </a:defRPr>
            </a:pPr>
            <a:r>
              <a:t>Prescription Drug Plans (Part D)</a:t>
            </a:r>
          </a:p>
        </p:txBody>
      </p:sp>
      <p:pic>
        <p:nvPicPr>
          <p:cNvPr id="376" name="Screen Shot 2019-08-16 at 10.51.15 AM.png" descr="Screen Shot 2019-08-16 at 10.51.15 AM.png"/>
          <p:cNvPicPr>
            <a:picLocks noChangeAspect="1"/>
          </p:cNvPicPr>
          <p:nvPr/>
        </p:nvPicPr>
        <p:blipFill>
          <a:blip r:embed="rId3"/>
          <a:stretch>
            <a:fillRect/>
          </a:stretch>
        </p:blipFill>
        <p:spPr>
          <a:xfrm>
            <a:off x="1300477" y="2265222"/>
            <a:ext cx="10346105" cy="6353484"/>
          </a:xfrm>
          <a:prstGeom prst="rect">
            <a:avLst/>
          </a:prstGeom>
          <a:ln w="50800">
            <a:solidFill>
              <a:srgbClr val="000000"/>
            </a:solidFill>
            <a:miter lim="400000"/>
          </a:ln>
        </p:spPr>
      </p:pic>
      <p:sp>
        <p:nvSpPr>
          <p:cNvPr id="377"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22</a:t>
            </a:fld>
            <a:endParaRPr/>
          </a:p>
        </p:txBody>
      </p:sp>
      <p:grpSp>
        <p:nvGrpSpPr>
          <p:cNvPr id="380" name="sketchy line"/>
          <p:cNvGrpSpPr/>
          <p:nvPr/>
        </p:nvGrpSpPr>
        <p:grpSpPr>
          <a:xfrm>
            <a:off x="744079" y="1690233"/>
            <a:ext cx="11704600" cy="98772"/>
            <a:chOff x="0" y="0"/>
            <a:chExt cx="11704599" cy="98771"/>
          </a:xfrm>
        </p:grpSpPr>
        <p:sp>
          <p:nvSpPr>
            <p:cNvPr id="378"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379" name="Shape"/>
            <p:cNvSpPr/>
            <p:nvPr/>
          </p:nvSpPr>
          <p:spPr>
            <a:xfrm>
              <a:off x="275" y="6761"/>
              <a:ext cx="11064029"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4" name="pills-1885550_1920.jpg" descr="pills-1885550_1920.jpg"/>
          <p:cNvPicPr>
            <a:picLocks noChangeAspect="1"/>
          </p:cNvPicPr>
          <p:nvPr/>
        </p:nvPicPr>
        <p:blipFill>
          <a:blip r:embed="rId3"/>
          <a:srcRect l="20398" r="41580"/>
          <a:stretch>
            <a:fillRect/>
          </a:stretch>
        </p:blipFill>
        <p:spPr>
          <a:xfrm>
            <a:off x="18" y="8"/>
            <a:ext cx="4944613" cy="9753592"/>
          </a:xfrm>
          <a:prstGeom prst="rect">
            <a:avLst/>
          </a:prstGeom>
          <a:ln w="12700">
            <a:miter lim="400000"/>
          </a:ln>
        </p:spPr>
      </p:pic>
      <p:sp>
        <p:nvSpPr>
          <p:cNvPr id="385" name="TextBox 7"/>
          <p:cNvSpPr txBox="1"/>
          <p:nvPr/>
        </p:nvSpPr>
        <p:spPr>
          <a:xfrm>
            <a:off x="5448364" y="582417"/>
            <a:ext cx="7032171" cy="1455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800" b="1">
                <a:solidFill>
                  <a:srgbClr val="1F5FA0"/>
                </a:solidFill>
                <a:latin typeface="Calibri"/>
                <a:ea typeface="Calibri"/>
                <a:cs typeface="Calibri"/>
                <a:sym typeface="Calibri"/>
              </a:defRPr>
            </a:pPr>
            <a:r>
              <a:t>Part D</a:t>
            </a:r>
            <a:br/>
            <a:r>
              <a:t>Prescription Drug Plans</a:t>
            </a:r>
          </a:p>
        </p:txBody>
      </p:sp>
      <p:sp>
        <p:nvSpPr>
          <p:cNvPr id="386" name="TextBox 8"/>
          <p:cNvSpPr txBox="1"/>
          <p:nvPr/>
        </p:nvSpPr>
        <p:spPr>
          <a:xfrm>
            <a:off x="5750366" y="2695903"/>
            <a:ext cx="6720159" cy="64518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556005" indent="-342900" defTabSz="914400">
              <a:spcBef>
                <a:spcPts val="2200"/>
              </a:spcBef>
              <a:buClr>
                <a:srgbClr val="1F5FA0"/>
              </a:buClr>
              <a:buSzPct val="100000"/>
              <a:buFont typeface="Arial"/>
              <a:buChar char="•"/>
              <a:defRPr sz="3200"/>
            </a:pPr>
            <a:r>
              <a:rPr dirty="0"/>
              <a:t>May buy through private insurance companies (wise to shop around)</a:t>
            </a:r>
            <a:endParaRPr sz="2800" dirty="0"/>
          </a:p>
          <a:p>
            <a:pPr marL="556005" indent="-342900" defTabSz="914400">
              <a:spcBef>
                <a:spcPts val="2200"/>
              </a:spcBef>
              <a:buClr>
                <a:srgbClr val="1F5FA0"/>
              </a:buClr>
              <a:buSzPct val="100000"/>
              <a:buFont typeface="Arial"/>
              <a:buChar char="•"/>
              <a:defRPr sz="3200"/>
            </a:pPr>
            <a:r>
              <a:rPr dirty="0"/>
              <a:t>May buy a stand-alone drug plan to go with your Medicare policy</a:t>
            </a:r>
            <a:endParaRPr sz="2800" dirty="0"/>
          </a:p>
          <a:p>
            <a:pPr marL="556005" indent="-342900" defTabSz="914400">
              <a:spcBef>
                <a:spcPts val="2200"/>
              </a:spcBef>
              <a:buClr>
                <a:srgbClr val="1F5FA0"/>
              </a:buClr>
              <a:buSzPct val="100000"/>
              <a:buFont typeface="Arial"/>
              <a:buChar char="•"/>
              <a:defRPr sz="3200"/>
            </a:pPr>
            <a:r>
              <a:rPr dirty="0"/>
              <a:t>Expect preferred, in-network pharmacies</a:t>
            </a:r>
            <a:endParaRPr sz="2800" dirty="0"/>
          </a:p>
          <a:p>
            <a:pPr marL="556005" indent="-342900" defTabSz="914400">
              <a:spcBef>
                <a:spcPts val="2200"/>
              </a:spcBef>
              <a:buClr>
                <a:srgbClr val="1F5FA0"/>
              </a:buClr>
              <a:buSzPct val="100000"/>
              <a:buFont typeface="Arial"/>
              <a:buChar char="•"/>
              <a:defRPr sz="3200"/>
            </a:pPr>
            <a:r>
              <a:rPr dirty="0"/>
              <a:t>Expect the covered drugs and rates to change each year… shop around, match your meds to each plan!</a:t>
            </a:r>
            <a:endParaRPr sz="2800" dirty="0"/>
          </a:p>
        </p:txBody>
      </p:sp>
      <p:grpSp>
        <p:nvGrpSpPr>
          <p:cNvPr id="389" name="sketchy line"/>
          <p:cNvGrpSpPr/>
          <p:nvPr/>
        </p:nvGrpSpPr>
        <p:grpSpPr>
          <a:xfrm>
            <a:off x="5169793" y="2196384"/>
            <a:ext cx="7589271" cy="98773"/>
            <a:chOff x="0" y="0"/>
            <a:chExt cx="7589269" cy="98771"/>
          </a:xfrm>
        </p:grpSpPr>
        <p:sp>
          <p:nvSpPr>
            <p:cNvPr id="387" name="Shape"/>
            <p:cNvSpPr/>
            <p:nvPr/>
          </p:nvSpPr>
          <p:spPr>
            <a:xfrm>
              <a:off x="0" y="0"/>
              <a:ext cx="758892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388" name="Shape"/>
            <p:cNvSpPr/>
            <p:nvPr/>
          </p:nvSpPr>
          <p:spPr>
            <a:xfrm>
              <a:off x="178" y="6761"/>
              <a:ext cx="7589093"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 name="Title 4"/>
          <p:cNvSpPr txBox="1">
            <a:spLocks noGrp="1"/>
          </p:cNvSpPr>
          <p:nvPr>
            <p:ph type="title"/>
          </p:nvPr>
        </p:nvSpPr>
        <p:spPr>
          <a:xfrm>
            <a:off x="894080" y="519289"/>
            <a:ext cx="11704602" cy="1104560"/>
          </a:xfrm>
          <a:prstGeom prst="rect">
            <a:avLst/>
          </a:prstGeom>
        </p:spPr>
        <p:txBody>
          <a:bodyPr>
            <a:normAutofit fontScale="90000"/>
          </a:bodyPr>
          <a:lstStyle>
            <a:lvl1pPr>
              <a:defRPr>
                <a:solidFill>
                  <a:srgbClr val="1F5FA0"/>
                </a:solidFill>
                <a:latin typeface="Arial"/>
                <a:ea typeface="Arial"/>
                <a:cs typeface="Arial"/>
                <a:sym typeface="Arial"/>
              </a:defRPr>
            </a:lvl1pPr>
          </a:lstStyle>
          <a:p>
            <a:r>
              <a:rPr lang="en-US" dirty="0"/>
              <a:t>How Your Drug Costs Will Be Covered</a:t>
            </a:r>
            <a:endParaRPr dirty="0"/>
          </a:p>
        </p:txBody>
      </p:sp>
      <p:grpSp>
        <p:nvGrpSpPr>
          <p:cNvPr id="479" name="sketchy line"/>
          <p:cNvGrpSpPr/>
          <p:nvPr/>
        </p:nvGrpSpPr>
        <p:grpSpPr>
          <a:xfrm>
            <a:off x="712248" y="1447194"/>
            <a:ext cx="11705141" cy="98773"/>
            <a:chOff x="0" y="0"/>
            <a:chExt cx="11705139" cy="98771"/>
          </a:xfrm>
        </p:grpSpPr>
        <p:sp>
          <p:nvSpPr>
            <p:cNvPr id="477"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478"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dirty="0"/>
            </a:p>
          </p:txBody>
        </p:sp>
      </p:grpSp>
      <p:sp>
        <p:nvSpPr>
          <p:cNvPr id="3" name="Rectangle 1">
            <a:extLst>
              <a:ext uri="{FF2B5EF4-FFF2-40B4-BE49-F238E27FC236}">
                <a16:creationId xmlns:a16="http://schemas.microsoft.com/office/drawing/2014/main" id="{B24B9D96-14E1-DEE6-64F8-468D7C12E575}"/>
              </a:ext>
            </a:extLst>
          </p:cNvPr>
          <p:cNvSpPr>
            <a:spLocks noChangeArrowheads="1"/>
          </p:cNvSpPr>
          <p:nvPr/>
        </p:nvSpPr>
        <p:spPr bwMode="auto">
          <a:xfrm>
            <a:off x="894080" y="2371877"/>
            <a:ext cx="6456979" cy="3467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7916" rIns="0" bIns="217419" numCol="1" anchor="ctr" anchorCtr="0" compatLnSpc="1">
            <a:prstTxWarp prst="textNoShape">
              <a:avLst/>
            </a:prstTxWarp>
            <a:spAutoFit/>
          </a:bodyPr>
          <a:lstStyle>
            <a:lvl1pPr eaLnBrk="0" fontAlgn="base">
              <a:spcBef>
                <a:spcPct val="0"/>
              </a:spcBef>
              <a:spcAft>
                <a:spcPct val="0"/>
              </a:spcAft>
              <a:defRPr>
                <a:solidFill>
                  <a:schemeClr val="tx1"/>
                </a:solidFill>
                <a:latin typeface="Arial" panose="020B0604020202020204" pitchFamily="34" charset="0"/>
              </a:defRPr>
            </a:lvl1pPr>
            <a:lvl2pPr marL="457200" eaLnBrk="0" fontAlgn="base">
              <a:spcBef>
                <a:spcPct val="0"/>
              </a:spcBef>
              <a:spcAft>
                <a:spcPct val="0"/>
              </a:spcAft>
              <a:defRPr>
                <a:solidFill>
                  <a:schemeClr val="tx1"/>
                </a:solidFill>
                <a:latin typeface="Arial" panose="020B0604020202020204" pitchFamily="34" charset="0"/>
              </a:defRPr>
            </a:lvl2pPr>
            <a:lvl3pPr marL="914400" eaLnBrk="0" fontAlgn="base">
              <a:spcBef>
                <a:spcPct val="0"/>
              </a:spcBef>
              <a:spcAft>
                <a:spcPct val="0"/>
              </a:spcAft>
              <a:defRPr>
                <a:solidFill>
                  <a:schemeClr val="tx1"/>
                </a:solidFill>
                <a:latin typeface="Arial" panose="020B0604020202020204" pitchFamily="34" charset="0"/>
              </a:defRPr>
            </a:lvl3pPr>
            <a:lvl4pPr marL="1371600" eaLnBrk="0" fontAlgn="base">
              <a:spcBef>
                <a:spcPct val="0"/>
              </a:spcBef>
              <a:spcAft>
                <a:spcPct val="0"/>
              </a:spcAft>
              <a:defRPr>
                <a:solidFill>
                  <a:schemeClr val="tx1"/>
                </a:solidFill>
                <a:latin typeface="Arial" panose="020B0604020202020204" pitchFamily="34" charset="0"/>
              </a:defRPr>
            </a:lvl4pPr>
            <a:lvl5pPr marL="1828800" eaLnBrk="0" fontAlgn="base">
              <a:spcBef>
                <a:spcPct val="0"/>
              </a:spcBef>
              <a:spcAft>
                <a:spcPct val="0"/>
              </a:spcAft>
              <a:defRPr>
                <a:solidFill>
                  <a:schemeClr val="tx1"/>
                </a:solidFill>
                <a:latin typeface="Arial" panose="020B0604020202020204" pitchFamily="34" charset="0"/>
              </a:defRPr>
            </a:lvl5pPr>
            <a:lvl6pPr marL="2286000" eaLnBrk="0" fontAlgn="base">
              <a:spcBef>
                <a:spcPct val="0"/>
              </a:spcBef>
              <a:spcAft>
                <a:spcPct val="0"/>
              </a:spcAft>
              <a:defRPr>
                <a:solidFill>
                  <a:schemeClr val="tx1"/>
                </a:solidFill>
                <a:latin typeface="Arial" panose="020B0604020202020204" pitchFamily="34" charset="0"/>
              </a:defRPr>
            </a:lvl6pPr>
            <a:lvl7pPr marL="2743200" eaLnBrk="0" fontAlgn="base">
              <a:spcBef>
                <a:spcPct val="0"/>
              </a:spcBef>
              <a:spcAft>
                <a:spcPct val="0"/>
              </a:spcAft>
              <a:defRPr>
                <a:solidFill>
                  <a:schemeClr val="tx1"/>
                </a:solidFill>
                <a:latin typeface="Arial" panose="020B0604020202020204" pitchFamily="34" charset="0"/>
              </a:defRPr>
            </a:lvl7pPr>
            <a:lvl8pPr marL="3200400" eaLnBrk="0" fontAlgn="base">
              <a:spcBef>
                <a:spcPct val="0"/>
              </a:spcBef>
              <a:spcAft>
                <a:spcPct val="0"/>
              </a:spcAft>
              <a:defRPr>
                <a:solidFill>
                  <a:schemeClr val="tx1"/>
                </a:solidFill>
                <a:latin typeface="Arial" panose="020B0604020202020204" pitchFamily="34" charset="0"/>
              </a:defRPr>
            </a:lvl8pPr>
            <a:lvl9pPr marL="3657600" eaLnBrk="0" fontAlgn="base">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2400" b="1" i="0" u="none" strike="noStrike" cap="none" normalizeH="0" baseline="0" dirty="0">
                <a:ln>
                  <a:noFill/>
                </a:ln>
                <a:solidFill>
                  <a:schemeClr val="accent1"/>
                </a:solidFill>
                <a:effectLst/>
                <a:cs typeface="Arial" panose="020B0604020202020204" pitchFamily="34" charset="0"/>
              </a:rPr>
              <a:t>MOOP amount</a:t>
            </a:r>
            <a:r>
              <a:rPr lang="en-US" altLang="en-US" sz="2400" dirty="0">
                <a:solidFill>
                  <a:schemeClr val="accent1"/>
                </a:solidFill>
                <a:cs typeface="Arial" panose="020B0604020202020204" pitchFamily="34" charset="0"/>
              </a:rPr>
              <a:t> </a:t>
            </a:r>
            <a:r>
              <a:rPr lang="en-US" altLang="en-US" sz="2400" dirty="0">
                <a:cs typeface="Arial" panose="020B0604020202020204" pitchFamily="34" charset="0"/>
              </a:rPr>
              <a:t>(Maximum Out-of-Pocket)</a:t>
            </a:r>
            <a:endParaRPr kumimoji="0" lang="en-US" altLang="en-US" sz="2400" b="0" i="0" u="none" strike="noStrike" cap="none" normalizeH="0" baseline="0" dirty="0">
              <a:ln>
                <a:noFill/>
              </a:ln>
              <a:solidFill>
                <a:schemeClr val="tx1"/>
              </a:solidFill>
              <a:effectLst/>
              <a:cs typeface="Arial" panose="020B0604020202020204" pitchFamily="34" charset="0"/>
            </a:endParaRPr>
          </a:p>
          <a:p>
            <a:pPr defTabSz="914400"/>
            <a:r>
              <a:rPr kumimoji="0" lang="en-US" altLang="en-US" sz="2400" b="0" i="0" u="none" strike="noStrike" cap="none" normalizeH="0" baseline="0" dirty="0">
                <a:ln>
                  <a:noFill/>
                </a:ln>
                <a:solidFill>
                  <a:schemeClr val="tx1"/>
                </a:solidFill>
                <a:effectLst/>
                <a:cs typeface="Arial" panose="020B0604020202020204" pitchFamily="34" charset="0"/>
              </a:rPr>
              <a:t>you will pay for covered drugs: $2100 in 2026. </a:t>
            </a:r>
            <a:endParaRPr lang="en-US" altLang="en-US" sz="2400" b="1"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b="1" dirty="0">
                <a:solidFill>
                  <a:schemeClr val="accent1"/>
                </a:solidFill>
                <a:cs typeface="Arial" panose="020B0604020202020204" pitchFamily="34" charset="0"/>
              </a:rPr>
              <a:t>Your Deductible</a:t>
            </a:r>
            <a:endParaRPr kumimoji="0" lang="en-US" altLang="en-US" sz="2400" b="0" i="0" u="none" strike="noStrike" cap="none" normalizeH="0" baseline="0" dirty="0">
              <a:ln>
                <a:noFill/>
              </a:ln>
              <a:solidFill>
                <a:schemeClr val="accent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cs typeface="Arial" panose="020B0604020202020204" pitchFamily="34" charset="0"/>
              </a:rPr>
              <a:t>The maximum deductible: $615, up from $590 in 2025.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1" u="none" strike="noStrike" cap="none" normalizeH="0" baseline="0" dirty="0">
                <a:ln>
                  <a:noFill/>
                </a:ln>
                <a:solidFill>
                  <a:schemeClr val="accent1"/>
                </a:solidFill>
                <a:effectLst/>
                <a:cs typeface="Arial" panose="020B0604020202020204" pitchFamily="34" charset="0"/>
              </a:rPr>
              <a:t>Note: </a:t>
            </a:r>
            <a:r>
              <a:rPr kumimoji="0" lang="en-US" altLang="en-US" sz="1600" b="0" i="1" u="none" strike="noStrike" cap="none" normalizeH="0" baseline="0" dirty="0">
                <a:ln>
                  <a:noFill/>
                </a:ln>
                <a:solidFill>
                  <a:schemeClr val="tx1"/>
                </a:solidFill>
                <a:effectLst/>
                <a:cs typeface="Arial" panose="020B0604020202020204" pitchFamily="34" charset="0"/>
              </a:rPr>
              <a:t>M</a:t>
            </a:r>
            <a:r>
              <a:rPr lang="en-US" altLang="en-US" sz="1600" i="1" dirty="0">
                <a:cs typeface="Arial" panose="020B0604020202020204" pitchFamily="34" charset="0"/>
              </a:rPr>
              <a:t>ust</a:t>
            </a:r>
            <a:r>
              <a:rPr kumimoji="0" lang="en-US" altLang="en-US" sz="1600" b="0" i="1" u="none" strike="noStrike" cap="none" normalizeH="0" baseline="0" dirty="0">
                <a:ln>
                  <a:noFill/>
                </a:ln>
                <a:solidFill>
                  <a:schemeClr val="tx1"/>
                </a:solidFill>
                <a:effectLst/>
                <a:cs typeface="Arial" panose="020B0604020202020204" pitchFamily="34" charset="0"/>
              </a:rPr>
              <a:t> pay deductible before plan starts to share costs</a:t>
            </a:r>
            <a:r>
              <a:rPr kumimoji="0" lang="en-US" altLang="en-US" sz="2400" b="0" i="0" u="none" strike="noStrike" cap="none" normalizeH="0" baseline="0" dirty="0">
                <a:ln>
                  <a:noFill/>
                </a:ln>
                <a:solidFill>
                  <a:schemeClr val="tx1"/>
                </a:solidFill>
                <a:effectLst/>
                <a:cs typeface="Arial" panose="020B0604020202020204" pitchFamily="34" charset="0"/>
              </a:rPr>
              <a:t>. </a:t>
            </a:r>
          </a:p>
        </p:txBody>
      </p:sp>
      <p:pic>
        <p:nvPicPr>
          <p:cNvPr id="8" name="Picture 7" descr="A person and person looking at a prescription&#10;&#10;AI-generated content may be incorrect.">
            <a:extLst>
              <a:ext uri="{FF2B5EF4-FFF2-40B4-BE49-F238E27FC236}">
                <a16:creationId xmlns:a16="http://schemas.microsoft.com/office/drawing/2014/main" id="{DBC63C65-363B-CEDE-8906-3199CCE0C4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161" y="2558515"/>
            <a:ext cx="5107689" cy="3405126"/>
          </a:xfrm>
          <a:prstGeom prst="rect">
            <a:avLst/>
          </a:prstGeom>
        </p:spPr>
      </p:pic>
      <p:sp>
        <p:nvSpPr>
          <p:cNvPr id="9" name="TextBox 8">
            <a:extLst>
              <a:ext uri="{FF2B5EF4-FFF2-40B4-BE49-F238E27FC236}">
                <a16:creationId xmlns:a16="http://schemas.microsoft.com/office/drawing/2014/main" id="{E7A2CEBC-E30D-CBEF-7B28-F4D3A9138754}"/>
              </a:ext>
            </a:extLst>
          </p:cNvPr>
          <p:cNvSpPr txBox="1"/>
          <p:nvPr/>
        </p:nvSpPr>
        <p:spPr>
          <a:xfrm>
            <a:off x="894080" y="6293223"/>
            <a:ext cx="11704602" cy="29546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lvl="0" defTabSz="914400" eaLnBrk="0" fontAlgn="base">
              <a:spcBef>
                <a:spcPct val="0"/>
              </a:spcBef>
              <a:spcAft>
                <a:spcPct val="0"/>
              </a:spcAft>
            </a:pPr>
            <a:r>
              <a:rPr lang="en-US" altLang="en-US" sz="2400" b="1" dirty="0">
                <a:solidFill>
                  <a:schemeClr val="accent1"/>
                </a:solidFill>
                <a:cs typeface="Arial" panose="020B0604020202020204" pitchFamily="34" charset="0"/>
              </a:rPr>
              <a:t>How it works</a:t>
            </a:r>
            <a:r>
              <a:rPr lang="en-US" altLang="en-US" sz="2400" dirty="0">
                <a:solidFill>
                  <a:schemeClr val="accent1"/>
                </a:solidFill>
                <a:cs typeface="Arial" panose="020B0604020202020204" pitchFamily="34" charset="0"/>
              </a:rPr>
              <a:t> </a:t>
            </a:r>
          </a:p>
          <a:p>
            <a:pPr lvl="0" defTabSz="914400" eaLnBrk="0" fontAlgn="base">
              <a:spcBef>
                <a:spcPct val="0"/>
              </a:spcBef>
              <a:spcAft>
                <a:spcPct val="0"/>
              </a:spcAft>
            </a:pPr>
            <a:r>
              <a:rPr lang="en-US" altLang="en-US" sz="2400" dirty="0">
                <a:solidFill>
                  <a:schemeClr val="tx1"/>
                </a:solidFill>
                <a:cs typeface="Arial" panose="020B0604020202020204" pitchFamily="34" charset="0"/>
              </a:rPr>
              <a:t>You pay for your prescriptions, and your costs are tallied towards the $2,100 cap. </a:t>
            </a:r>
          </a:p>
          <a:p>
            <a:pPr lvl="0" defTabSz="914400" eaLnBrk="0" fontAlgn="base">
              <a:spcBef>
                <a:spcPct val="0"/>
              </a:spcBef>
              <a:spcAft>
                <a:spcPct val="0"/>
              </a:spcAft>
            </a:pPr>
            <a:endParaRPr lang="en-US" altLang="en-US" sz="2400" dirty="0">
              <a:solidFill>
                <a:schemeClr val="tx1"/>
              </a:solidFill>
              <a:cs typeface="Arial" panose="020B0604020202020204" pitchFamily="34" charset="0"/>
            </a:endParaRPr>
          </a:p>
          <a:p>
            <a:pPr lvl="0" defTabSz="914400" eaLnBrk="0" fontAlgn="base">
              <a:spcBef>
                <a:spcPct val="0"/>
              </a:spcBef>
              <a:spcAft>
                <a:spcPct val="0"/>
              </a:spcAft>
            </a:pPr>
            <a:r>
              <a:rPr lang="en-US" altLang="en-US" sz="2400" dirty="0">
                <a:solidFill>
                  <a:schemeClr val="tx1"/>
                </a:solidFill>
                <a:cs typeface="Arial" panose="020B0604020202020204" pitchFamily="34" charset="0"/>
              </a:rPr>
              <a:t>Once you hit $2100, you won't pay for any more covered drugs for 2026. </a:t>
            </a:r>
          </a:p>
          <a:p>
            <a:pPr lvl="0" defTabSz="914400" eaLnBrk="0" fontAlgn="base">
              <a:spcBef>
                <a:spcPct val="0"/>
              </a:spcBef>
              <a:spcAft>
                <a:spcPct val="0"/>
              </a:spcAft>
            </a:pPr>
            <a:endParaRPr lang="en-US" altLang="en-US" sz="2400" b="1" dirty="0">
              <a:solidFill>
                <a:schemeClr val="tx1"/>
              </a:solidFill>
              <a:cs typeface="Arial" panose="020B0604020202020204" pitchFamily="34" charset="0"/>
            </a:endParaRPr>
          </a:p>
          <a:p>
            <a:pPr lvl="0" defTabSz="914400" eaLnBrk="0" fontAlgn="base">
              <a:spcBef>
                <a:spcPct val="0"/>
              </a:spcBef>
              <a:spcAft>
                <a:spcPct val="0"/>
              </a:spcAft>
            </a:pPr>
            <a:r>
              <a:rPr lang="en-US" altLang="en-US" sz="2400" b="1" dirty="0">
                <a:solidFill>
                  <a:schemeClr val="accent1"/>
                </a:solidFill>
                <a:cs typeface="Arial" panose="020B0604020202020204" pitchFamily="34" charset="0"/>
              </a:rPr>
              <a:t>What doesn't count? </a:t>
            </a:r>
          </a:p>
          <a:p>
            <a:pPr lvl="0" defTabSz="914400" eaLnBrk="0" fontAlgn="base">
              <a:spcBef>
                <a:spcPct val="0"/>
              </a:spcBef>
              <a:spcAft>
                <a:spcPct val="0"/>
              </a:spcAft>
            </a:pPr>
            <a:r>
              <a:rPr lang="en-US" altLang="en-US" sz="2400" dirty="0">
                <a:solidFill>
                  <a:schemeClr val="tx1"/>
                </a:solidFill>
                <a:cs typeface="Arial" panose="020B0604020202020204" pitchFamily="34" charset="0"/>
              </a:rPr>
              <a:t>Your monthly Part D premiums don’t count toward the out-of-pocket maximum. </a:t>
            </a: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Rectangle 93"/>
          <p:cNvSpPr/>
          <p:nvPr/>
        </p:nvSpPr>
        <p:spPr>
          <a:xfrm>
            <a:off x="-1" y="0"/>
            <a:ext cx="5432756" cy="9753600"/>
          </a:xfrm>
          <a:prstGeom prst="rect">
            <a:avLst/>
          </a:prstGeom>
          <a:solidFill>
            <a:schemeClr val="accent1"/>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458"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25</a:t>
            </a:fld>
            <a:endParaRPr/>
          </a:p>
        </p:txBody>
      </p:sp>
      <p:sp>
        <p:nvSpPr>
          <p:cNvPr id="459" name="Title 10"/>
          <p:cNvSpPr txBox="1">
            <a:spLocks noGrp="1"/>
          </p:cNvSpPr>
          <p:nvPr>
            <p:ph type="title"/>
          </p:nvPr>
        </p:nvSpPr>
        <p:spPr>
          <a:xfrm>
            <a:off x="403038" y="2209349"/>
            <a:ext cx="5029718" cy="1854764"/>
          </a:xfrm>
          <a:prstGeom prst="rect">
            <a:avLst/>
          </a:prstGeom>
        </p:spPr>
        <p:txBody>
          <a:bodyPr/>
          <a:lstStyle>
            <a:lvl1pPr defTabSz="770912">
              <a:defRPr sz="3743">
                <a:solidFill>
                  <a:srgbClr val="FFFFFF"/>
                </a:solidFill>
                <a:latin typeface="Arial"/>
                <a:ea typeface="Arial"/>
                <a:cs typeface="Arial"/>
                <a:sym typeface="Arial"/>
              </a:defRPr>
            </a:lvl1pPr>
          </a:lstStyle>
          <a:p>
            <a:r>
              <a:t>The Medicare Prescription Payment Plan (MPPP)</a:t>
            </a:r>
          </a:p>
        </p:txBody>
      </p:sp>
      <p:pic>
        <p:nvPicPr>
          <p:cNvPr id="460" name="Picture 3" descr="Picture 3"/>
          <p:cNvPicPr>
            <a:picLocks noChangeAspect="1"/>
          </p:cNvPicPr>
          <p:nvPr/>
        </p:nvPicPr>
        <p:blipFill>
          <a:blip r:embed="rId3"/>
          <a:stretch>
            <a:fillRect/>
          </a:stretch>
        </p:blipFill>
        <p:spPr>
          <a:xfrm>
            <a:off x="565711" y="4876800"/>
            <a:ext cx="3889008" cy="3851970"/>
          </a:xfrm>
          <a:prstGeom prst="rect">
            <a:avLst/>
          </a:prstGeom>
          <a:ln w="28575">
            <a:solidFill>
              <a:srgbClr val="FFFF00"/>
            </a:solidFill>
          </a:ln>
        </p:spPr>
      </p:pic>
      <p:sp>
        <p:nvSpPr>
          <p:cNvPr id="461" name="TextBox 4"/>
          <p:cNvSpPr txBox="1"/>
          <p:nvPr/>
        </p:nvSpPr>
        <p:spPr>
          <a:xfrm>
            <a:off x="5835794" y="1272509"/>
            <a:ext cx="6765967" cy="66171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a:latin typeface="Calibri"/>
                <a:ea typeface="Calibri"/>
                <a:cs typeface="Calibri"/>
                <a:sym typeface="Calibri"/>
              </a:defRPr>
            </a:pPr>
            <a:endParaRPr dirty="0"/>
          </a:p>
          <a:p>
            <a:pPr>
              <a:defRPr sz="5400" b="1">
                <a:solidFill>
                  <a:srgbClr val="1F5FA0"/>
                </a:solidFill>
                <a:latin typeface="Calibri"/>
                <a:ea typeface="Calibri"/>
                <a:cs typeface="Calibri"/>
                <a:sym typeface="Calibri"/>
              </a:defRPr>
            </a:pPr>
            <a:r>
              <a:rPr lang="en-US" dirty="0"/>
              <a:t>Important details</a:t>
            </a:r>
            <a:r>
              <a:rPr dirty="0"/>
              <a:t>!</a:t>
            </a:r>
          </a:p>
          <a:p>
            <a:pPr>
              <a:defRPr sz="3200">
                <a:latin typeface="Calibri"/>
                <a:ea typeface="Calibri"/>
                <a:cs typeface="Calibri"/>
                <a:sym typeface="Calibri"/>
              </a:defRPr>
            </a:pPr>
            <a:endParaRPr dirty="0"/>
          </a:p>
          <a:p>
            <a:pPr>
              <a:defRPr sz="3200">
                <a:latin typeface="Calibri"/>
                <a:ea typeface="Calibri"/>
                <a:cs typeface="Calibri"/>
                <a:sym typeface="Calibri"/>
              </a:defRPr>
            </a:pPr>
            <a:endParaRPr dirty="0"/>
          </a:p>
          <a:p>
            <a:pPr>
              <a:defRPr sz="3200">
                <a:latin typeface="Calibri"/>
                <a:ea typeface="Calibri"/>
                <a:cs typeface="Calibri"/>
                <a:sym typeface="Calibri"/>
              </a:defRPr>
            </a:pPr>
            <a:r>
              <a:rPr dirty="0"/>
              <a:t>Have high drug costs at the start of the year ? (due to your deductible) </a:t>
            </a:r>
          </a:p>
          <a:p>
            <a:pPr>
              <a:defRPr sz="3200">
                <a:latin typeface="Calibri"/>
                <a:ea typeface="Calibri"/>
                <a:cs typeface="Calibri"/>
                <a:sym typeface="Calibri"/>
              </a:defRPr>
            </a:pPr>
            <a:endParaRPr dirty="0"/>
          </a:p>
          <a:p>
            <a:pPr marL="457200" indent="-457200">
              <a:buClr>
                <a:srgbClr val="1F5FA0"/>
              </a:buClr>
              <a:buSzPct val="100000"/>
              <a:buFont typeface="Arial"/>
              <a:buChar char="•"/>
              <a:defRPr sz="3200">
                <a:latin typeface="Calibri"/>
                <a:ea typeface="Calibri"/>
                <a:cs typeface="Calibri"/>
                <a:sym typeface="Calibri"/>
              </a:defRPr>
            </a:pPr>
            <a:r>
              <a:rPr lang="en-US" dirty="0"/>
              <a:t>Y</a:t>
            </a:r>
            <a:r>
              <a:rPr dirty="0"/>
              <a:t>ou </a:t>
            </a:r>
            <a:r>
              <a:rPr i="1" dirty="0"/>
              <a:t>may</a:t>
            </a:r>
            <a:r>
              <a:rPr lang="en-US" dirty="0"/>
              <a:t> be able</a:t>
            </a:r>
            <a:r>
              <a:rPr dirty="0"/>
              <a:t> spread those payments out over the year. </a:t>
            </a:r>
          </a:p>
          <a:p>
            <a:pPr marL="457200" indent="-457200">
              <a:buClr>
                <a:srgbClr val="1F5FA0"/>
              </a:buClr>
              <a:buSzPct val="100000"/>
              <a:buFont typeface="Arial"/>
              <a:buChar char="•"/>
              <a:defRPr sz="3200">
                <a:latin typeface="Calibri"/>
                <a:ea typeface="Calibri"/>
                <a:cs typeface="Calibri"/>
                <a:sym typeface="Calibri"/>
              </a:defRPr>
            </a:pPr>
            <a:endParaRPr dirty="0"/>
          </a:p>
          <a:p>
            <a:pPr marL="457200" indent="-457200">
              <a:buClr>
                <a:srgbClr val="1F5FA0"/>
              </a:buClr>
              <a:buSzPct val="100000"/>
              <a:buFont typeface="Arial"/>
              <a:buChar char="•"/>
              <a:defRPr sz="3200">
                <a:latin typeface="Calibri"/>
                <a:ea typeface="Calibri"/>
                <a:cs typeface="Calibri"/>
                <a:sym typeface="Calibri"/>
              </a:defRPr>
            </a:pPr>
            <a:r>
              <a:rPr dirty="0"/>
              <a:t>Contact the drug insurance company to apply – call, or enroll on its website.    </a:t>
            </a:r>
          </a:p>
        </p:txBody>
      </p:sp>
      <p:sp>
        <p:nvSpPr>
          <p:cNvPr id="462" name="Shape"/>
          <p:cNvSpPr/>
          <p:nvPr/>
        </p:nvSpPr>
        <p:spPr>
          <a:xfrm>
            <a:off x="6201426" y="2468642"/>
            <a:ext cx="5486295" cy="92012"/>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ln w="44450" cap="rnd">
            <a:solidFill>
              <a:schemeClr val="accent2">
                <a:alpha val="75000"/>
              </a:schemeClr>
            </a:solidFill>
          </a:ln>
        </p:spPr>
        <p:txBody>
          <a:bodyPr lIns="45718" tIns="45718" rIns="45718" bIns="45718" anchor="ctr"/>
          <a:lstStyle/>
          <a:p>
            <a:pPr algn="ctr">
              <a:defRPr>
                <a:solidFill>
                  <a:srgbClr val="FFFFFF"/>
                </a:solidFill>
                <a:latin typeface="Calibri"/>
                <a:ea typeface="Calibri"/>
                <a:cs typeface="Calibri"/>
                <a:sym typeface="Calibri"/>
              </a:defRPr>
            </a:pPr>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4" name="Rectangle 383"/>
          <p:cNvSpPr/>
          <p:nvPr/>
        </p:nvSpPr>
        <p:spPr>
          <a:xfrm>
            <a:off x="-1" y="0"/>
            <a:ext cx="13001550" cy="9753600"/>
          </a:xfrm>
          <a:prstGeom prst="rect">
            <a:avLst/>
          </a:prstGeom>
          <a:solidFill>
            <a:srgbClr val="FFFFFF"/>
          </a:solidFill>
          <a:ln w="12700">
            <a:miter lim="400000"/>
          </a:ln>
        </p:spPr>
        <p:txBody>
          <a:bodyPr lIns="45718" tIns="45718" rIns="45718" bIns="45718" anchor="ctr"/>
          <a:lstStyle/>
          <a:p>
            <a:pPr algn="ctr">
              <a:defRPr>
                <a:solidFill>
                  <a:srgbClr val="FFFFFF"/>
                </a:solidFill>
              </a:defRPr>
            </a:pPr>
            <a:endParaRPr/>
          </a:p>
        </p:txBody>
      </p:sp>
      <p:sp>
        <p:nvSpPr>
          <p:cNvPr id="445" name="Inflation Reduction Act"/>
          <p:cNvSpPr txBox="1">
            <a:spLocks noGrp="1"/>
          </p:cNvSpPr>
          <p:nvPr>
            <p:ph type="title"/>
          </p:nvPr>
        </p:nvSpPr>
        <p:spPr>
          <a:xfrm>
            <a:off x="574583" y="2220303"/>
            <a:ext cx="4659842" cy="1652891"/>
          </a:xfrm>
          <a:prstGeom prst="rect">
            <a:avLst/>
          </a:prstGeom>
        </p:spPr>
        <p:txBody>
          <a:bodyPr lIns="45719" tIns="45719" rIns="45719" bIns="45719" anchor="b"/>
          <a:lstStyle/>
          <a:p>
            <a:pPr algn="l" defTabSz="621791">
              <a:spcBef>
                <a:spcPts val="0"/>
              </a:spcBef>
              <a:defRPr sz="3264" b="1">
                <a:solidFill>
                  <a:srgbClr val="1F5FA0"/>
                </a:solidFill>
                <a:latin typeface="Arial"/>
                <a:ea typeface="Arial"/>
                <a:cs typeface="Arial"/>
                <a:sym typeface="Arial"/>
              </a:defRPr>
            </a:pPr>
            <a:r>
              <a:rPr dirty="0"/>
              <a:t>Inflation Reduction Act</a:t>
            </a:r>
            <a:br>
              <a:rPr dirty="0"/>
            </a:br>
            <a:r>
              <a:rPr sz="1904" dirty="0">
                <a:solidFill>
                  <a:srgbClr val="000000"/>
                </a:solidFill>
                <a:latin typeface="Calibri"/>
                <a:ea typeface="Calibri"/>
                <a:cs typeface="Calibri"/>
                <a:sym typeface="Calibri"/>
              </a:rPr>
              <a:t>In 2025, </a:t>
            </a:r>
            <a:r>
              <a:rPr sz="1904" b="0" dirty="0">
                <a:solidFill>
                  <a:srgbClr val="000000"/>
                </a:solidFill>
                <a:latin typeface="Calibri"/>
                <a:ea typeface="Calibri"/>
                <a:cs typeface="Calibri"/>
                <a:sym typeface="Calibri"/>
              </a:rPr>
              <a:t>20 more drugs added with lower prices due to price negotiations since 2020</a:t>
            </a:r>
            <a:br>
              <a:rPr sz="1904" b="0" dirty="0">
                <a:solidFill>
                  <a:srgbClr val="000000"/>
                </a:solidFill>
                <a:latin typeface="Calibri"/>
                <a:ea typeface="Calibri"/>
                <a:cs typeface="Calibri"/>
                <a:sym typeface="Calibri"/>
              </a:rPr>
            </a:br>
            <a:endParaRPr sz="1904" b="0" dirty="0">
              <a:solidFill>
                <a:srgbClr val="000000"/>
              </a:solidFill>
              <a:latin typeface="Calibri"/>
              <a:ea typeface="Calibri"/>
              <a:cs typeface="Calibri"/>
              <a:sym typeface="Calibri"/>
            </a:endParaRPr>
          </a:p>
        </p:txBody>
      </p:sp>
      <p:grpSp>
        <p:nvGrpSpPr>
          <p:cNvPr id="448" name="sketchy line"/>
          <p:cNvGrpSpPr/>
          <p:nvPr/>
        </p:nvGrpSpPr>
        <p:grpSpPr>
          <a:xfrm>
            <a:off x="682043" y="3639431"/>
            <a:ext cx="3707191" cy="80360"/>
            <a:chOff x="0" y="0"/>
            <a:chExt cx="3707190" cy="80359"/>
          </a:xfrm>
        </p:grpSpPr>
        <p:sp>
          <p:nvSpPr>
            <p:cNvPr id="446" name="Shape"/>
            <p:cNvSpPr/>
            <p:nvPr/>
          </p:nvSpPr>
          <p:spPr>
            <a:xfrm>
              <a:off x="216" y="2329"/>
              <a:ext cx="3706871" cy="78031"/>
            </a:xfrm>
            <a:custGeom>
              <a:avLst/>
              <a:gdLst/>
              <a:ahLst/>
              <a:cxnLst>
                <a:cxn ang="0">
                  <a:pos x="wd2" y="hd2"/>
                </a:cxn>
                <a:cxn ang="5400000">
                  <a:pos x="wd2" y="hd2"/>
                </a:cxn>
                <a:cxn ang="10800000">
                  <a:pos x="wd2" y="hd2"/>
                </a:cxn>
                <a:cxn ang="16200000">
                  <a:pos x="wd2" y="hd2"/>
                </a:cxn>
              </a:cxnLst>
              <a:rect l="0" t="0" r="r" b="b"/>
              <a:pathLst>
                <a:path w="21594" h="13299" extrusionOk="0">
                  <a:moveTo>
                    <a:pt x="3" y="6394"/>
                  </a:moveTo>
                  <a:cubicBezTo>
                    <a:pt x="774" y="4998"/>
                    <a:pt x="2567" y="4029"/>
                    <a:pt x="3170" y="6394"/>
                  </a:cubicBezTo>
                  <a:cubicBezTo>
                    <a:pt x="4207" y="13259"/>
                    <a:pt x="5642" y="-2946"/>
                    <a:pt x="7200" y="6394"/>
                  </a:cubicBezTo>
                  <a:cubicBezTo>
                    <a:pt x="8788" y="12030"/>
                    <a:pt x="8908" y="9096"/>
                    <a:pt x="10151" y="6394"/>
                  </a:cubicBezTo>
                  <a:cubicBezTo>
                    <a:pt x="11403" y="2380"/>
                    <a:pt x="11675" y="9623"/>
                    <a:pt x="13102" y="6394"/>
                  </a:cubicBezTo>
                  <a:cubicBezTo>
                    <a:pt x="14560" y="7408"/>
                    <a:pt x="15399" y="10191"/>
                    <a:pt x="16700" y="6394"/>
                  </a:cubicBezTo>
                  <a:cubicBezTo>
                    <a:pt x="18029" y="-5074"/>
                    <a:pt x="19559" y="1406"/>
                    <a:pt x="21594" y="6394"/>
                  </a:cubicBezTo>
                  <a:cubicBezTo>
                    <a:pt x="21595" y="8263"/>
                    <a:pt x="21590" y="9661"/>
                    <a:pt x="21594" y="10827"/>
                  </a:cubicBezTo>
                  <a:cubicBezTo>
                    <a:pt x="20157" y="5106"/>
                    <a:pt x="19258" y="7353"/>
                    <a:pt x="18428" y="10827"/>
                  </a:cubicBezTo>
                  <a:cubicBezTo>
                    <a:pt x="17375" y="9858"/>
                    <a:pt x="15665" y="13284"/>
                    <a:pt x="15045" y="10827"/>
                  </a:cubicBezTo>
                  <a:cubicBezTo>
                    <a:pt x="14253" y="14899"/>
                    <a:pt x="12118" y="11614"/>
                    <a:pt x="11015" y="10827"/>
                  </a:cubicBezTo>
                  <a:cubicBezTo>
                    <a:pt x="9811" y="12231"/>
                    <a:pt x="8972" y="9068"/>
                    <a:pt x="7632" y="10827"/>
                  </a:cubicBezTo>
                  <a:cubicBezTo>
                    <a:pt x="6084" y="12613"/>
                    <a:pt x="5545" y="9163"/>
                    <a:pt x="4249" y="10827"/>
                  </a:cubicBezTo>
                  <a:cubicBezTo>
                    <a:pt x="2910" y="16526"/>
                    <a:pt x="1178" y="10545"/>
                    <a:pt x="3" y="10827"/>
                  </a:cubicBezTo>
                  <a:cubicBezTo>
                    <a:pt x="7" y="8960"/>
                    <a:pt x="-5" y="7700"/>
                    <a:pt x="3" y="6394"/>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447" name="Shape"/>
            <p:cNvSpPr/>
            <p:nvPr/>
          </p:nvSpPr>
          <p:spPr>
            <a:xfrm>
              <a:off x="0" y="0"/>
              <a:ext cx="3707191" cy="77896"/>
            </a:xfrm>
            <a:custGeom>
              <a:avLst/>
              <a:gdLst/>
              <a:ahLst/>
              <a:cxnLst>
                <a:cxn ang="0">
                  <a:pos x="wd2" y="hd2"/>
                </a:cxn>
                <a:cxn ang="5400000">
                  <a:pos x="wd2" y="hd2"/>
                </a:cxn>
                <a:cxn ang="10800000">
                  <a:pos x="wd2" y="hd2"/>
                </a:cxn>
                <a:cxn ang="16200000">
                  <a:pos x="wd2" y="hd2"/>
                </a:cxn>
              </a:cxnLst>
              <a:rect l="0" t="0" r="r" b="b"/>
              <a:pathLst>
                <a:path w="21595" h="13549" extrusionOk="0">
                  <a:moveTo>
                    <a:pt x="5" y="6931"/>
                  </a:moveTo>
                  <a:cubicBezTo>
                    <a:pt x="1155" y="3274"/>
                    <a:pt x="2639" y="1273"/>
                    <a:pt x="3603" y="6931"/>
                  </a:cubicBezTo>
                  <a:cubicBezTo>
                    <a:pt x="4493" y="11731"/>
                    <a:pt x="6887" y="4108"/>
                    <a:pt x="7633" y="6931"/>
                  </a:cubicBezTo>
                  <a:cubicBezTo>
                    <a:pt x="8539" y="13927"/>
                    <a:pt x="9932" y="8350"/>
                    <a:pt x="10800" y="6931"/>
                  </a:cubicBezTo>
                  <a:cubicBezTo>
                    <a:pt x="11815" y="3623"/>
                    <a:pt x="12856" y="-503"/>
                    <a:pt x="13966" y="6931"/>
                  </a:cubicBezTo>
                  <a:cubicBezTo>
                    <a:pt x="15179" y="6676"/>
                    <a:pt x="16315" y="-398"/>
                    <a:pt x="17781" y="6931"/>
                  </a:cubicBezTo>
                  <a:cubicBezTo>
                    <a:pt x="19042" y="11333"/>
                    <a:pt x="20752" y="6788"/>
                    <a:pt x="21595" y="6931"/>
                  </a:cubicBezTo>
                  <a:cubicBezTo>
                    <a:pt x="21596" y="8416"/>
                    <a:pt x="21596" y="10047"/>
                    <a:pt x="21595" y="11455"/>
                  </a:cubicBezTo>
                  <a:cubicBezTo>
                    <a:pt x="20483" y="10876"/>
                    <a:pt x="18899" y="9045"/>
                    <a:pt x="17565" y="11455"/>
                  </a:cubicBezTo>
                  <a:cubicBezTo>
                    <a:pt x="15955" y="13082"/>
                    <a:pt x="14606" y="15215"/>
                    <a:pt x="13750" y="11455"/>
                  </a:cubicBezTo>
                  <a:cubicBezTo>
                    <a:pt x="12872" y="11903"/>
                    <a:pt x="11364" y="12614"/>
                    <a:pt x="10152" y="11455"/>
                  </a:cubicBezTo>
                  <a:cubicBezTo>
                    <a:pt x="8968" y="10429"/>
                    <a:pt x="7747" y="15325"/>
                    <a:pt x="6338" y="11455"/>
                  </a:cubicBezTo>
                  <a:cubicBezTo>
                    <a:pt x="4906" y="-6275"/>
                    <a:pt x="3261" y="-1149"/>
                    <a:pt x="5" y="11455"/>
                  </a:cubicBezTo>
                  <a:cubicBezTo>
                    <a:pt x="3" y="9967"/>
                    <a:pt x="-4" y="8230"/>
                    <a:pt x="5" y="6931"/>
                  </a:cubicBezTo>
                  <a:close/>
                </a:path>
              </a:pathLst>
            </a:custGeom>
            <a:noFill/>
            <a:ln w="44450" cap="rnd">
              <a:solidFill>
                <a:schemeClr val="accent2"/>
              </a:solidFill>
              <a:prstDash val="solid"/>
              <a:round/>
            </a:ln>
            <a:effectLst/>
          </p:spPr>
          <p:txBody>
            <a:bodyPr wrap="square" lIns="45718" tIns="45718" rIns="45718" bIns="45718" numCol="1" anchor="ctr">
              <a:noAutofit/>
            </a:bodyPr>
            <a:lstStyle/>
            <a:p>
              <a:pPr algn="ctr">
                <a:defRPr>
                  <a:solidFill>
                    <a:srgbClr val="FFFFFF"/>
                  </a:solidFill>
                </a:defRPr>
              </a:pPr>
              <a:endParaRPr/>
            </a:p>
          </p:txBody>
        </p:sp>
      </p:grpSp>
      <p:sp>
        <p:nvSpPr>
          <p:cNvPr id="449" name="First 10 Drugs Selected for Price Negotiations…"/>
          <p:cNvSpPr txBox="1"/>
          <p:nvPr/>
        </p:nvSpPr>
        <p:spPr>
          <a:xfrm>
            <a:off x="333614" y="3972648"/>
            <a:ext cx="5358118" cy="4765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914400">
              <a:lnSpc>
                <a:spcPct val="90000"/>
              </a:lnSpc>
              <a:spcBef>
                <a:spcPts val="1600"/>
              </a:spcBef>
              <a:defRPr sz="2000" b="1">
                <a:latin typeface="Calibri"/>
                <a:ea typeface="Calibri"/>
                <a:cs typeface="Calibri"/>
                <a:sym typeface="Calibri"/>
              </a:defRPr>
            </a:pPr>
            <a:r>
              <a:rPr dirty="0"/>
              <a:t>Eliquis</a:t>
            </a:r>
            <a:r>
              <a:rPr b="0" dirty="0"/>
              <a:t>, for preventing strokes and blood clots</a:t>
            </a:r>
            <a:endParaRPr sz="2300" dirty="0">
              <a:solidFill>
                <a:srgbClr val="363636"/>
              </a:solidFill>
            </a:endParaRPr>
          </a:p>
          <a:p>
            <a:pPr defTabSz="914400">
              <a:lnSpc>
                <a:spcPct val="90000"/>
              </a:lnSpc>
              <a:spcBef>
                <a:spcPts val="1600"/>
              </a:spcBef>
              <a:defRPr sz="2000" b="1">
                <a:latin typeface="Calibri"/>
                <a:ea typeface="Calibri"/>
                <a:cs typeface="Calibri"/>
                <a:sym typeface="Calibri"/>
              </a:defRPr>
            </a:pPr>
            <a:r>
              <a:rPr dirty="0"/>
              <a:t>Jardiance</a:t>
            </a:r>
            <a:r>
              <a:rPr b="0" dirty="0"/>
              <a:t>, for diabetes and heart failure</a:t>
            </a:r>
            <a:endParaRPr sz="2300" dirty="0">
              <a:solidFill>
                <a:srgbClr val="363636"/>
              </a:solidFill>
            </a:endParaRPr>
          </a:p>
          <a:p>
            <a:pPr defTabSz="914400">
              <a:lnSpc>
                <a:spcPct val="90000"/>
              </a:lnSpc>
              <a:spcBef>
                <a:spcPts val="1600"/>
              </a:spcBef>
              <a:defRPr sz="2000" b="1">
                <a:latin typeface="Calibri"/>
                <a:ea typeface="Calibri"/>
                <a:cs typeface="Calibri"/>
                <a:sym typeface="Calibri"/>
              </a:defRPr>
            </a:pPr>
            <a:r>
              <a:rPr dirty="0"/>
              <a:t>Xarelto</a:t>
            </a:r>
            <a:r>
              <a:rPr b="0" dirty="0"/>
              <a:t>, for preventing strokes and blood clots</a:t>
            </a:r>
            <a:endParaRPr sz="2300" dirty="0">
              <a:solidFill>
                <a:srgbClr val="363636"/>
              </a:solidFill>
            </a:endParaRPr>
          </a:p>
          <a:p>
            <a:pPr defTabSz="914400">
              <a:lnSpc>
                <a:spcPct val="90000"/>
              </a:lnSpc>
              <a:spcBef>
                <a:spcPts val="1600"/>
              </a:spcBef>
              <a:defRPr sz="2000" b="1">
                <a:latin typeface="Calibri"/>
                <a:ea typeface="Calibri"/>
                <a:cs typeface="Calibri"/>
                <a:sym typeface="Calibri"/>
              </a:defRPr>
            </a:pPr>
            <a:r>
              <a:rPr dirty="0"/>
              <a:t>Januvia</a:t>
            </a:r>
            <a:r>
              <a:rPr b="0" dirty="0"/>
              <a:t>, for diabetes</a:t>
            </a:r>
            <a:endParaRPr sz="2300" dirty="0">
              <a:solidFill>
                <a:srgbClr val="363636"/>
              </a:solidFill>
            </a:endParaRPr>
          </a:p>
          <a:p>
            <a:pPr defTabSz="914400">
              <a:lnSpc>
                <a:spcPct val="90000"/>
              </a:lnSpc>
              <a:spcBef>
                <a:spcPts val="1600"/>
              </a:spcBef>
              <a:defRPr sz="2000" b="1">
                <a:latin typeface="Calibri"/>
                <a:ea typeface="Calibri"/>
                <a:cs typeface="Calibri"/>
                <a:sym typeface="Calibri"/>
              </a:defRPr>
            </a:pPr>
            <a:r>
              <a:rPr dirty="0" err="1"/>
              <a:t>Farxiga</a:t>
            </a:r>
            <a:r>
              <a:rPr b="0" dirty="0"/>
              <a:t>, for chronic kidney disease</a:t>
            </a:r>
            <a:endParaRPr sz="2300" dirty="0">
              <a:solidFill>
                <a:srgbClr val="363636"/>
              </a:solidFill>
            </a:endParaRPr>
          </a:p>
          <a:p>
            <a:pPr defTabSz="914400">
              <a:lnSpc>
                <a:spcPct val="90000"/>
              </a:lnSpc>
              <a:spcBef>
                <a:spcPts val="1600"/>
              </a:spcBef>
              <a:defRPr sz="2000" b="1">
                <a:latin typeface="Calibri"/>
                <a:ea typeface="Calibri"/>
                <a:cs typeface="Calibri"/>
                <a:sym typeface="Calibri"/>
              </a:defRPr>
            </a:pPr>
            <a:r>
              <a:rPr dirty="0"/>
              <a:t>Entresto</a:t>
            </a:r>
            <a:r>
              <a:rPr b="0" dirty="0"/>
              <a:t>, for heart failure</a:t>
            </a:r>
            <a:endParaRPr sz="2300" dirty="0">
              <a:solidFill>
                <a:srgbClr val="363636"/>
              </a:solidFill>
            </a:endParaRPr>
          </a:p>
          <a:p>
            <a:pPr defTabSz="914400">
              <a:lnSpc>
                <a:spcPct val="90000"/>
              </a:lnSpc>
              <a:spcBef>
                <a:spcPts val="1600"/>
              </a:spcBef>
              <a:defRPr sz="2000" b="1">
                <a:latin typeface="Calibri"/>
                <a:ea typeface="Calibri"/>
                <a:cs typeface="Calibri"/>
                <a:sym typeface="Calibri"/>
              </a:defRPr>
            </a:pPr>
            <a:r>
              <a:rPr dirty="0"/>
              <a:t>Enbrel</a:t>
            </a:r>
            <a:r>
              <a:rPr b="0" dirty="0"/>
              <a:t>, for arthritis/other autoimmune conditions</a:t>
            </a:r>
            <a:endParaRPr sz="2300" dirty="0">
              <a:solidFill>
                <a:srgbClr val="363636"/>
              </a:solidFill>
            </a:endParaRPr>
          </a:p>
          <a:p>
            <a:pPr defTabSz="914400">
              <a:lnSpc>
                <a:spcPct val="90000"/>
              </a:lnSpc>
              <a:spcBef>
                <a:spcPts val="1600"/>
              </a:spcBef>
              <a:defRPr sz="2000" b="1">
                <a:latin typeface="Calibri"/>
                <a:ea typeface="Calibri"/>
                <a:cs typeface="Calibri"/>
                <a:sym typeface="Calibri"/>
              </a:defRPr>
            </a:pPr>
            <a:r>
              <a:rPr dirty="0"/>
              <a:t>Imbruvica</a:t>
            </a:r>
            <a:r>
              <a:rPr b="0" dirty="0"/>
              <a:t>, for blood cancers</a:t>
            </a:r>
            <a:endParaRPr sz="2300" dirty="0">
              <a:solidFill>
                <a:srgbClr val="363636"/>
              </a:solidFill>
            </a:endParaRPr>
          </a:p>
          <a:p>
            <a:pPr defTabSz="914400">
              <a:lnSpc>
                <a:spcPct val="90000"/>
              </a:lnSpc>
              <a:spcBef>
                <a:spcPts val="1600"/>
              </a:spcBef>
              <a:defRPr sz="2000" b="1">
                <a:latin typeface="Calibri"/>
                <a:ea typeface="Calibri"/>
                <a:cs typeface="Calibri"/>
                <a:sym typeface="Calibri"/>
              </a:defRPr>
            </a:pPr>
            <a:r>
              <a:rPr dirty="0"/>
              <a:t>Stelara</a:t>
            </a:r>
            <a:r>
              <a:rPr b="0" dirty="0"/>
              <a:t>, for Crohn’s disease</a:t>
            </a:r>
            <a:br>
              <a:rPr b="0" dirty="0"/>
            </a:br>
            <a:endParaRPr b="0" dirty="0"/>
          </a:p>
          <a:p>
            <a:pPr defTabSz="914400">
              <a:lnSpc>
                <a:spcPct val="90000"/>
              </a:lnSpc>
              <a:defRPr sz="2000" b="1">
                <a:latin typeface="Calibri"/>
                <a:ea typeface="Calibri"/>
                <a:cs typeface="Calibri"/>
                <a:sym typeface="Calibri"/>
              </a:defRPr>
            </a:pPr>
            <a:r>
              <a:rPr dirty="0" err="1"/>
              <a:t>Fiasp</a:t>
            </a:r>
            <a:r>
              <a:rPr b="0" dirty="0"/>
              <a:t> and </a:t>
            </a:r>
            <a:r>
              <a:rPr dirty="0"/>
              <a:t>NovoLog</a:t>
            </a:r>
            <a:r>
              <a:rPr b="0" dirty="0"/>
              <a:t> insulin products</a:t>
            </a:r>
          </a:p>
        </p:txBody>
      </p:sp>
      <p:pic>
        <p:nvPicPr>
          <p:cNvPr id="450" name="Picture 379" descr="Picture 379"/>
          <p:cNvPicPr>
            <a:picLocks noChangeAspect="1"/>
          </p:cNvPicPr>
          <p:nvPr/>
        </p:nvPicPr>
        <p:blipFill>
          <a:blip r:embed="rId3"/>
          <a:srcRect l="43579"/>
          <a:stretch>
            <a:fillRect/>
          </a:stretch>
        </p:blipFill>
        <p:spPr>
          <a:xfrm>
            <a:off x="5665749" y="9"/>
            <a:ext cx="7337426" cy="9753591"/>
          </a:xfrm>
          <a:custGeom>
            <a:avLst/>
            <a:gdLst/>
            <a:ahLst/>
            <a:cxnLst>
              <a:cxn ang="0">
                <a:pos x="wd2" y="hd2"/>
              </a:cxn>
              <a:cxn ang="5400000">
                <a:pos x="wd2" y="hd2"/>
              </a:cxn>
              <a:cxn ang="10800000">
                <a:pos x="wd2" y="hd2"/>
              </a:cxn>
              <a:cxn ang="16200000">
                <a:pos x="wd2" y="hd2"/>
              </a:cxn>
            </a:cxnLst>
            <a:rect l="0" t="0" r="r" b="b"/>
            <a:pathLst>
              <a:path w="21555" h="21600" extrusionOk="0">
                <a:moveTo>
                  <a:pt x="3456" y="0"/>
                </a:moveTo>
                <a:lnTo>
                  <a:pt x="3120" y="620"/>
                </a:lnTo>
                <a:cubicBezTo>
                  <a:pt x="2508" y="1806"/>
                  <a:pt x="1993" y="3043"/>
                  <a:pt x="1554" y="4319"/>
                </a:cubicBezTo>
                <a:cubicBezTo>
                  <a:pt x="870" y="6322"/>
                  <a:pt x="398" y="8392"/>
                  <a:pt x="146" y="10493"/>
                </a:cubicBezTo>
                <a:cubicBezTo>
                  <a:pt x="13" y="11569"/>
                  <a:pt x="-45" y="12642"/>
                  <a:pt x="38" y="13724"/>
                </a:cubicBezTo>
                <a:cubicBezTo>
                  <a:pt x="137" y="14989"/>
                  <a:pt x="285" y="16246"/>
                  <a:pt x="537" y="17489"/>
                </a:cubicBezTo>
                <a:cubicBezTo>
                  <a:pt x="815" y="18863"/>
                  <a:pt x="1192" y="20204"/>
                  <a:pt x="1690" y="21507"/>
                </a:cubicBezTo>
                <a:lnTo>
                  <a:pt x="1730" y="21600"/>
                </a:lnTo>
                <a:lnTo>
                  <a:pt x="1896" y="21600"/>
                </a:lnTo>
                <a:lnTo>
                  <a:pt x="1873" y="21548"/>
                </a:lnTo>
                <a:cubicBezTo>
                  <a:pt x="1598" y="20832"/>
                  <a:pt x="1357" y="20097"/>
                  <a:pt x="1146" y="19347"/>
                </a:cubicBezTo>
                <a:cubicBezTo>
                  <a:pt x="962" y="18694"/>
                  <a:pt x="827" y="18027"/>
                  <a:pt x="670" y="17366"/>
                </a:cubicBezTo>
                <a:cubicBezTo>
                  <a:pt x="667" y="17331"/>
                  <a:pt x="664" y="17296"/>
                  <a:pt x="664" y="17261"/>
                </a:cubicBezTo>
                <a:cubicBezTo>
                  <a:pt x="779" y="17662"/>
                  <a:pt x="872" y="18015"/>
                  <a:pt x="980" y="18363"/>
                </a:cubicBezTo>
                <a:cubicBezTo>
                  <a:pt x="1263" y="19270"/>
                  <a:pt x="1590" y="20153"/>
                  <a:pt x="1961" y="21009"/>
                </a:cubicBezTo>
                <a:lnTo>
                  <a:pt x="2236" y="21600"/>
                </a:lnTo>
                <a:lnTo>
                  <a:pt x="21555" y="21600"/>
                </a:lnTo>
                <a:lnTo>
                  <a:pt x="21555" y="0"/>
                </a:lnTo>
                <a:lnTo>
                  <a:pt x="3846" y="0"/>
                </a:lnTo>
                <a:lnTo>
                  <a:pt x="3545" y="468"/>
                </a:lnTo>
                <a:cubicBezTo>
                  <a:pt x="3133" y="1151"/>
                  <a:pt x="2757" y="1857"/>
                  <a:pt x="2416" y="2582"/>
                </a:cubicBezTo>
                <a:cubicBezTo>
                  <a:pt x="2399" y="2625"/>
                  <a:pt x="2371" y="2662"/>
                  <a:pt x="2335" y="2691"/>
                </a:cubicBezTo>
                <a:cubicBezTo>
                  <a:pt x="2381" y="2582"/>
                  <a:pt x="2426" y="2473"/>
                  <a:pt x="2473" y="2363"/>
                </a:cubicBezTo>
                <a:cubicBezTo>
                  <a:pt x="2664" y="1918"/>
                  <a:pt x="2866" y="1478"/>
                  <a:pt x="3080" y="1045"/>
                </a:cubicBezTo>
                <a:lnTo>
                  <a:pt x="3637" y="0"/>
                </a:lnTo>
                <a:lnTo>
                  <a:pt x="3456" y="0"/>
                </a:lnTo>
                <a:close/>
              </a:path>
            </a:pathLst>
          </a:custGeom>
          <a:ln w="12700">
            <a:miter lim="400000"/>
          </a:ln>
        </p:spPr>
      </p:pic>
      <p:pic>
        <p:nvPicPr>
          <p:cNvPr id="451" name="Picture 3" descr="Picture 3"/>
          <p:cNvPicPr>
            <a:picLocks noChangeAspect="1"/>
          </p:cNvPicPr>
          <p:nvPr/>
        </p:nvPicPr>
        <p:blipFill>
          <a:blip r:embed="rId4"/>
          <a:stretch>
            <a:fillRect/>
          </a:stretch>
        </p:blipFill>
        <p:spPr>
          <a:xfrm>
            <a:off x="5960048" y="4711484"/>
            <a:ext cx="2272969" cy="2251322"/>
          </a:xfrm>
          <a:prstGeom prst="rect">
            <a:avLst/>
          </a:prstGeom>
          <a:ln w="28575">
            <a:solidFill>
              <a:srgbClr val="FFFF00"/>
            </a:solidFill>
          </a:ln>
        </p:spPr>
      </p:pic>
      <p:pic>
        <p:nvPicPr>
          <p:cNvPr id="452" name="Camera 2" descr="Camera 2"/>
          <p:cNvPicPr>
            <a:picLocks noChangeAspect="1"/>
          </p:cNvPicPr>
          <p:nvPr/>
        </p:nvPicPr>
        <p:blipFill>
          <a:blip r:embed="rId5"/>
          <a:stretch>
            <a:fillRect/>
          </a:stretch>
        </p:blipFill>
        <p:spPr>
          <a:xfrm>
            <a:off x="9961677" y="6710477"/>
            <a:ext cx="2926081" cy="2926081"/>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4" y="0"/>
                  <a:pt x="0" y="4834"/>
                  <a:pt x="0" y="10799"/>
                </a:cubicBezTo>
                <a:cubicBezTo>
                  <a:pt x="0" y="16763"/>
                  <a:pt x="4834" y="21600"/>
                  <a:pt x="10799" y="21600"/>
                </a:cubicBezTo>
                <a:cubicBezTo>
                  <a:pt x="16763" y="21600"/>
                  <a:pt x="21600" y="16763"/>
                  <a:pt x="21600" y="10799"/>
                </a:cubicBezTo>
                <a:cubicBezTo>
                  <a:pt x="21600" y="4834"/>
                  <a:pt x="16763" y="0"/>
                  <a:pt x="10799" y="0"/>
                </a:cubicBezTo>
                <a:close/>
              </a:path>
            </a:pathLst>
          </a:custGeom>
          <a:ln w="12700">
            <a:miter lim="400000"/>
          </a:ln>
        </p:spPr>
      </p:pic>
      <p:sp>
        <p:nvSpPr>
          <p:cNvPr id="453" name="TextBox 3"/>
          <p:cNvSpPr txBox="1"/>
          <p:nvPr/>
        </p:nvSpPr>
        <p:spPr>
          <a:xfrm>
            <a:off x="286267" y="8936597"/>
            <a:ext cx="5056328" cy="6251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latin typeface="Calibri"/>
                <a:ea typeface="Calibri"/>
                <a:cs typeface="Calibri"/>
                <a:sym typeface="Calibri"/>
              </a:defRPr>
            </a:lvl1pPr>
          </a:lstStyle>
          <a:p>
            <a:r>
              <a:t>*Insulin remains capped at $35/mo. and Shingrex , and other vaccines remain free. (Started in 2023)</a:t>
            </a:r>
          </a:p>
        </p:txBody>
      </p:sp>
      <p:sp>
        <p:nvSpPr>
          <p:cNvPr id="2" name="TextBox 1">
            <a:extLst>
              <a:ext uri="{FF2B5EF4-FFF2-40B4-BE49-F238E27FC236}">
                <a16:creationId xmlns:a16="http://schemas.microsoft.com/office/drawing/2014/main" id="{97925E72-E045-CBEC-F56B-6CAE07FD0D49}"/>
              </a:ext>
            </a:extLst>
          </p:cNvPr>
          <p:cNvSpPr txBox="1"/>
          <p:nvPr/>
        </p:nvSpPr>
        <p:spPr>
          <a:xfrm>
            <a:off x="255699" y="4098971"/>
            <a:ext cx="92394"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50705-E5C2-83DA-3CF1-9B0BA812EC3C}"/>
            </a:ext>
          </a:extLst>
        </p:cNvPr>
        <p:cNvGrpSpPr/>
        <p:nvPr/>
      </p:nvGrpSpPr>
      <p:grpSpPr>
        <a:xfrm>
          <a:off x="0" y="0"/>
          <a:ext cx="0" cy="0"/>
          <a:chOff x="0" y="0"/>
          <a:chExt cx="0" cy="0"/>
        </a:xfrm>
      </p:grpSpPr>
      <p:sp>
        <p:nvSpPr>
          <p:cNvPr id="466" name="Rectangle 95">
            <a:extLst>
              <a:ext uri="{FF2B5EF4-FFF2-40B4-BE49-F238E27FC236}">
                <a16:creationId xmlns:a16="http://schemas.microsoft.com/office/drawing/2014/main" id="{18CE7526-B2EA-AED2-4795-9A80F7173877}"/>
              </a:ext>
            </a:extLst>
          </p:cNvPr>
          <p:cNvSpPr/>
          <p:nvPr/>
        </p:nvSpPr>
        <p:spPr>
          <a:xfrm>
            <a:off x="-3" y="0"/>
            <a:ext cx="5343015" cy="9753600"/>
          </a:xfrm>
          <a:prstGeom prst="rect">
            <a:avLst/>
          </a:prstGeom>
          <a:solidFill>
            <a:schemeClr val="accent1"/>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467" name="Sample: Part D Medicare…">
            <a:extLst>
              <a:ext uri="{FF2B5EF4-FFF2-40B4-BE49-F238E27FC236}">
                <a16:creationId xmlns:a16="http://schemas.microsoft.com/office/drawing/2014/main" id="{8BDE6D4B-4628-DAB3-F69D-0AF1F103AE31}"/>
              </a:ext>
            </a:extLst>
          </p:cNvPr>
          <p:cNvSpPr txBox="1">
            <a:spLocks noGrp="1"/>
          </p:cNvSpPr>
          <p:nvPr>
            <p:ph type="title"/>
          </p:nvPr>
        </p:nvSpPr>
        <p:spPr>
          <a:xfrm>
            <a:off x="548590" y="2895781"/>
            <a:ext cx="4022410" cy="3457477"/>
          </a:xfrm>
          <a:prstGeom prst="rect">
            <a:avLst/>
          </a:prstGeom>
        </p:spPr>
        <p:txBody>
          <a:bodyPr anchor="b"/>
          <a:lstStyle/>
          <a:p>
            <a:pPr defTabSz="914400">
              <a:defRPr sz="5400">
                <a:solidFill>
                  <a:srgbClr val="FFFFFF"/>
                </a:solidFill>
                <a:latin typeface="Arial"/>
                <a:ea typeface="Arial"/>
                <a:cs typeface="Arial"/>
                <a:sym typeface="Arial"/>
              </a:defRPr>
            </a:pPr>
            <a:r>
              <a:t>Part D Medicare </a:t>
            </a:r>
            <a:endParaRPr sz="3400"/>
          </a:p>
          <a:p>
            <a:pPr defTabSz="914400">
              <a:defRPr sz="5400">
                <a:solidFill>
                  <a:srgbClr val="FFFFFF"/>
                </a:solidFill>
                <a:latin typeface="Arial"/>
                <a:ea typeface="Arial"/>
                <a:cs typeface="Arial"/>
                <a:sym typeface="Arial"/>
              </a:defRPr>
            </a:pPr>
            <a:r>
              <a:t>Plan Finder</a:t>
            </a:r>
          </a:p>
        </p:txBody>
      </p:sp>
      <p:sp>
        <p:nvSpPr>
          <p:cNvPr id="468" name="Slide Number Placeholder 1">
            <a:extLst>
              <a:ext uri="{FF2B5EF4-FFF2-40B4-BE49-F238E27FC236}">
                <a16:creationId xmlns:a16="http://schemas.microsoft.com/office/drawing/2014/main" id="{4A58C876-04F1-07A2-C644-985965CB9EC8}"/>
              </a:ext>
            </a:extLst>
          </p:cNvPr>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27</a:t>
            </a:fld>
            <a:endParaRPr/>
          </a:p>
        </p:txBody>
      </p:sp>
      <p:sp>
        <p:nvSpPr>
          <p:cNvPr id="470" name="TextBox 3">
            <a:extLst>
              <a:ext uri="{FF2B5EF4-FFF2-40B4-BE49-F238E27FC236}">
                <a16:creationId xmlns:a16="http://schemas.microsoft.com/office/drawing/2014/main" id="{CDFFE1E0-99FE-D04F-5622-41EA747BB567}"/>
              </a:ext>
            </a:extLst>
          </p:cNvPr>
          <p:cNvSpPr txBox="1"/>
          <p:nvPr/>
        </p:nvSpPr>
        <p:spPr>
          <a:xfrm>
            <a:off x="5510802" y="6353257"/>
            <a:ext cx="7493997" cy="36477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42900" indent="-342900">
              <a:buClr>
                <a:srgbClr val="1F5FA0"/>
              </a:buClr>
              <a:buSzPct val="100000"/>
              <a:buFont typeface="Arial"/>
              <a:buChar char="•"/>
              <a:defRPr sz="2800">
                <a:latin typeface="Calibri"/>
                <a:ea typeface="Calibri"/>
                <a:cs typeface="Calibri"/>
                <a:sym typeface="Calibri"/>
              </a:defRPr>
            </a:pPr>
            <a:r>
              <a:t>Have a list of your medications on hand to enter (name, dose)</a:t>
            </a:r>
          </a:p>
          <a:p>
            <a:pPr marL="342900" indent="-342900">
              <a:buClr>
                <a:srgbClr val="1F5FA0"/>
              </a:buClr>
              <a:buSzPct val="100000"/>
              <a:buFont typeface="Arial"/>
              <a:buChar char="•"/>
              <a:defRPr sz="2800">
                <a:latin typeface="Calibri"/>
                <a:ea typeface="Calibri"/>
                <a:cs typeface="Calibri"/>
                <a:sym typeface="Calibri"/>
              </a:defRPr>
            </a:pPr>
            <a:endParaRPr/>
          </a:p>
          <a:p>
            <a:pPr marL="342900" indent="-342900">
              <a:buClr>
                <a:srgbClr val="1F5FA0"/>
              </a:buClr>
              <a:buSzPct val="100000"/>
              <a:buFont typeface="Arial"/>
              <a:buChar char="•"/>
              <a:defRPr sz="2800">
                <a:latin typeface="Calibri"/>
                <a:ea typeface="Calibri"/>
                <a:cs typeface="Calibri"/>
                <a:sym typeface="Calibri"/>
              </a:defRPr>
            </a:pPr>
            <a:r>
              <a:t>Know the pharmacies where you would like to get your prescriptions filled.</a:t>
            </a:r>
          </a:p>
          <a:p>
            <a:pPr marL="342900" indent="-342900">
              <a:buClr>
                <a:srgbClr val="1F5FA0"/>
              </a:buClr>
              <a:buSzPct val="100000"/>
              <a:buFont typeface="Arial"/>
              <a:buChar char="•"/>
              <a:defRPr sz="2800">
                <a:latin typeface="Calibri"/>
                <a:ea typeface="Calibri"/>
                <a:cs typeface="Calibri"/>
                <a:sym typeface="Calibri"/>
              </a:defRPr>
            </a:pPr>
            <a:endParaRPr/>
          </a:p>
          <a:p>
            <a:pPr marL="342900" indent="-342900">
              <a:buClr>
                <a:srgbClr val="1F5FA0"/>
              </a:buClr>
              <a:buSzPct val="100000"/>
              <a:buFont typeface="Arial"/>
              <a:buChar char="•"/>
              <a:defRPr sz="2800">
                <a:latin typeface="Calibri"/>
                <a:ea typeface="Calibri"/>
                <a:cs typeface="Calibri"/>
                <a:sym typeface="Calibri"/>
              </a:defRPr>
            </a:pPr>
            <a:r>
              <a:t>Search for plans using your zip code.</a:t>
            </a:r>
          </a:p>
          <a:p>
            <a:pPr>
              <a:defRPr>
                <a:latin typeface="Calibri"/>
                <a:ea typeface="Calibri"/>
                <a:cs typeface="Calibri"/>
                <a:sym typeface="Calibri"/>
              </a:defRPr>
            </a:pPr>
            <a:endParaRPr/>
          </a:p>
        </p:txBody>
      </p:sp>
      <p:pic>
        <p:nvPicPr>
          <p:cNvPr id="3" name="Picture 2" descr="A screenshot of a medical insurance application&#10;&#10;AI-generated content may be incorrect.">
            <a:extLst>
              <a:ext uri="{FF2B5EF4-FFF2-40B4-BE49-F238E27FC236}">
                <a16:creationId xmlns:a16="http://schemas.microsoft.com/office/drawing/2014/main" id="{FE7153A2-8051-248C-955D-AF3177AD60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3012" y="777871"/>
            <a:ext cx="7296619" cy="5244943"/>
          </a:xfrm>
          <a:prstGeom prst="rect">
            <a:avLst/>
          </a:prstGeom>
        </p:spPr>
      </p:pic>
    </p:spTree>
    <p:extLst>
      <p:ext uri="{BB962C8B-B14F-4D97-AF65-F5344CB8AC3E}">
        <p14:creationId xmlns:p14="http://schemas.microsoft.com/office/powerpoint/2010/main" val="280321178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3" name="Rectangle 321"/>
          <p:cNvSpPr/>
          <p:nvPr/>
        </p:nvSpPr>
        <p:spPr>
          <a:xfrm>
            <a:off x="-1" y="0"/>
            <a:ext cx="13001550" cy="9753600"/>
          </a:xfrm>
          <a:prstGeom prst="rect">
            <a:avLst/>
          </a:prstGeom>
          <a:solidFill>
            <a:srgbClr val="FFFFFF"/>
          </a:solidFill>
          <a:ln w="12700">
            <a:miter lim="400000"/>
          </a:ln>
        </p:spPr>
        <p:txBody>
          <a:bodyPr lIns="45718" tIns="45718" rIns="45718" bIns="45718" anchor="ctr"/>
          <a:lstStyle/>
          <a:p>
            <a:pPr algn="ctr">
              <a:defRPr>
                <a:solidFill>
                  <a:srgbClr val="FFFFFF"/>
                </a:solidFill>
              </a:defRPr>
            </a:pPr>
            <a:endParaRPr/>
          </a:p>
        </p:txBody>
      </p:sp>
      <p:sp>
        <p:nvSpPr>
          <p:cNvPr id="484" name="Part D - Prescription Drug Plans"/>
          <p:cNvSpPr txBox="1">
            <a:spLocks noGrp="1"/>
          </p:cNvSpPr>
          <p:nvPr>
            <p:ph type="title"/>
          </p:nvPr>
        </p:nvSpPr>
        <p:spPr>
          <a:xfrm>
            <a:off x="121300" y="760475"/>
            <a:ext cx="5776673" cy="2783062"/>
          </a:xfrm>
          <a:prstGeom prst="rect">
            <a:avLst/>
          </a:prstGeom>
        </p:spPr>
        <p:txBody>
          <a:bodyPr lIns="45719" tIns="45719" rIns="45719" bIns="45719" anchor="b"/>
          <a:lstStyle>
            <a:lvl1pPr algn="l" defTabSz="914400">
              <a:spcBef>
                <a:spcPts val="0"/>
              </a:spcBef>
              <a:defRPr sz="4800" b="1">
                <a:solidFill>
                  <a:srgbClr val="1F5FA0"/>
                </a:solidFill>
                <a:latin typeface="Arial"/>
                <a:ea typeface="Arial"/>
                <a:cs typeface="Arial"/>
                <a:sym typeface="Arial"/>
              </a:defRPr>
            </a:lvl1pPr>
          </a:lstStyle>
          <a:p>
            <a:r>
              <a:t>Final Fine Points Prescription  Plans</a:t>
            </a:r>
          </a:p>
        </p:txBody>
      </p:sp>
      <p:grpSp>
        <p:nvGrpSpPr>
          <p:cNvPr id="487" name="sketchy line"/>
          <p:cNvGrpSpPr/>
          <p:nvPr/>
        </p:nvGrpSpPr>
        <p:grpSpPr>
          <a:xfrm>
            <a:off x="682043" y="3639431"/>
            <a:ext cx="3707191" cy="80360"/>
            <a:chOff x="0" y="0"/>
            <a:chExt cx="3707190" cy="80359"/>
          </a:xfrm>
        </p:grpSpPr>
        <p:sp>
          <p:nvSpPr>
            <p:cNvPr id="485" name="Shape"/>
            <p:cNvSpPr/>
            <p:nvPr/>
          </p:nvSpPr>
          <p:spPr>
            <a:xfrm>
              <a:off x="216" y="2329"/>
              <a:ext cx="3706871" cy="78031"/>
            </a:xfrm>
            <a:custGeom>
              <a:avLst/>
              <a:gdLst/>
              <a:ahLst/>
              <a:cxnLst>
                <a:cxn ang="0">
                  <a:pos x="wd2" y="hd2"/>
                </a:cxn>
                <a:cxn ang="5400000">
                  <a:pos x="wd2" y="hd2"/>
                </a:cxn>
                <a:cxn ang="10800000">
                  <a:pos x="wd2" y="hd2"/>
                </a:cxn>
                <a:cxn ang="16200000">
                  <a:pos x="wd2" y="hd2"/>
                </a:cxn>
              </a:cxnLst>
              <a:rect l="0" t="0" r="r" b="b"/>
              <a:pathLst>
                <a:path w="21594" h="13299" extrusionOk="0">
                  <a:moveTo>
                    <a:pt x="3" y="6394"/>
                  </a:moveTo>
                  <a:cubicBezTo>
                    <a:pt x="774" y="4998"/>
                    <a:pt x="2567" y="4029"/>
                    <a:pt x="3170" y="6394"/>
                  </a:cubicBezTo>
                  <a:cubicBezTo>
                    <a:pt x="4207" y="13259"/>
                    <a:pt x="5642" y="-2946"/>
                    <a:pt x="7200" y="6394"/>
                  </a:cubicBezTo>
                  <a:cubicBezTo>
                    <a:pt x="8788" y="12030"/>
                    <a:pt x="8908" y="9096"/>
                    <a:pt x="10151" y="6394"/>
                  </a:cubicBezTo>
                  <a:cubicBezTo>
                    <a:pt x="11403" y="2380"/>
                    <a:pt x="11675" y="9623"/>
                    <a:pt x="13102" y="6394"/>
                  </a:cubicBezTo>
                  <a:cubicBezTo>
                    <a:pt x="14560" y="7408"/>
                    <a:pt x="15399" y="10191"/>
                    <a:pt x="16700" y="6394"/>
                  </a:cubicBezTo>
                  <a:cubicBezTo>
                    <a:pt x="18029" y="-5074"/>
                    <a:pt x="19559" y="1406"/>
                    <a:pt x="21594" y="6394"/>
                  </a:cubicBezTo>
                  <a:cubicBezTo>
                    <a:pt x="21595" y="8263"/>
                    <a:pt x="21590" y="9661"/>
                    <a:pt x="21594" y="10827"/>
                  </a:cubicBezTo>
                  <a:cubicBezTo>
                    <a:pt x="20157" y="5106"/>
                    <a:pt x="19258" y="7353"/>
                    <a:pt x="18428" y="10827"/>
                  </a:cubicBezTo>
                  <a:cubicBezTo>
                    <a:pt x="17375" y="9858"/>
                    <a:pt x="15665" y="13284"/>
                    <a:pt x="15045" y="10827"/>
                  </a:cubicBezTo>
                  <a:cubicBezTo>
                    <a:pt x="14253" y="14899"/>
                    <a:pt x="12118" y="11614"/>
                    <a:pt x="11015" y="10827"/>
                  </a:cubicBezTo>
                  <a:cubicBezTo>
                    <a:pt x="9811" y="12231"/>
                    <a:pt x="8972" y="9068"/>
                    <a:pt x="7632" y="10827"/>
                  </a:cubicBezTo>
                  <a:cubicBezTo>
                    <a:pt x="6084" y="12613"/>
                    <a:pt x="5545" y="9163"/>
                    <a:pt x="4249" y="10827"/>
                  </a:cubicBezTo>
                  <a:cubicBezTo>
                    <a:pt x="2910" y="16526"/>
                    <a:pt x="1178" y="10545"/>
                    <a:pt x="3" y="10827"/>
                  </a:cubicBezTo>
                  <a:cubicBezTo>
                    <a:pt x="7" y="8960"/>
                    <a:pt x="-5" y="7700"/>
                    <a:pt x="3" y="6394"/>
                  </a:cubicBezTo>
                  <a:close/>
                </a:path>
              </a:pathLst>
            </a:custGeom>
            <a:solidFill>
              <a:schemeClr val="accent2"/>
            </a:solidFill>
            <a:ln w="12700" cap="flat">
              <a:noFill/>
              <a:miter lim="400000"/>
            </a:ln>
            <a:effectLst/>
          </p:spPr>
          <p:txBody>
            <a:bodyPr wrap="square" lIns="45718" tIns="45718" rIns="45718" bIns="45718" numCol="1" anchor="ctr">
              <a:noAutofit/>
            </a:bodyPr>
            <a:lstStyle/>
            <a:p>
              <a:pPr algn="ctr">
                <a:defRPr>
                  <a:solidFill>
                    <a:srgbClr val="FFFFFF"/>
                  </a:solidFill>
                </a:defRPr>
              </a:pPr>
              <a:endParaRPr/>
            </a:p>
          </p:txBody>
        </p:sp>
        <p:sp>
          <p:nvSpPr>
            <p:cNvPr id="486" name="Shape"/>
            <p:cNvSpPr/>
            <p:nvPr/>
          </p:nvSpPr>
          <p:spPr>
            <a:xfrm>
              <a:off x="0" y="0"/>
              <a:ext cx="3707191" cy="77896"/>
            </a:xfrm>
            <a:custGeom>
              <a:avLst/>
              <a:gdLst/>
              <a:ahLst/>
              <a:cxnLst>
                <a:cxn ang="0">
                  <a:pos x="wd2" y="hd2"/>
                </a:cxn>
                <a:cxn ang="5400000">
                  <a:pos x="wd2" y="hd2"/>
                </a:cxn>
                <a:cxn ang="10800000">
                  <a:pos x="wd2" y="hd2"/>
                </a:cxn>
                <a:cxn ang="16200000">
                  <a:pos x="wd2" y="hd2"/>
                </a:cxn>
              </a:cxnLst>
              <a:rect l="0" t="0" r="r" b="b"/>
              <a:pathLst>
                <a:path w="21595" h="13549" extrusionOk="0">
                  <a:moveTo>
                    <a:pt x="5" y="6931"/>
                  </a:moveTo>
                  <a:cubicBezTo>
                    <a:pt x="1155" y="3274"/>
                    <a:pt x="2639" y="1273"/>
                    <a:pt x="3603" y="6931"/>
                  </a:cubicBezTo>
                  <a:cubicBezTo>
                    <a:pt x="4493" y="11731"/>
                    <a:pt x="6887" y="4108"/>
                    <a:pt x="7633" y="6931"/>
                  </a:cubicBezTo>
                  <a:cubicBezTo>
                    <a:pt x="8539" y="13927"/>
                    <a:pt x="9932" y="8350"/>
                    <a:pt x="10800" y="6931"/>
                  </a:cubicBezTo>
                  <a:cubicBezTo>
                    <a:pt x="11815" y="3623"/>
                    <a:pt x="12856" y="-503"/>
                    <a:pt x="13966" y="6931"/>
                  </a:cubicBezTo>
                  <a:cubicBezTo>
                    <a:pt x="15179" y="6676"/>
                    <a:pt x="16315" y="-398"/>
                    <a:pt x="17781" y="6931"/>
                  </a:cubicBezTo>
                  <a:cubicBezTo>
                    <a:pt x="19042" y="11333"/>
                    <a:pt x="20752" y="6788"/>
                    <a:pt x="21595" y="6931"/>
                  </a:cubicBezTo>
                  <a:cubicBezTo>
                    <a:pt x="21596" y="8416"/>
                    <a:pt x="21596" y="10047"/>
                    <a:pt x="21595" y="11455"/>
                  </a:cubicBezTo>
                  <a:cubicBezTo>
                    <a:pt x="20483" y="10876"/>
                    <a:pt x="18899" y="9045"/>
                    <a:pt x="17565" y="11455"/>
                  </a:cubicBezTo>
                  <a:cubicBezTo>
                    <a:pt x="15955" y="13082"/>
                    <a:pt x="14606" y="15215"/>
                    <a:pt x="13750" y="11455"/>
                  </a:cubicBezTo>
                  <a:cubicBezTo>
                    <a:pt x="12872" y="11903"/>
                    <a:pt x="11364" y="12614"/>
                    <a:pt x="10152" y="11455"/>
                  </a:cubicBezTo>
                  <a:cubicBezTo>
                    <a:pt x="8968" y="10429"/>
                    <a:pt x="7747" y="15325"/>
                    <a:pt x="6338" y="11455"/>
                  </a:cubicBezTo>
                  <a:cubicBezTo>
                    <a:pt x="4906" y="-6275"/>
                    <a:pt x="3261" y="-1149"/>
                    <a:pt x="5" y="11455"/>
                  </a:cubicBezTo>
                  <a:cubicBezTo>
                    <a:pt x="3" y="9967"/>
                    <a:pt x="-4" y="8230"/>
                    <a:pt x="5" y="6931"/>
                  </a:cubicBezTo>
                  <a:close/>
                </a:path>
              </a:pathLst>
            </a:custGeom>
            <a:noFill/>
            <a:ln w="44450" cap="rnd">
              <a:solidFill>
                <a:schemeClr val="accent2"/>
              </a:solidFill>
              <a:prstDash val="solid"/>
              <a:round/>
            </a:ln>
            <a:effectLst/>
          </p:spPr>
          <p:txBody>
            <a:bodyPr wrap="square" lIns="45718" tIns="45718" rIns="45718" bIns="45718" numCol="1" anchor="ctr">
              <a:noAutofit/>
            </a:bodyPr>
            <a:lstStyle/>
            <a:p>
              <a:pPr algn="ctr">
                <a:defRPr>
                  <a:solidFill>
                    <a:srgbClr val="FFFFFF"/>
                  </a:solidFill>
                </a:defRPr>
              </a:pPr>
              <a:endParaRPr/>
            </a:p>
          </p:txBody>
        </p:sp>
      </p:grpSp>
      <p:sp>
        <p:nvSpPr>
          <p:cNvPr id="488" name="Private insurance companies…"/>
          <p:cNvSpPr txBox="1">
            <a:spLocks noGrp="1"/>
          </p:cNvSpPr>
          <p:nvPr>
            <p:ph type="body" sz="half" idx="1"/>
          </p:nvPr>
        </p:nvSpPr>
        <p:spPr>
          <a:xfrm>
            <a:off x="96089" y="3976775"/>
            <a:ext cx="5568099" cy="4722729"/>
          </a:xfrm>
          <a:prstGeom prst="rect">
            <a:avLst/>
          </a:prstGeom>
        </p:spPr>
        <p:txBody>
          <a:bodyPr lIns="45719" tIns="45719" rIns="45719" bIns="45719"/>
          <a:lstStyle/>
          <a:p>
            <a:pPr marL="441705" indent="-228600" defTabSz="914400">
              <a:lnSpc>
                <a:spcPct val="90000"/>
              </a:lnSpc>
              <a:buClr>
                <a:srgbClr val="1F5FA0"/>
              </a:buClr>
              <a:buSzPct val="100000"/>
              <a:buFont typeface="Arial"/>
              <a:buChar char="•"/>
              <a:defRPr sz="3200">
                <a:solidFill>
                  <a:srgbClr val="000000"/>
                </a:solidFill>
              </a:defRPr>
            </a:pPr>
            <a:r>
              <a:t>Based on </a:t>
            </a:r>
            <a:r>
              <a:rPr b="1"/>
              <a:t>where you live</a:t>
            </a:r>
          </a:p>
          <a:p>
            <a:pPr marL="441705" indent="-228600" defTabSz="914400">
              <a:lnSpc>
                <a:spcPct val="150000"/>
              </a:lnSpc>
              <a:buClr>
                <a:srgbClr val="1F5FA0"/>
              </a:buClr>
              <a:buSzPct val="100000"/>
              <a:buFont typeface="Arial"/>
              <a:buChar char="•"/>
              <a:defRPr sz="3200" b="1">
                <a:solidFill>
                  <a:srgbClr val="000000"/>
                </a:solidFill>
              </a:defRPr>
            </a:pPr>
            <a:r>
              <a:t>If you move </a:t>
            </a:r>
            <a:r>
              <a:rPr b="0"/>
              <a:t>to another area, you must </a:t>
            </a:r>
            <a:r>
              <a:t>call your plan</a:t>
            </a:r>
            <a:r>
              <a:rPr b="0"/>
              <a:t> to see if you can keep it or if you must change it</a:t>
            </a:r>
          </a:p>
        </p:txBody>
      </p:sp>
      <p:pic>
        <p:nvPicPr>
          <p:cNvPr id="489" name="michal-b-66NaCdBrkCs-unsplash.jpg" descr="michal-b-66NaCdBrkCs-unsplash.jpg"/>
          <p:cNvPicPr>
            <a:picLocks noChangeAspect="1"/>
          </p:cNvPicPr>
          <p:nvPr/>
        </p:nvPicPr>
        <p:blipFill>
          <a:blip r:embed="rId3"/>
          <a:srcRect l="15309" r="34474"/>
          <a:stretch>
            <a:fillRect/>
          </a:stretch>
        </p:blipFill>
        <p:spPr>
          <a:xfrm>
            <a:off x="5665748" y="9"/>
            <a:ext cx="7337493" cy="9753494"/>
          </a:xfrm>
          <a:custGeom>
            <a:avLst/>
            <a:gdLst/>
            <a:ahLst/>
            <a:cxnLst>
              <a:cxn ang="0">
                <a:pos x="wd2" y="hd2"/>
              </a:cxn>
              <a:cxn ang="5400000">
                <a:pos x="wd2" y="hd2"/>
              </a:cxn>
              <a:cxn ang="10800000">
                <a:pos x="wd2" y="hd2"/>
              </a:cxn>
              <a:cxn ang="16200000">
                <a:pos x="wd2" y="hd2"/>
              </a:cxn>
            </a:cxnLst>
            <a:rect l="0" t="0" r="r" b="b"/>
            <a:pathLst>
              <a:path w="21555" h="21600" extrusionOk="0">
                <a:moveTo>
                  <a:pt x="3456" y="0"/>
                </a:moveTo>
                <a:lnTo>
                  <a:pt x="3120" y="620"/>
                </a:lnTo>
                <a:cubicBezTo>
                  <a:pt x="2508" y="1806"/>
                  <a:pt x="1993" y="3043"/>
                  <a:pt x="1554" y="4319"/>
                </a:cubicBezTo>
                <a:cubicBezTo>
                  <a:pt x="870" y="6322"/>
                  <a:pt x="398" y="8392"/>
                  <a:pt x="146" y="10493"/>
                </a:cubicBezTo>
                <a:cubicBezTo>
                  <a:pt x="13" y="11569"/>
                  <a:pt x="-45" y="12642"/>
                  <a:pt x="38" y="13724"/>
                </a:cubicBezTo>
                <a:cubicBezTo>
                  <a:pt x="137" y="14989"/>
                  <a:pt x="285" y="16246"/>
                  <a:pt x="537" y="17489"/>
                </a:cubicBezTo>
                <a:cubicBezTo>
                  <a:pt x="815" y="18863"/>
                  <a:pt x="1192" y="20204"/>
                  <a:pt x="1690" y="21507"/>
                </a:cubicBezTo>
                <a:lnTo>
                  <a:pt x="1730" y="21600"/>
                </a:lnTo>
                <a:lnTo>
                  <a:pt x="1896" y="21600"/>
                </a:lnTo>
                <a:lnTo>
                  <a:pt x="1873" y="21548"/>
                </a:lnTo>
                <a:cubicBezTo>
                  <a:pt x="1598" y="20832"/>
                  <a:pt x="1357" y="20097"/>
                  <a:pt x="1146" y="19347"/>
                </a:cubicBezTo>
                <a:cubicBezTo>
                  <a:pt x="962" y="18694"/>
                  <a:pt x="827" y="18027"/>
                  <a:pt x="670" y="17366"/>
                </a:cubicBezTo>
                <a:cubicBezTo>
                  <a:pt x="667" y="17331"/>
                  <a:pt x="664" y="17296"/>
                  <a:pt x="664" y="17261"/>
                </a:cubicBezTo>
                <a:cubicBezTo>
                  <a:pt x="779" y="17662"/>
                  <a:pt x="872" y="18015"/>
                  <a:pt x="980" y="18363"/>
                </a:cubicBezTo>
                <a:cubicBezTo>
                  <a:pt x="1263" y="19270"/>
                  <a:pt x="1590" y="20153"/>
                  <a:pt x="1961" y="21009"/>
                </a:cubicBezTo>
                <a:lnTo>
                  <a:pt x="2236" y="21600"/>
                </a:lnTo>
                <a:lnTo>
                  <a:pt x="21555" y="21600"/>
                </a:lnTo>
                <a:lnTo>
                  <a:pt x="21555" y="0"/>
                </a:lnTo>
                <a:lnTo>
                  <a:pt x="3846" y="0"/>
                </a:lnTo>
                <a:lnTo>
                  <a:pt x="3545" y="468"/>
                </a:lnTo>
                <a:cubicBezTo>
                  <a:pt x="3133" y="1151"/>
                  <a:pt x="2757" y="1857"/>
                  <a:pt x="2416" y="2582"/>
                </a:cubicBezTo>
                <a:cubicBezTo>
                  <a:pt x="2399" y="2625"/>
                  <a:pt x="2371" y="2662"/>
                  <a:pt x="2335" y="2691"/>
                </a:cubicBezTo>
                <a:cubicBezTo>
                  <a:pt x="2381" y="2582"/>
                  <a:pt x="2426" y="2473"/>
                  <a:pt x="2473" y="2363"/>
                </a:cubicBezTo>
                <a:cubicBezTo>
                  <a:pt x="2664" y="1918"/>
                  <a:pt x="2866" y="1478"/>
                  <a:pt x="3080" y="1045"/>
                </a:cubicBezTo>
                <a:lnTo>
                  <a:pt x="3637" y="0"/>
                </a:lnTo>
                <a:lnTo>
                  <a:pt x="3456" y="0"/>
                </a:lnTo>
                <a:close/>
              </a:path>
            </a:pathLst>
          </a:cu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5" name="TextBox 1"/>
          <p:cNvGrpSpPr/>
          <p:nvPr/>
        </p:nvGrpSpPr>
        <p:grpSpPr>
          <a:xfrm>
            <a:off x="0" y="0"/>
            <a:ext cx="13004800" cy="9753600"/>
            <a:chOff x="0" y="0"/>
            <a:chExt cx="13004800" cy="9753600"/>
          </a:xfrm>
        </p:grpSpPr>
        <p:sp>
          <p:nvSpPr>
            <p:cNvPr id="493" name="Rectangle"/>
            <p:cNvSpPr/>
            <p:nvPr/>
          </p:nvSpPr>
          <p:spPr>
            <a:xfrm>
              <a:off x="0" y="0"/>
              <a:ext cx="13004800" cy="9753600"/>
            </a:xfrm>
            <a:prstGeom prst="rect">
              <a:avLst/>
            </a:prstGeom>
            <a:solidFill>
              <a:schemeClr val="accent1"/>
            </a:solidFill>
            <a:ln w="12700" cap="flat">
              <a:noFill/>
              <a:miter lim="400000"/>
            </a:ln>
            <a:effectLst/>
          </p:spPr>
          <p:txBody>
            <a:bodyPr wrap="square" lIns="45718" tIns="45718" rIns="45718" bIns="45718" numCol="1" anchor="t">
              <a:noAutofit/>
            </a:bodyPr>
            <a:lstStyle/>
            <a:p>
              <a:pPr algn="ctr" defTabSz="914400">
                <a:lnSpc>
                  <a:spcPct val="90000"/>
                </a:lnSpc>
                <a:spcBef>
                  <a:spcPts val="600"/>
                </a:spcBef>
                <a:defRPr sz="5400" b="1">
                  <a:solidFill>
                    <a:srgbClr val="FFFFFF"/>
                  </a:solidFill>
                </a:defRPr>
              </a:pPr>
              <a:endParaRPr/>
            </a:p>
          </p:txBody>
        </p:sp>
        <p:sp>
          <p:nvSpPr>
            <p:cNvPr id="494" name="All About Medicare Advantage Plans…"/>
            <p:cNvSpPr txBox="1"/>
            <p:nvPr/>
          </p:nvSpPr>
          <p:spPr>
            <a:xfrm>
              <a:off x="45719" y="0"/>
              <a:ext cx="12913362" cy="97536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p>
              <a:pP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5400" b="1">
                  <a:solidFill>
                    <a:srgbClr val="FFFFFF"/>
                  </a:solidFill>
                </a:defRPr>
              </a:pPr>
              <a:r>
                <a:t>All About Medicare Advantage Plans</a:t>
              </a:r>
              <a:endParaRPr>
                <a:latin typeface="Calibri"/>
                <a:ea typeface="Calibri"/>
                <a:cs typeface="Calibri"/>
                <a:sym typeface="Calibri"/>
              </a:endParaRPr>
            </a:p>
            <a:p>
              <a:pPr algn="ctr" defTabSz="914400">
                <a:lnSpc>
                  <a:spcPct val="90000"/>
                </a:lnSpc>
                <a:spcBef>
                  <a:spcPts val="600"/>
                </a:spcBef>
                <a:defRPr sz="5400" b="1">
                  <a:solidFill>
                    <a:srgbClr val="FFFFFF"/>
                  </a:solidFill>
                </a:defRPr>
              </a:pPr>
              <a:r>
                <a:t>(the alternative to Medicare)</a:t>
              </a:r>
              <a:endParaRPr>
                <a:latin typeface="Calibri"/>
                <a:ea typeface="Calibri"/>
                <a:cs typeface="Calibri"/>
                <a:sym typeface="Calibri"/>
              </a:endParaRPr>
            </a:p>
            <a:p>
              <a:pPr algn="ctr" defTabSz="914400">
                <a:lnSpc>
                  <a:spcPct val="90000"/>
                </a:lnSpc>
                <a:spcBef>
                  <a:spcPts val="600"/>
                </a:spcBef>
                <a:defRPr sz="5400" b="1">
                  <a:solidFill>
                    <a:srgbClr val="FFFFFF"/>
                  </a:solidFill>
                </a:defRPr>
              </a:pPr>
              <a:endParaRPr>
                <a:latin typeface="Calibri"/>
                <a:ea typeface="Calibri"/>
                <a:cs typeface="Calibri"/>
                <a:sym typeface="Calibri"/>
              </a:endParaRPr>
            </a:p>
            <a:p>
              <a:pPr algn="ctr" defTabSz="914400">
                <a:lnSpc>
                  <a:spcPct val="90000"/>
                </a:lnSpc>
                <a:spcBef>
                  <a:spcPts val="600"/>
                </a:spcBef>
                <a:defRPr sz="5400" b="1">
                  <a:solidFill>
                    <a:srgbClr val="FFFFFF"/>
                  </a:solidFill>
                </a:defRPr>
              </a:pPr>
              <a:r>
                <a:t>Benefits and Costs</a:t>
              </a:r>
              <a:endParaRPr>
                <a:latin typeface="Calibri"/>
                <a:ea typeface="Calibri"/>
                <a:cs typeface="Calibri"/>
                <a:sym typeface="Calibri"/>
              </a:endParaRPr>
            </a:p>
            <a:p>
              <a:pPr algn="ctr" defTabSz="914400">
                <a:lnSpc>
                  <a:spcPct val="90000"/>
                </a:lnSpc>
                <a:spcBef>
                  <a:spcPts val="600"/>
                </a:spcBef>
                <a:defRPr sz="5400" b="1">
                  <a:solidFill>
                    <a:srgbClr val="FFFFFF"/>
                  </a:solidFill>
                </a:defRPr>
              </a:pPr>
              <a:endParaRPr>
                <a:latin typeface="Calibri"/>
                <a:ea typeface="Calibri"/>
                <a:cs typeface="Calibri"/>
                <a:sym typeface="Calibri"/>
              </a:endParaRPr>
            </a:p>
          </p:txBody>
        </p:sp>
      </p:grpSp>
      <p:grpSp>
        <p:nvGrpSpPr>
          <p:cNvPr id="498" name="sketchy line"/>
          <p:cNvGrpSpPr/>
          <p:nvPr/>
        </p:nvGrpSpPr>
        <p:grpSpPr>
          <a:xfrm>
            <a:off x="649798" y="5192974"/>
            <a:ext cx="11705141" cy="98773"/>
            <a:chOff x="0" y="0"/>
            <a:chExt cx="11705139" cy="98771"/>
          </a:xfrm>
        </p:grpSpPr>
        <p:sp>
          <p:nvSpPr>
            <p:cNvPr id="496"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497"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EA5E8-0979-1B89-9881-5C11CAA237AF}"/>
            </a:ext>
          </a:extLst>
        </p:cNvPr>
        <p:cNvGrpSpPr/>
        <p:nvPr/>
      </p:nvGrpSpPr>
      <p:grpSpPr>
        <a:xfrm>
          <a:off x="0" y="0"/>
          <a:ext cx="0" cy="0"/>
          <a:chOff x="0" y="0"/>
          <a:chExt cx="0" cy="0"/>
        </a:xfrm>
      </p:grpSpPr>
      <p:sp>
        <p:nvSpPr>
          <p:cNvPr id="500" name="Rectangle 111">
            <a:extLst>
              <a:ext uri="{FF2B5EF4-FFF2-40B4-BE49-F238E27FC236}">
                <a16:creationId xmlns:a16="http://schemas.microsoft.com/office/drawing/2014/main" id="{52D4EA1E-BFB0-EBC4-E2E6-8F19E2CD3615}"/>
              </a:ext>
            </a:extLst>
          </p:cNvPr>
          <p:cNvSpPr/>
          <p:nvPr/>
        </p:nvSpPr>
        <p:spPr>
          <a:xfrm>
            <a:off x="0" y="-1"/>
            <a:ext cx="13004801" cy="9753601"/>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501" name="Medicare Advantage">
            <a:extLst>
              <a:ext uri="{FF2B5EF4-FFF2-40B4-BE49-F238E27FC236}">
                <a16:creationId xmlns:a16="http://schemas.microsoft.com/office/drawing/2014/main" id="{8C517761-6EB2-3D61-2BC2-7E3AA7FB464D}"/>
              </a:ext>
            </a:extLst>
          </p:cNvPr>
          <p:cNvSpPr txBox="1">
            <a:spLocks noGrp="1"/>
          </p:cNvSpPr>
          <p:nvPr>
            <p:ph type="title"/>
          </p:nvPr>
        </p:nvSpPr>
        <p:spPr>
          <a:xfrm>
            <a:off x="663244" y="1651610"/>
            <a:ext cx="3842919" cy="3863143"/>
          </a:xfrm>
          <a:prstGeom prst="rect">
            <a:avLst/>
          </a:prstGeom>
        </p:spPr>
        <p:txBody>
          <a:bodyPr/>
          <a:lstStyle/>
          <a:p>
            <a:pPr defTabSz="914400">
              <a:defRPr sz="5400">
                <a:solidFill>
                  <a:srgbClr val="1F5FA0"/>
                </a:solidFill>
                <a:latin typeface="Arial"/>
                <a:ea typeface="Arial"/>
                <a:cs typeface="Arial"/>
                <a:sym typeface="Arial"/>
              </a:defRPr>
            </a:pPr>
            <a:r>
              <a:rPr dirty="0"/>
              <a:t>Medicare Advantage</a:t>
            </a:r>
            <a:br>
              <a:rPr dirty="0"/>
            </a:br>
            <a:r>
              <a:rPr dirty="0"/>
              <a:t>Plans</a:t>
            </a:r>
          </a:p>
        </p:txBody>
      </p:sp>
      <p:sp>
        <p:nvSpPr>
          <p:cNvPr id="502" name="Rectangle 117">
            <a:extLst>
              <a:ext uri="{FF2B5EF4-FFF2-40B4-BE49-F238E27FC236}">
                <a16:creationId xmlns:a16="http://schemas.microsoft.com/office/drawing/2014/main" id="{441F992F-B4FE-55A5-1B7D-B43DB25B6A22}"/>
              </a:ext>
            </a:extLst>
          </p:cNvPr>
          <p:cNvSpPr/>
          <p:nvPr/>
        </p:nvSpPr>
        <p:spPr>
          <a:xfrm>
            <a:off x="0" y="4382615"/>
            <a:ext cx="136550" cy="100137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grpSp>
        <p:nvGrpSpPr>
          <p:cNvPr id="527" name="Private health insurance plans…">
            <a:extLst>
              <a:ext uri="{FF2B5EF4-FFF2-40B4-BE49-F238E27FC236}">
                <a16:creationId xmlns:a16="http://schemas.microsoft.com/office/drawing/2014/main" id="{5EDCD243-8D6A-9F1B-B4B3-C2D0A0F49C24}"/>
              </a:ext>
            </a:extLst>
          </p:cNvPr>
          <p:cNvGrpSpPr/>
          <p:nvPr/>
        </p:nvGrpSpPr>
        <p:grpSpPr>
          <a:xfrm>
            <a:off x="5820568" y="298568"/>
            <a:ext cx="6788508" cy="7773111"/>
            <a:chOff x="0" y="0"/>
            <a:chExt cx="6788507" cy="7773109"/>
          </a:xfrm>
        </p:grpSpPr>
        <p:grpSp>
          <p:nvGrpSpPr>
            <p:cNvPr id="505" name="Group">
              <a:extLst>
                <a:ext uri="{FF2B5EF4-FFF2-40B4-BE49-F238E27FC236}">
                  <a16:creationId xmlns:a16="http://schemas.microsoft.com/office/drawing/2014/main" id="{7D3FF6F7-590C-249E-723C-A043E1BD92B3}"/>
                </a:ext>
              </a:extLst>
            </p:cNvPr>
            <p:cNvGrpSpPr/>
            <p:nvPr/>
          </p:nvGrpSpPr>
          <p:grpSpPr>
            <a:xfrm>
              <a:off x="0" y="-1"/>
              <a:ext cx="6788508" cy="913682"/>
              <a:chOff x="0" y="0"/>
              <a:chExt cx="6788507" cy="913680"/>
            </a:xfrm>
          </p:grpSpPr>
          <p:sp>
            <p:nvSpPr>
              <p:cNvPr id="503" name="Rounded Rectangle">
                <a:extLst>
                  <a:ext uri="{FF2B5EF4-FFF2-40B4-BE49-F238E27FC236}">
                    <a16:creationId xmlns:a16="http://schemas.microsoft.com/office/drawing/2014/main" id="{8CD7C6F8-D754-5252-D819-E7044AED4A55}"/>
                  </a:ext>
                </a:extLst>
              </p:cNvPr>
              <p:cNvSpPr/>
              <p:nvPr/>
            </p:nvSpPr>
            <p:spPr>
              <a:xfrm>
                <a:off x="0" y="0"/>
                <a:ext cx="6788508" cy="913681"/>
              </a:xfrm>
              <a:prstGeom prst="roundRect">
                <a:avLst>
                  <a:gd name="adj" fmla="val 16667"/>
                </a:avLst>
              </a:prstGeom>
              <a:solidFill>
                <a:schemeClr val="accent2"/>
              </a:solidFill>
              <a:ln w="12700" cap="flat">
                <a:solidFill>
                  <a:srgbClr val="FFFFFF"/>
                </a:solidFill>
                <a:prstDash val="solid"/>
                <a:miter lim="800000"/>
              </a:ln>
              <a:effectLst/>
            </p:spPr>
            <p:txBody>
              <a:bodyPr wrap="square" lIns="45718" tIns="45718" rIns="45718" bIns="45718" numCol="1" anchor="ctr">
                <a:noAutofit/>
              </a:bodyPr>
              <a:lstStyle/>
              <a:p>
                <a:pPr defTabSz="1022350">
                  <a:lnSpc>
                    <a:spcPct val="90000"/>
                  </a:lnSpc>
                  <a:spcBef>
                    <a:spcPts val="700"/>
                  </a:spcBef>
                  <a:defRPr>
                    <a:solidFill>
                      <a:srgbClr val="FFFFFF"/>
                    </a:solidFill>
                    <a:latin typeface="Calibri"/>
                    <a:ea typeface="Calibri"/>
                    <a:cs typeface="Calibri"/>
                    <a:sym typeface="Calibri"/>
                  </a:defRPr>
                </a:pPr>
                <a:endParaRPr/>
              </a:p>
            </p:txBody>
          </p:sp>
          <p:sp>
            <p:nvSpPr>
              <p:cNvPr id="504" name="Private health insurance plans">
                <a:extLst>
                  <a:ext uri="{FF2B5EF4-FFF2-40B4-BE49-F238E27FC236}">
                    <a16:creationId xmlns:a16="http://schemas.microsoft.com/office/drawing/2014/main" id="{96DF8074-AF8E-EB73-6218-064B8D42E97B}"/>
                  </a:ext>
                </a:extLst>
              </p:cNvPr>
              <p:cNvSpPr txBox="1"/>
              <p:nvPr/>
            </p:nvSpPr>
            <p:spPr>
              <a:xfrm>
                <a:off x="44601" y="223642"/>
                <a:ext cx="6699305" cy="4663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7630" tIns="87630" rIns="87630" bIns="87630" numCol="1" anchor="ctr">
                <a:spAutoFit/>
              </a:bodyPr>
              <a:lstStyle>
                <a:lvl1pPr defTabSz="1022350">
                  <a:lnSpc>
                    <a:spcPct val="90000"/>
                  </a:lnSpc>
                  <a:spcBef>
                    <a:spcPts val="900"/>
                  </a:spcBef>
                  <a:defRPr sz="2300">
                    <a:solidFill>
                      <a:srgbClr val="FFFFFF"/>
                    </a:solidFill>
                    <a:latin typeface="Calibri"/>
                    <a:ea typeface="Calibri"/>
                    <a:cs typeface="Calibri"/>
                    <a:sym typeface="Calibri"/>
                  </a:defRPr>
                </a:lvl1pPr>
              </a:lstStyle>
              <a:p>
                <a:r>
                  <a:rPr dirty="0"/>
                  <a:t>Private health insurance plans</a:t>
                </a:r>
              </a:p>
            </p:txBody>
          </p:sp>
        </p:grpSp>
        <p:grpSp>
          <p:nvGrpSpPr>
            <p:cNvPr id="508" name="Group">
              <a:extLst>
                <a:ext uri="{FF2B5EF4-FFF2-40B4-BE49-F238E27FC236}">
                  <a16:creationId xmlns:a16="http://schemas.microsoft.com/office/drawing/2014/main" id="{F74DCA8D-7D06-2F78-5349-01E53AD9C157}"/>
                </a:ext>
              </a:extLst>
            </p:cNvPr>
            <p:cNvGrpSpPr/>
            <p:nvPr/>
          </p:nvGrpSpPr>
          <p:grpSpPr>
            <a:xfrm>
              <a:off x="0" y="979918"/>
              <a:ext cx="6788508" cy="913682"/>
              <a:chOff x="0" y="0"/>
              <a:chExt cx="6788507" cy="913681"/>
            </a:xfrm>
          </p:grpSpPr>
          <p:sp>
            <p:nvSpPr>
              <p:cNvPr id="506" name="Rounded Rectangle">
                <a:extLst>
                  <a:ext uri="{FF2B5EF4-FFF2-40B4-BE49-F238E27FC236}">
                    <a16:creationId xmlns:a16="http://schemas.microsoft.com/office/drawing/2014/main" id="{FBA78465-0F12-87BC-45BE-41365CCE25B0}"/>
                  </a:ext>
                </a:extLst>
              </p:cNvPr>
              <p:cNvSpPr/>
              <p:nvPr/>
            </p:nvSpPr>
            <p:spPr>
              <a:xfrm>
                <a:off x="0" y="-1"/>
                <a:ext cx="6788508" cy="913683"/>
              </a:xfrm>
              <a:prstGeom prst="roundRect">
                <a:avLst>
                  <a:gd name="adj" fmla="val 16667"/>
                </a:avLst>
              </a:prstGeom>
              <a:solidFill>
                <a:schemeClr val="accent3"/>
              </a:solidFill>
              <a:ln w="12700" cap="flat">
                <a:solidFill>
                  <a:srgbClr val="FFFFFF"/>
                </a:solidFill>
                <a:prstDash val="solid"/>
                <a:miter lim="800000"/>
              </a:ln>
              <a:effectLst/>
            </p:spPr>
            <p:txBody>
              <a:bodyPr wrap="square" lIns="45718" tIns="45718" rIns="45718" bIns="45718" numCol="1" anchor="ctr">
                <a:noAutofit/>
              </a:bodyPr>
              <a:lstStyle/>
              <a:p>
                <a:pPr defTabSz="1022350">
                  <a:lnSpc>
                    <a:spcPct val="90000"/>
                  </a:lnSpc>
                  <a:spcBef>
                    <a:spcPts val="700"/>
                  </a:spcBef>
                  <a:defRPr>
                    <a:solidFill>
                      <a:srgbClr val="FFFFFF"/>
                    </a:solidFill>
                    <a:latin typeface="Calibri"/>
                    <a:ea typeface="Calibri"/>
                    <a:cs typeface="Calibri"/>
                    <a:sym typeface="Calibri"/>
                  </a:defRPr>
                </a:pPr>
                <a:endParaRPr/>
              </a:p>
            </p:txBody>
          </p:sp>
          <p:sp>
            <p:nvSpPr>
              <p:cNvPr id="507" name="Include Part A, Part B, and usually Part D">
                <a:extLst>
                  <a:ext uri="{FF2B5EF4-FFF2-40B4-BE49-F238E27FC236}">
                    <a16:creationId xmlns:a16="http://schemas.microsoft.com/office/drawing/2014/main" id="{C2680A00-39CB-E8A8-7FEC-9337E6213D74}"/>
                  </a:ext>
                </a:extLst>
              </p:cNvPr>
              <p:cNvSpPr txBox="1"/>
              <p:nvPr/>
            </p:nvSpPr>
            <p:spPr>
              <a:xfrm>
                <a:off x="44601" y="223642"/>
                <a:ext cx="6699305" cy="46639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7630" tIns="87630" rIns="87630" bIns="87630" numCol="1" anchor="ctr">
                <a:spAutoFit/>
              </a:bodyPr>
              <a:lstStyle>
                <a:lvl1pPr defTabSz="1022350">
                  <a:lnSpc>
                    <a:spcPct val="90000"/>
                  </a:lnSpc>
                  <a:spcBef>
                    <a:spcPts val="900"/>
                  </a:spcBef>
                  <a:defRPr sz="2300">
                    <a:solidFill>
                      <a:srgbClr val="FFFFFF"/>
                    </a:solidFill>
                    <a:latin typeface="Calibri"/>
                    <a:ea typeface="Calibri"/>
                    <a:cs typeface="Calibri"/>
                    <a:sym typeface="Calibri"/>
                  </a:defRPr>
                </a:lvl1pPr>
              </a:lstStyle>
              <a:p>
                <a:r>
                  <a:t>Include Part A, Part B, and usually Part D</a:t>
                </a:r>
              </a:p>
            </p:txBody>
          </p:sp>
        </p:grpSp>
        <p:grpSp>
          <p:nvGrpSpPr>
            <p:cNvPr id="511" name="Group">
              <a:extLst>
                <a:ext uri="{FF2B5EF4-FFF2-40B4-BE49-F238E27FC236}">
                  <a16:creationId xmlns:a16="http://schemas.microsoft.com/office/drawing/2014/main" id="{7D97E053-DB8C-9431-A889-E58A17E0E25D}"/>
                </a:ext>
              </a:extLst>
            </p:cNvPr>
            <p:cNvGrpSpPr/>
            <p:nvPr/>
          </p:nvGrpSpPr>
          <p:grpSpPr>
            <a:xfrm>
              <a:off x="0" y="1959837"/>
              <a:ext cx="6788508" cy="913681"/>
              <a:chOff x="0" y="0"/>
              <a:chExt cx="6788507" cy="913680"/>
            </a:xfrm>
          </p:grpSpPr>
          <p:sp>
            <p:nvSpPr>
              <p:cNvPr id="509" name="Rounded Rectangle">
                <a:extLst>
                  <a:ext uri="{FF2B5EF4-FFF2-40B4-BE49-F238E27FC236}">
                    <a16:creationId xmlns:a16="http://schemas.microsoft.com/office/drawing/2014/main" id="{F6A34E79-4ECF-A042-0982-16BB4E742C5A}"/>
                  </a:ext>
                </a:extLst>
              </p:cNvPr>
              <p:cNvSpPr/>
              <p:nvPr/>
            </p:nvSpPr>
            <p:spPr>
              <a:xfrm>
                <a:off x="0" y="0"/>
                <a:ext cx="6788508" cy="913681"/>
              </a:xfrm>
              <a:prstGeom prst="roundRect">
                <a:avLst>
                  <a:gd name="adj" fmla="val 16667"/>
                </a:avLst>
              </a:prstGeom>
              <a:solidFill>
                <a:schemeClr val="accent4"/>
              </a:solidFill>
              <a:ln w="12700" cap="flat">
                <a:solidFill>
                  <a:srgbClr val="FFFFFF"/>
                </a:solidFill>
                <a:prstDash val="solid"/>
                <a:miter lim="800000"/>
              </a:ln>
              <a:effectLst/>
            </p:spPr>
            <p:txBody>
              <a:bodyPr wrap="square" lIns="45718" tIns="45718" rIns="45718" bIns="45718" numCol="1" anchor="ctr">
                <a:noAutofit/>
              </a:bodyPr>
              <a:lstStyle/>
              <a:p>
                <a:pPr defTabSz="1022350">
                  <a:lnSpc>
                    <a:spcPct val="90000"/>
                  </a:lnSpc>
                  <a:spcBef>
                    <a:spcPts val="700"/>
                  </a:spcBef>
                  <a:defRPr>
                    <a:solidFill>
                      <a:srgbClr val="FFFFFF"/>
                    </a:solidFill>
                    <a:latin typeface="Calibri"/>
                    <a:ea typeface="Calibri"/>
                    <a:cs typeface="Calibri"/>
                    <a:sym typeface="Calibri"/>
                  </a:defRPr>
                </a:pPr>
                <a:endParaRPr/>
              </a:p>
            </p:txBody>
          </p:sp>
          <p:sp>
            <p:nvSpPr>
              <p:cNvPr id="510" name="No need for MediGap/Supplemental">
                <a:extLst>
                  <a:ext uri="{FF2B5EF4-FFF2-40B4-BE49-F238E27FC236}">
                    <a16:creationId xmlns:a16="http://schemas.microsoft.com/office/drawing/2014/main" id="{522B9941-1669-A613-4B76-1744FA801891}"/>
                  </a:ext>
                </a:extLst>
              </p:cNvPr>
              <p:cNvSpPr txBox="1"/>
              <p:nvPr/>
            </p:nvSpPr>
            <p:spPr>
              <a:xfrm>
                <a:off x="44601" y="223642"/>
                <a:ext cx="6699305" cy="4663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7630" tIns="87630" rIns="87630" bIns="87630" numCol="1" anchor="ctr">
                <a:spAutoFit/>
              </a:bodyPr>
              <a:lstStyle>
                <a:lvl1pPr defTabSz="1022350">
                  <a:lnSpc>
                    <a:spcPct val="90000"/>
                  </a:lnSpc>
                  <a:spcBef>
                    <a:spcPts val="900"/>
                  </a:spcBef>
                  <a:defRPr sz="2300">
                    <a:solidFill>
                      <a:srgbClr val="FFFFFF"/>
                    </a:solidFill>
                    <a:latin typeface="Calibri"/>
                    <a:ea typeface="Calibri"/>
                    <a:cs typeface="Calibri"/>
                    <a:sym typeface="Calibri"/>
                  </a:defRPr>
                </a:lvl1pPr>
              </a:lstStyle>
              <a:p>
                <a:r>
                  <a:t>No need for MediGap/Supplemental</a:t>
                </a:r>
              </a:p>
            </p:txBody>
          </p:sp>
        </p:grpSp>
        <p:grpSp>
          <p:nvGrpSpPr>
            <p:cNvPr id="514" name="Group">
              <a:extLst>
                <a:ext uri="{FF2B5EF4-FFF2-40B4-BE49-F238E27FC236}">
                  <a16:creationId xmlns:a16="http://schemas.microsoft.com/office/drawing/2014/main" id="{9EBB8977-0900-0D22-4C58-CCA0BD092FF6}"/>
                </a:ext>
              </a:extLst>
            </p:cNvPr>
            <p:cNvGrpSpPr/>
            <p:nvPr/>
          </p:nvGrpSpPr>
          <p:grpSpPr>
            <a:xfrm>
              <a:off x="0" y="2939755"/>
              <a:ext cx="6788508" cy="913681"/>
              <a:chOff x="0" y="0"/>
              <a:chExt cx="6788507" cy="913680"/>
            </a:xfrm>
          </p:grpSpPr>
          <p:sp>
            <p:nvSpPr>
              <p:cNvPr id="512" name="Rounded Rectangle">
                <a:extLst>
                  <a:ext uri="{FF2B5EF4-FFF2-40B4-BE49-F238E27FC236}">
                    <a16:creationId xmlns:a16="http://schemas.microsoft.com/office/drawing/2014/main" id="{6FBE7377-B05F-4FF6-792F-70D07C8E6E01}"/>
                  </a:ext>
                </a:extLst>
              </p:cNvPr>
              <p:cNvSpPr/>
              <p:nvPr/>
            </p:nvSpPr>
            <p:spPr>
              <a:xfrm>
                <a:off x="0" y="0"/>
                <a:ext cx="6788508" cy="913681"/>
              </a:xfrm>
              <a:prstGeom prst="roundRect">
                <a:avLst>
                  <a:gd name="adj" fmla="val 16667"/>
                </a:avLst>
              </a:prstGeom>
              <a:solidFill>
                <a:schemeClr val="accent5"/>
              </a:solidFill>
              <a:ln w="12700" cap="flat">
                <a:solidFill>
                  <a:srgbClr val="FFFFFF"/>
                </a:solidFill>
                <a:prstDash val="solid"/>
                <a:miter lim="800000"/>
              </a:ln>
              <a:effectLst/>
            </p:spPr>
            <p:txBody>
              <a:bodyPr wrap="square" lIns="45718" tIns="45718" rIns="45718" bIns="45718" numCol="1" anchor="ctr">
                <a:noAutofit/>
              </a:bodyPr>
              <a:lstStyle/>
              <a:p>
                <a:pPr defTabSz="1022350">
                  <a:lnSpc>
                    <a:spcPct val="90000"/>
                  </a:lnSpc>
                  <a:spcBef>
                    <a:spcPts val="700"/>
                  </a:spcBef>
                  <a:defRPr>
                    <a:solidFill>
                      <a:srgbClr val="FFFFFF"/>
                    </a:solidFill>
                    <a:latin typeface="Calibri"/>
                    <a:ea typeface="Calibri"/>
                    <a:cs typeface="Calibri"/>
                    <a:sym typeface="Calibri"/>
                  </a:defRPr>
                </a:pPr>
                <a:endParaRPr/>
              </a:p>
            </p:txBody>
          </p:sp>
          <p:sp>
            <p:nvSpPr>
              <p:cNvPr id="513" name="May have to use in-network providers">
                <a:extLst>
                  <a:ext uri="{FF2B5EF4-FFF2-40B4-BE49-F238E27FC236}">
                    <a16:creationId xmlns:a16="http://schemas.microsoft.com/office/drawing/2014/main" id="{878846FE-BBA2-666E-5C40-ADF28F010401}"/>
                  </a:ext>
                </a:extLst>
              </p:cNvPr>
              <p:cNvSpPr txBox="1"/>
              <p:nvPr/>
            </p:nvSpPr>
            <p:spPr>
              <a:xfrm>
                <a:off x="44601" y="223642"/>
                <a:ext cx="6699305" cy="4663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7630" tIns="87630" rIns="87630" bIns="87630" numCol="1" anchor="ctr">
                <a:spAutoFit/>
              </a:bodyPr>
              <a:lstStyle>
                <a:lvl1pPr defTabSz="1022350">
                  <a:lnSpc>
                    <a:spcPct val="90000"/>
                  </a:lnSpc>
                  <a:spcBef>
                    <a:spcPts val="900"/>
                  </a:spcBef>
                  <a:defRPr sz="2300">
                    <a:solidFill>
                      <a:srgbClr val="FFFFFF"/>
                    </a:solidFill>
                    <a:latin typeface="Calibri"/>
                    <a:ea typeface="Calibri"/>
                    <a:cs typeface="Calibri"/>
                    <a:sym typeface="Calibri"/>
                  </a:defRPr>
                </a:lvl1pPr>
              </a:lstStyle>
              <a:p>
                <a:r>
                  <a:t>May have to use in-network providers</a:t>
                </a:r>
              </a:p>
            </p:txBody>
          </p:sp>
        </p:grpSp>
        <p:grpSp>
          <p:nvGrpSpPr>
            <p:cNvPr id="517" name="Group">
              <a:extLst>
                <a:ext uri="{FF2B5EF4-FFF2-40B4-BE49-F238E27FC236}">
                  <a16:creationId xmlns:a16="http://schemas.microsoft.com/office/drawing/2014/main" id="{8127B351-6C44-BFC3-102E-3EF3627BF5E9}"/>
                </a:ext>
              </a:extLst>
            </p:cNvPr>
            <p:cNvGrpSpPr/>
            <p:nvPr/>
          </p:nvGrpSpPr>
          <p:grpSpPr>
            <a:xfrm>
              <a:off x="0" y="3919675"/>
              <a:ext cx="6788508" cy="913681"/>
              <a:chOff x="0" y="0"/>
              <a:chExt cx="6788507" cy="913680"/>
            </a:xfrm>
          </p:grpSpPr>
          <p:sp>
            <p:nvSpPr>
              <p:cNvPr id="515" name="Rounded Rectangle">
                <a:extLst>
                  <a:ext uri="{FF2B5EF4-FFF2-40B4-BE49-F238E27FC236}">
                    <a16:creationId xmlns:a16="http://schemas.microsoft.com/office/drawing/2014/main" id="{075FF182-DA9E-8230-64AF-F8C6D9DF8FD0}"/>
                  </a:ext>
                </a:extLst>
              </p:cNvPr>
              <p:cNvSpPr/>
              <p:nvPr/>
            </p:nvSpPr>
            <p:spPr>
              <a:xfrm>
                <a:off x="0" y="0"/>
                <a:ext cx="6788508" cy="913681"/>
              </a:xfrm>
              <a:prstGeom prst="roundRect">
                <a:avLst>
                  <a:gd name="adj" fmla="val 16667"/>
                </a:avLst>
              </a:prstGeom>
              <a:solidFill>
                <a:schemeClr val="accent6"/>
              </a:solidFill>
              <a:ln w="12700" cap="flat">
                <a:solidFill>
                  <a:srgbClr val="FFFFFF"/>
                </a:solidFill>
                <a:prstDash val="solid"/>
                <a:miter lim="800000"/>
              </a:ln>
              <a:effectLst/>
            </p:spPr>
            <p:txBody>
              <a:bodyPr wrap="square" lIns="45718" tIns="45718" rIns="45718" bIns="45718" numCol="1" anchor="ctr">
                <a:noAutofit/>
              </a:bodyPr>
              <a:lstStyle/>
              <a:p>
                <a:pPr defTabSz="1022350">
                  <a:lnSpc>
                    <a:spcPct val="90000"/>
                  </a:lnSpc>
                  <a:spcBef>
                    <a:spcPts val="700"/>
                  </a:spcBef>
                  <a:defRPr>
                    <a:solidFill>
                      <a:srgbClr val="FFFFFF"/>
                    </a:solidFill>
                    <a:latin typeface="Calibri"/>
                    <a:ea typeface="Calibri"/>
                    <a:cs typeface="Calibri"/>
                    <a:sym typeface="Calibri"/>
                  </a:defRPr>
                </a:pPr>
                <a:endParaRPr/>
              </a:p>
            </p:txBody>
          </p:sp>
          <p:sp>
            <p:nvSpPr>
              <p:cNvPr id="516" name="May need a referral to see a specialist">
                <a:extLst>
                  <a:ext uri="{FF2B5EF4-FFF2-40B4-BE49-F238E27FC236}">
                    <a16:creationId xmlns:a16="http://schemas.microsoft.com/office/drawing/2014/main" id="{B920774D-EF41-714C-5E86-B7D534750DB6}"/>
                  </a:ext>
                </a:extLst>
              </p:cNvPr>
              <p:cNvSpPr txBox="1"/>
              <p:nvPr/>
            </p:nvSpPr>
            <p:spPr>
              <a:xfrm>
                <a:off x="44601" y="223642"/>
                <a:ext cx="6699305" cy="4663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7630" tIns="87630" rIns="87630" bIns="87630" numCol="1" anchor="ctr">
                <a:spAutoFit/>
              </a:bodyPr>
              <a:lstStyle>
                <a:lvl1pPr defTabSz="1022350">
                  <a:lnSpc>
                    <a:spcPct val="90000"/>
                  </a:lnSpc>
                  <a:spcBef>
                    <a:spcPts val="900"/>
                  </a:spcBef>
                  <a:defRPr sz="2300">
                    <a:solidFill>
                      <a:srgbClr val="FFFFFF"/>
                    </a:solidFill>
                    <a:latin typeface="Calibri"/>
                    <a:ea typeface="Calibri"/>
                    <a:cs typeface="Calibri"/>
                    <a:sym typeface="Calibri"/>
                  </a:defRPr>
                </a:lvl1pPr>
              </a:lstStyle>
              <a:p>
                <a:r>
                  <a:t>May need a referral to see a specialist</a:t>
                </a:r>
              </a:p>
            </p:txBody>
          </p:sp>
        </p:grpSp>
        <p:grpSp>
          <p:nvGrpSpPr>
            <p:cNvPr id="520" name="Group">
              <a:extLst>
                <a:ext uri="{FF2B5EF4-FFF2-40B4-BE49-F238E27FC236}">
                  <a16:creationId xmlns:a16="http://schemas.microsoft.com/office/drawing/2014/main" id="{AE4BD5C1-42A5-2D7F-0C2E-113A0322C4A9}"/>
                </a:ext>
              </a:extLst>
            </p:cNvPr>
            <p:cNvGrpSpPr/>
            <p:nvPr/>
          </p:nvGrpSpPr>
          <p:grpSpPr>
            <a:xfrm>
              <a:off x="0" y="4899592"/>
              <a:ext cx="6788508" cy="913681"/>
              <a:chOff x="0" y="0"/>
              <a:chExt cx="6788507" cy="913680"/>
            </a:xfrm>
          </p:grpSpPr>
          <p:sp>
            <p:nvSpPr>
              <p:cNvPr id="518" name="Rounded Rectangle">
                <a:extLst>
                  <a:ext uri="{FF2B5EF4-FFF2-40B4-BE49-F238E27FC236}">
                    <a16:creationId xmlns:a16="http://schemas.microsoft.com/office/drawing/2014/main" id="{0FF01751-2A2D-35D5-DD09-3A67344F6B67}"/>
                  </a:ext>
                </a:extLst>
              </p:cNvPr>
              <p:cNvSpPr/>
              <p:nvPr/>
            </p:nvSpPr>
            <p:spPr>
              <a:xfrm>
                <a:off x="0" y="0"/>
                <a:ext cx="6788508" cy="913681"/>
              </a:xfrm>
              <a:prstGeom prst="roundRect">
                <a:avLst>
                  <a:gd name="adj" fmla="val 16667"/>
                </a:avLst>
              </a:prstGeom>
              <a:solidFill>
                <a:schemeClr val="accent2"/>
              </a:solidFill>
              <a:ln w="12700" cap="flat">
                <a:solidFill>
                  <a:srgbClr val="FFFFFF"/>
                </a:solidFill>
                <a:prstDash val="solid"/>
                <a:miter lim="800000"/>
              </a:ln>
              <a:effectLst/>
            </p:spPr>
            <p:txBody>
              <a:bodyPr wrap="square" lIns="45718" tIns="45718" rIns="45718" bIns="45718" numCol="1" anchor="ctr">
                <a:noAutofit/>
              </a:bodyPr>
              <a:lstStyle/>
              <a:p>
                <a:pPr defTabSz="1022350">
                  <a:lnSpc>
                    <a:spcPct val="90000"/>
                  </a:lnSpc>
                  <a:spcBef>
                    <a:spcPts val="700"/>
                  </a:spcBef>
                  <a:defRPr>
                    <a:solidFill>
                      <a:srgbClr val="FFFFFF"/>
                    </a:solidFill>
                    <a:latin typeface="Calibri"/>
                    <a:ea typeface="Calibri"/>
                    <a:cs typeface="Calibri"/>
                    <a:sym typeface="Calibri"/>
                  </a:defRPr>
                </a:pPr>
                <a:endParaRPr/>
              </a:p>
            </p:txBody>
          </p:sp>
          <p:sp>
            <p:nvSpPr>
              <p:cNvPr id="519" name="May need prior authorization">
                <a:extLst>
                  <a:ext uri="{FF2B5EF4-FFF2-40B4-BE49-F238E27FC236}">
                    <a16:creationId xmlns:a16="http://schemas.microsoft.com/office/drawing/2014/main" id="{C076D769-D494-8CFA-3870-C9F71FCE87BD}"/>
                  </a:ext>
                </a:extLst>
              </p:cNvPr>
              <p:cNvSpPr txBox="1"/>
              <p:nvPr/>
            </p:nvSpPr>
            <p:spPr>
              <a:xfrm>
                <a:off x="44601" y="223642"/>
                <a:ext cx="6699305" cy="4663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7630" tIns="87630" rIns="87630" bIns="87630" numCol="1" anchor="ctr">
                <a:spAutoFit/>
              </a:bodyPr>
              <a:lstStyle>
                <a:lvl1pPr defTabSz="1022350">
                  <a:lnSpc>
                    <a:spcPct val="90000"/>
                  </a:lnSpc>
                  <a:spcBef>
                    <a:spcPts val="900"/>
                  </a:spcBef>
                  <a:defRPr sz="2300">
                    <a:solidFill>
                      <a:srgbClr val="FFFFFF"/>
                    </a:solidFill>
                    <a:latin typeface="Calibri"/>
                    <a:ea typeface="Calibri"/>
                    <a:cs typeface="Calibri"/>
                    <a:sym typeface="Calibri"/>
                  </a:defRPr>
                </a:lvl1pPr>
              </a:lstStyle>
              <a:p>
                <a:r>
                  <a:t>May need prior authorization</a:t>
                </a:r>
              </a:p>
            </p:txBody>
          </p:sp>
        </p:grpSp>
        <p:grpSp>
          <p:nvGrpSpPr>
            <p:cNvPr id="523" name="Group">
              <a:extLst>
                <a:ext uri="{FF2B5EF4-FFF2-40B4-BE49-F238E27FC236}">
                  <a16:creationId xmlns:a16="http://schemas.microsoft.com/office/drawing/2014/main" id="{DA17EF57-E051-13B8-13F6-3AF58888D3AC}"/>
                </a:ext>
              </a:extLst>
            </p:cNvPr>
            <p:cNvGrpSpPr/>
            <p:nvPr/>
          </p:nvGrpSpPr>
          <p:grpSpPr>
            <a:xfrm>
              <a:off x="0" y="5879512"/>
              <a:ext cx="6788508" cy="913681"/>
              <a:chOff x="0" y="0"/>
              <a:chExt cx="6788507" cy="913680"/>
            </a:xfrm>
          </p:grpSpPr>
          <p:sp>
            <p:nvSpPr>
              <p:cNvPr id="521" name="Rounded Rectangle">
                <a:extLst>
                  <a:ext uri="{FF2B5EF4-FFF2-40B4-BE49-F238E27FC236}">
                    <a16:creationId xmlns:a16="http://schemas.microsoft.com/office/drawing/2014/main" id="{0A72CBC5-BF47-D7FC-BA5B-973521A66E75}"/>
                  </a:ext>
                </a:extLst>
              </p:cNvPr>
              <p:cNvSpPr/>
              <p:nvPr/>
            </p:nvSpPr>
            <p:spPr>
              <a:xfrm>
                <a:off x="0" y="0"/>
                <a:ext cx="6788508" cy="913681"/>
              </a:xfrm>
              <a:prstGeom prst="roundRect">
                <a:avLst>
                  <a:gd name="adj" fmla="val 16667"/>
                </a:avLst>
              </a:prstGeom>
              <a:solidFill>
                <a:schemeClr val="accent3"/>
              </a:solidFill>
              <a:ln w="12700" cap="flat">
                <a:solidFill>
                  <a:srgbClr val="FFFFFF"/>
                </a:solidFill>
                <a:prstDash val="solid"/>
                <a:miter lim="800000"/>
              </a:ln>
              <a:effectLst/>
            </p:spPr>
            <p:txBody>
              <a:bodyPr wrap="square" lIns="45718" tIns="45718" rIns="45718" bIns="45718" numCol="1" anchor="ctr">
                <a:noAutofit/>
              </a:bodyPr>
              <a:lstStyle/>
              <a:p>
                <a:pPr defTabSz="1022350">
                  <a:lnSpc>
                    <a:spcPct val="90000"/>
                  </a:lnSpc>
                  <a:spcBef>
                    <a:spcPts val="700"/>
                  </a:spcBef>
                  <a:defRPr>
                    <a:solidFill>
                      <a:srgbClr val="FFFFFF"/>
                    </a:solidFill>
                    <a:latin typeface="Calibri"/>
                    <a:ea typeface="Calibri"/>
                    <a:cs typeface="Calibri"/>
                    <a:sym typeface="Calibri"/>
                  </a:defRPr>
                </a:pPr>
                <a:endParaRPr/>
              </a:p>
            </p:txBody>
          </p:sp>
          <p:sp>
            <p:nvSpPr>
              <p:cNvPr id="522" name="Cover same benefits as Original Medicare but different cost-sharing and rules">
                <a:extLst>
                  <a:ext uri="{FF2B5EF4-FFF2-40B4-BE49-F238E27FC236}">
                    <a16:creationId xmlns:a16="http://schemas.microsoft.com/office/drawing/2014/main" id="{5D6180A1-8034-EBA0-3740-9692957AB79A}"/>
                  </a:ext>
                </a:extLst>
              </p:cNvPr>
              <p:cNvSpPr txBox="1"/>
              <p:nvPr/>
            </p:nvSpPr>
            <p:spPr>
              <a:xfrm>
                <a:off x="44601" y="60399"/>
                <a:ext cx="6699305" cy="7928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7630" tIns="87630" rIns="87630" bIns="87630" numCol="1" anchor="ctr">
                <a:spAutoFit/>
              </a:bodyPr>
              <a:lstStyle>
                <a:lvl1pPr defTabSz="1022350">
                  <a:lnSpc>
                    <a:spcPct val="90000"/>
                  </a:lnSpc>
                  <a:spcBef>
                    <a:spcPts val="900"/>
                  </a:spcBef>
                  <a:defRPr sz="2300">
                    <a:solidFill>
                      <a:srgbClr val="FFFFFF"/>
                    </a:solidFill>
                    <a:latin typeface="Calibri"/>
                    <a:ea typeface="Calibri"/>
                    <a:cs typeface="Calibri"/>
                    <a:sym typeface="Calibri"/>
                  </a:defRPr>
                </a:lvl1pPr>
              </a:lstStyle>
              <a:p>
                <a:r>
                  <a:t>Cover same benefits as Original Medicare but different cost-sharing and rules</a:t>
                </a:r>
              </a:p>
            </p:txBody>
          </p:sp>
        </p:grpSp>
        <p:grpSp>
          <p:nvGrpSpPr>
            <p:cNvPr id="526" name="Group">
              <a:extLst>
                <a:ext uri="{FF2B5EF4-FFF2-40B4-BE49-F238E27FC236}">
                  <a16:creationId xmlns:a16="http://schemas.microsoft.com/office/drawing/2014/main" id="{6E8EA34F-7752-1979-2178-A3EF974AB0E7}"/>
                </a:ext>
              </a:extLst>
            </p:cNvPr>
            <p:cNvGrpSpPr/>
            <p:nvPr/>
          </p:nvGrpSpPr>
          <p:grpSpPr>
            <a:xfrm>
              <a:off x="0" y="6859429"/>
              <a:ext cx="6788508" cy="913681"/>
              <a:chOff x="0" y="0"/>
              <a:chExt cx="6788507" cy="913680"/>
            </a:xfrm>
          </p:grpSpPr>
          <p:sp>
            <p:nvSpPr>
              <p:cNvPr id="524" name="Rounded Rectangle">
                <a:extLst>
                  <a:ext uri="{FF2B5EF4-FFF2-40B4-BE49-F238E27FC236}">
                    <a16:creationId xmlns:a16="http://schemas.microsoft.com/office/drawing/2014/main" id="{3805CF85-A790-4E37-1A54-3E4DD360ABC5}"/>
                  </a:ext>
                </a:extLst>
              </p:cNvPr>
              <p:cNvSpPr/>
              <p:nvPr/>
            </p:nvSpPr>
            <p:spPr>
              <a:xfrm>
                <a:off x="0" y="0"/>
                <a:ext cx="6788508" cy="913681"/>
              </a:xfrm>
              <a:prstGeom prst="roundRect">
                <a:avLst>
                  <a:gd name="adj" fmla="val 16667"/>
                </a:avLst>
              </a:prstGeom>
              <a:solidFill>
                <a:schemeClr val="accent4"/>
              </a:solidFill>
              <a:ln w="12700" cap="flat">
                <a:solidFill>
                  <a:srgbClr val="FFFFFF"/>
                </a:solidFill>
                <a:prstDash val="solid"/>
                <a:miter lim="800000"/>
              </a:ln>
              <a:effectLst/>
            </p:spPr>
            <p:txBody>
              <a:bodyPr wrap="square" lIns="45718" tIns="45718" rIns="45718" bIns="45718" numCol="1" anchor="ctr">
                <a:noAutofit/>
              </a:bodyPr>
              <a:lstStyle/>
              <a:p>
                <a:pPr defTabSz="1022350">
                  <a:lnSpc>
                    <a:spcPct val="90000"/>
                  </a:lnSpc>
                  <a:spcBef>
                    <a:spcPts val="700"/>
                  </a:spcBef>
                  <a:defRPr>
                    <a:solidFill>
                      <a:srgbClr val="FFFFFF"/>
                    </a:solidFill>
                    <a:latin typeface="Calibri"/>
                    <a:ea typeface="Calibri"/>
                    <a:cs typeface="Calibri"/>
                    <a:sym typeface="Calibri"/>
                  </a:defRPr>
                </a:pPr>
                <a:endParaRPr/>
              </a:p>
            </p:txBody>
          </p:sp>
          <p:sp>
            <p:nvSpPr>
              <p:cNvPr id="525" name="May cover additional services">
                <a:extLst>
                  <a:ext uri="{FF2B5EF4-FFF2-40B4-BE49-F238E27FC236}">
                    <a16:creationId xmlns:a16="http://schemas.microsoft.com/office/drawing/2014/main" id="{5B4AA515-00E8-DDEB-C0ED-444934C7FE25}"/>
                  </a:ext>
                </a:extLst>
              </p:cNvPr>
              <p:cNvSpPr txBox="1"/>
              <p:nvPr/>
            </p:nvSpPr>
            <p:spPr>
              <a:xfrm>
                <a:off x="44601" y="223642"/>
                <a:ext cx="6699305" cy="4663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7630" tIns="87630" rIns="87630" bIns="87630" numCol="1" anchor="ctr">
                <a:spAutoFit/>
              </a:bodyPr>
              <a:lstStyle>
                <a:lvl1pPr defTabSz="1022350">
                  <a:lnSpc>
                    <a:spcPct val="90000"/>
                  </a:lnSpc>
                  <a:spcBef>
                    <a:spcPts val="900"/>
                  </a:spcBef>
                  <a:defRPr sz="2300">
                    <a:solidFill>
                      <a:srgbClr val="FFFFFF"/>
                    </a:solidFill>
                    <a:latin typeface="Calibri"/>
                    <a:ea typeface="Calibri"/>
                    <a:cs typeface="Calibri"/>
                    <a:sym typeface="Calibri"/>
                  </a:defRPr>
                </a:lvl1pPr>
              </a:lstStyle>
              <a:p>
                <a:r>
                  <a:rPr dirty="0"/>
                  <a:t>May cover additional services</a:t>
                </a:r>
              </a:p>
            </p:txBody>
          </p:sp>
        </p:grpSp>
      </p:grpSp>
      <p:sp>
        <p:nvSpPr>
          <p:cNvPr id="528" name="Slide Number Placeholder 1">
            <a:extLst>
              <a:ext uri="{FF2B5EF4-FFF2-40B4-BE49-F238E27FC236}">
                <a16:creationId xmlns:a16="http://schemas.microsoft.com/office/drawing/2014/main" id="{721AD056-3D43-FCC7-09DC-345246226BB7}"/>
              </a:ext>
            </a:extLst>
          </p:cNvPr>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30</a:t>
            </a:fld>
            <a:endParaRPr/>
          </a:p>
        </p:txBody>
      </p:sp>
      <p:sp>
        <p:nvSpPr>
          <p:cNvPr id="529" name="TextBox 1">
            <a:extLst>
              <a:ext uri="{FF2B5EF4-FFF2-40B4-BE49-F238E27FC236}">
                <a16:creationId xmlns:a16="http://schemas.microsoft.com/office/drawing/2014/main" id="{2A0B3604-D65C-64AF-4926-0D82F8BAEA53}"/>
              </a:ext>
            </a:extLst>
          </p:cNvPr>
          <p:cNvSpPr txBox="1"/>
          <p:nvPr/>
        </p:nvSpPr>
        <p:spPr>
          <a:xfrm>
            <a:off x="395722" y="5273540"/>
            <a:ext cx="4930948" cy="37856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marL="342900" indent="-342900">
              <a:buFont typeface="Arial" panose="020B0604020202020204" pitchFamily="34" charset="0"/>
              <a:buChar char="•"/>
              <a:defRPr i="1">
                <a:latin typeface="Calibri"/>
                <a:ea typeface="Calibri"/>
                <a:cs typeface="Calibri"/>
                <a:sym typeface="Calibri"/>
              </a:defRPr>
            </a:pPr>
            <a:r>
              <a:rPr sz="2400" dirty="0">
                <a:solidFill>
                  <a:schemeClr val="accent1"/>
                </a:solidFill>
              </a:rPr>
              <a:t>Denial rates are high compared to original Medicare and Supplemental </a:t>
            </a:r>
            <a:r>
              <a:rPr lang="en-US" sz="2400" dirty="0">
                <a:solidFill>
                  <a:schemeClr val="accent1"/>
                </a:solidFill>
              </a:rPr>
              <a:t>”Medi-Gap” </a:t>
            </a:r>
            <a:r>
              <a:rPr sz="2400" dirty="0">
                <a:solidFill>
                  <a:schemeClr val="accent1"/>
                </a:solidFill>
              </a:rPr>
              <a:t>Plans.</a:t>
            </a:r>
          </a:p>
          <a:p>
            <a:pPr>
              <a:defRPr i="1">
                <a:latin typeface="Calibri"/>
                <a:ea typeface="Calibri"/>
                <a:cs typeface="Calibri"/>
                <a:sym typeface="Calibri"/>
              </a:defRPr>
            </a:pPr>
            <a:endParaRPr lang="en-US" sz="2400" dirty="0">
              <a:solidFill>
                <a:schemeClr val="accent1"/>
              </a:solidFill>
            </a:endParaRPr>
          </a:p>
          <a:p>
            <a:pPr marL="342900" indent="-342900">
              <a:buFont typeface="Arial" panose="020B0604020202020204" pitchFamily="34" charset="0"/>
              <a:buChar char="•"/>
              <a:defRPr i="1">
                <a:latin typeface="Calibri"/>
                <a:ea typeface="Calibri"/>
                <a:cs typeface="Calibri"/>
                <a:sym typeface="Calibri"/>
              </a:defRPr>
            </a:pPr>
            <a:r>
              <a:rPr lang="en-US" sz="2400" dirty="0">
                <a:solidFill>
                  <a:schemeClr val="accent1"/>
                </a:solidFill>
              </a:rPr>
              <a:t>Many hospitals and health care systems are dropping Advantage plans or are considering. </a:t>
            </a:r>
          </a:p>
          <a:p>
            <a:pPr>
              <a:defRPr i="1">
                <a:latin typeface="Calibri"/>
                <a:ea typeface="Calibri"/>
                <a:cs typeface="Calibri"/>
                <a:sym typeface="Calibri"/>
              </a:defRPr>
            </a:pPr>
            <a:endParaRPr sz="2400" dirty="0">
              <a:solidFill>
                <a:schemeClr val="accent1"/>
              </a:solidFill>
            </a:endParaRPr>
          </a:p>
          <a:p>
            <a:pPr>
              <a:defRPr i="1">
                <a:latin typeface="Calibri"/>
                <a:ea typeface="Calibri"/>
                <a:cs typeface="Calibri"/>
                <a:sym typeface="Calibri"/>
              </a:defRPr>
            </a:pPr>
            <a:endParaRPr sz="2400" dirty="0">
              <a:solidFill>
                <a:schemeClr val="accent1"/>
              </a:solidFill>
            </a:endParaRPr>
          </a:p>
          <a:p>
            <a:pPr>
              <a:defRPr i="1">
                <a:latin typeface="Calibri"/>
                <a:ea typeface="Calibri"/>
                <a:cs typeface="Calibri"/>
                <a:sym typeface="Calibri"/>
              </a:defRPr>
            </a:pPr>
            <a:r>
              <a:rPr sz="1200" dirty="0"/>
              <a:t>Source: Journal American Medical Assn.</a:t>
            </a:r>
          </a:p>
          <a:p>
            <a:pPr>
              <a:defRPr i="1">
                <a:latin typeface="Calibri"/>
                <a:ea typeface="Calibri"/>
                <a:cs typeface="Calibri"/>
                <a:sym typeface="Calibri"/>
              </a:defRPr>
            </a:pPr>
            <a:r>
              <a:rPr sz="1200" dirty="0"/>
              <a:t>https://</a:t>
            </a:r>
            <a:r>
              <a:rPr sz="1200" dirty="0" err="1"/>
              <a:t>jamanetwork.com</a:t>
            </a:r>
            <a:r>
              <a:rPr sz="1200" dirty="0"/>
              <a:t>/journals/</a:t>
            </a:r>
            <a:r>
              <a:rPr sz="1200" dirty="0" err="1"/>
              <a:t>jama</a:t>
            </a:r>
            <a:r>
              <a:rPr sz="1200" dirty="0"/>
              <a:t>-health-forum/</a:t>
            </a:r>
            <a:r>
              <a:rPr sz="1200" dirty="0" err="1"/>
              <a:t>fullarticle</a:t>
            </a:r>
            <a:r>
              <a:rPr sz="1200" dirty="0"/>
              <a:t>/2815743</a:t>
            </a:r>
          </a:p>
        </p:txBody>
      </p:sp>
      <p:sp>
        <p:nvSpPr>
          <p:cNvPr id="530" name="Shape">
            <a:extLst>
              <a:ext uri="{FF2B5EF4-FFF2-40B4-BE49-F238E27FC236}">
                <a16:creationId xmlns:a16="http://schemas.microsoft.com/office/drawing/2014/main" id="{FE6FF394-84D4-B66E-A645-1B375653A511}"/>
              </a:ext>
            </a:extLst>
          </p:cNvPr>
          <p:cNvSpPr/>
          <p:nvPr/>
        </p:nvSpPr>
        <p:spPr>
          <a:xfrm>
            <a:off x="435861" y="4994964"/>
            <a:ext cx="4297599" cy="92012"/>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ln w="44450" cap="rnd">
            <a:solidFill>
              <a:schemeClr val="accent2">
                <a:alpha val="75000"/>
              </a:schemeClr>
            </a:solidFill>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2" name="TextBox 1">
            <a:extLst>
              <a:ext uri="{FF2B5EF4-FFF2-40B4-BE49-F238E27FC236}">
                <a16:creationId xmlns:a16="http://schemas.microsoft.com/office/drawing/2014/main" id="{11692F5F-CEBC-0608-D9F7-0FA9AD0BED39}"/>
              </a:ext>
            </a:extLst>
          </p:cNvPr>
          <p:cNvSpPr txBox="1"/>
          <p:nvPr/>
        </p:nvSpPr>
        <p:spPr>
          <a:xfrm>
            <a:off x="5865169" y="8283388"/>
            <a:ext cx="6699307" cy="1200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US" b="1" dirty="0">
                <a:solidFill>
                  <a:srgbClr val="FF0000"/>
                </a:solidFill>
              </a:rPr>
              <a:t>IF THERE IS A HOSPITAL YOU PREFER, DOUBLE CHECK WITH THEM ABOUT THEIR POSITION ON THE ADVANTAGE PLAN/S YOU MAY BE CONSIDERING.</a:t>
            </a:r>
            <a:endParaRPr lang="en-US" dirty="0">
              <a:solidFill>
                <a:srgbClr val="FF0000"/>
              </a:solidFill>
            </a:endParaRPr>
          </a:p>
          <a:p>
            <a:pPr marL="0" marR="0" indent="0" algn="l" defTabSz="457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167425443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6" name="TextBox 1"/>
          <p:cNvGrpSpPr/>
          <p:nvPr/>
        </p:nvGrpSpPr>
        <p:grpSpPr>
          <a:xfrm>
            <a:off x="0" y="0"/>
            <a:ext cx="13004800" cy="9753600"/>
            <a:chOff x="0" y="0"/>
            <a:chExt cx="13004800" cy="9753600"/>
          </a:xfrm>
        </p:grpSpPr>
        <p:sp>
          <p:nvSpPr>
            <p:cNvPr id="534" name="Rectangle"/>
            <p:cNvSpPr/>
            <p:nvPr/>
          </p:nvSpPr>
          <p:spPr>
            <a:xfrm>
              <a:off x="0" y="0"/>
              <a:ext cx="13004800" cy="9753600"/>
            </a:xfrm>
            <a:prstGeom prst="rect">
              <a:avLst/>
            </a:prstGeom>
            <a:solidFill>
              <a:schemeClr val="accent1"/>
            </a:solidFill>
            <a:ln w="12700" cap="flat">
              <a:noFill/>
              <a:miter lim="400000"/>
            </a:ln>
            <a:effectLst/>
          </p:spPr>
          <p:txBody>
            <a:bodyPr wrap="square" lIns="45718" tIns="45718" rIns="45718" bIns="45718" numCol="1" anchor="t">
              <a:noAutofit/>
            </a:bodyPr>
            <a:lstStyle/>
            <a:p>
              <a:pPr algn="ctr" defTabSz="914400">
                <a:lnSpc>
                  <a:spcPct val="90000"/>
                </a:lnSpc>
                <a:spcBef>
                  <a:spcPts val="600"/>
                </a:spcBef>
                <a:defRPr sz="5400" b="1">
                  <a:solidFill>
                    <a:srgbClr val="FFFFFF"/>
                  </a:solidFill>
                </a:defRPr>
              </a:pPr>
              <a:endParaRPr/>
            </a:p>
          </p:txBody>
        </p:sp>
        <p:sp>
          <p:nvSpPr>
            <p:cNvPr id="535" name="Assess your Needs…"/>
            <p:cNvSpPr txBox="1"/>
            <p:nvPr/>
          </p:nvSpPr>
          <p:spPr>
            <a:xfrm>
              <a:off x="45719" y="0"/>
              <a:ext cx="12913362" cy="975360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rmAutofit/>
            </a:bodyPr>
            <a:lstStyle/>
            <a:p>
              <a:pP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2400">
                  <a:solidFill>
                    <a:srgbClr val="242852"/>
                  </a:solidFill>
                </a:defRPr>
              </a:pPr>
              <a:endParaRPr/>
            </a:p>
            <a:p>
              <a:pPr algn="ctr" defTabSz="914400">
                <a:lnSpc>
                  <a:spcPct val="90000"/>
                </a:lnSpc>
                <a:spcBef>
                  <a:spcPts val="600"/>
                </a:spcBef>
                <a:defRPr sz="5400" b="1">
                  <a:solidFill>
                    <a:srgbClr val="FFFFFF"/>
                  </a:solidFill>
                </a:defRPr>
              </a:pPr>
              <a:r>
                <a:t>Assess your Needs</a:t>
              </a:r>
              <a:endParaRPr>
                <a:latin typeface="Calibri"/>
                <a:ea typeface="Calibri"/>
                <a:cs typeface="Calibri"/>
                <a:sym typeface="Calibri"/>
              </a:endParaRPr>
            </a:p>
            <a:p>
              <a:pPr algn="ctr" defTabSz="914400">
                <a:lnSpc>
                  <a:spcPct val="90000"/>
                </a:lnSpc>
                <a:spcBef>
                  <a:spcPts val="600"/>
                </a:spcBef>
                <a:defRPr sz="5400" b="1">
                  <a:solidFill>
                    <a:srgbClr val="FFFFFF"/>
                  </a:solidFill>
                </a:defRPr>
              </a:pPr>
              <a:r>
                <a:t>Know your Rights and Protections</a:t>
              </a:r>
            </a:p>
          </p:txBody>
        </p:sp>
      </p:grpSp>
      <p:grpSp>
        <p:nvGrpSpPr>
          <p:cNvPr id="539" name="sketchy line"/>
          <p:cNvGrpSpPr/>
          <p:nvPr/>
        </p:nvGrpSpPr>
        <p:grpSpPr>
          <a:xfrm>
            <a:off x="649798" y="5270465"/>
            <a:ext cx="11705141" cy="98773"/>
            <a:chOff x="0" y="0"/>
            <a:chExt cx="11705139" cy="98771"/>
          </a:xfrm>
        </p:grpSpPr>
        <p:sp>
          <p:nvSpPr>
            <p:cNvPr id="537"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538"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Rectangle 133"/>
          <p:cNvSpPr/>
          <p:nvPr/>
        </p:nvSpPr>
        <p:spPr>
          <a:xfrm>
            <a:off x="0" y="0"/>
            <a:ext cx="13004800" cy="9753600"/>
          </a:xfrm>
          <a:prstGeom prst="rect">
            <a:avLst/>
          </a:prstGeom>
          <a:solidFill>
            <a:srgbClr val="000000"/>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pic>
        <p:nvPicPr>
          <p:cNvPr id="542" name="Picture 321" descr="Picture 321"/>
          <p:cNvPicPr>
            <a:picLocks noChangeAspect="1"/>
          </p:cNvPicPr>
          <p:nvPr/>
        </p:nvPicPr>
        <p:blipFill>
          <a:blip r:embed="rId3">
            <a:alphaModFix amt="35000"/>
          </a:blip>
          <a:srcRect l="14345" r="5653"/>
          <a:stretch>
            <a:fillRect/>
          </a:stretch>
        </p:blipFill>
        <p:spPr>
          <a:xfrm>
            <a:off x="-1" y="263464"/>
            <a:ext cx="13004783" cy="9753591"/>
          </a:xfrm>
          <a:prstGeom prst="rect">
            <a:avLst/>
          </a:prstGeom>
          <a:ln w="12700">
            <a:miter lim="400000"/>
          </a:ln>
        </p:spPr>
      </p:pic>
      <p:sp>
        <p:nvSpPr>
          <p:cNvPr id="543" name="Medicare Advantage"/>
          <p:cNvSpPr txBox="1">
            <a:spLocks noGrp="1"/>
          </p:cNvSpPr>
          <p:nvPr>
            <p:ph type="title"/>
          </p:nvPr>
        </p:nvSpPr>
        <p:spPr>
          <a:xfrm>
            <a:off x="894077" y="589221"/>
            <a:ext cx="11216644" cy="1885247"/>
          </a:xfrm>
          <a:prstGeom prst="rect">
            <a:avLst/>
          </a:prstGeom>
        </p:spPr>
        <p:txBody>
          <a:bodyPr/>
          <a:lstStyle>
            <a:lvl1pPr defTabSz="914400">
              <a:defRPr sz="4800">
                <a:solidFill>
                  <a:srgbClr val="FFFFFF"/>
                </a:solidFill>
                <a:latin typeface="Arial"/>
                <a:ea typeface="Arial"/>
                <a:cs typeface="Arial"/>
                <a:sym typeface="Arial"/>
              </a:defRPr>
            </a:lvl1pPr>
          </a:lstStyle>
          <a:p>
            <a:r>
              <a:t>Questions to Ask Yourself</a:t>
            </a:r>
          </a:p>
        </p:txBody>
      </p:sp>
      <p:grpSp>
        <p:nvGrpSpPr>
          <p:cNvPr id="562" name="Do I travel often? Snowbirds?…"/>
          <p:cNvGrpSpPr/>
          <p:nvPr/>
        </p:nvGrpSpPr>
        <p:grpSpPr>
          <a:xfrm>
            <a:off x="894078" y="3412346"/>
            <a:ext cx="11216645" cy="4556766"/>
            <a:chOff x="-1" y="-1"/>
            <a:chExt cx="11216645" cy="4556764"/>
          </a:xfrm>
        </p:grpSpPr>
        <p:grpSp>
          <p:nvGrpSpPr>
            <p:cNvPr id="546" name="Group"/>
            <p:cNvGrpSpPr/>
            <p:nvPr/>
          </p:nvGrpSpPr>
          <p:grpSpPr>
            <a:xfrm>
              <a:off x="-2" y="-2"/>
              <a:ext cx="3505203" cy="2103124"/>
              <a:chOff x="0" y="0"/>
              <a:chExt cx="3505201" cy="2103122"/>
            </a:xfrm>
          </p:grpSpPr>
          <p:sp>
            <p:nvSpPr>
              <p:cNvPr id="544" name="Rectangle"/>
              <p:cNvSpPr/>
              <p:nvPr/>
            </p:nvSpPr>
            <p:spPr>
              <a:xfrm>
                <a:off x="-1" y="-1"/>
                <a:ext cx="3505203" cy="2103124"/>
              </a:xfrm>
              <a:prstGeom prst="rect">
                <a:avLst/>
              </a:prstGeom>
              <a:solidFill>
                <a:schemeClr val="accent2"/>
              </a:solidFill>
              <a:ln w="12700" cap="flat">
                <a:solidFill>
                  <a:srgbClr val="FFFFFF"/>
                </a:solidFill>
                <a:prstDash val="solid"/>
                <a:miter lim="800000"/>
              </a:ln>
              <a:effectLst/>
            </p:spPr>
            <p:txBody>
              <a:bodyPr wrap="square" lIns="45718" tIns="45718" rIns="45718" bIns="45718" numCol="1" anchor="ctr">
                <a:noAutofit/>
              </a:bodyPr>
              <a:lstStyle/>
              <a:p>
                <a:pPr algn="ctr" defTabSz="1422400">
                  <a:lnSpc>
                    <a:spcPct val="90000"/>
                  </a:lnSpc>
                  <a:spcBef>
                    <a:spcPts val="700"/>
                  </a:spcBef>
                  <a:defRPr>
                    <a:solidFill>
                      <a:srgbClr val="FFFFFF"/>
                    </a:solidFill>
                    <a:latin typeface="Calibri"/>
                    <a:ea typeface="Calibri"/>
                    <a:cs typeface="Calibri"/>
                    <a:sym typeface="Calibri"/>
                  </a:defRPr>
                </a:pPr>
                <a:endParaRPr/>
              </a:p>
            </p:txBody>
          </p:sp>
          <p:sp>
            <p:nvSpPr>
              <p:cNvPr id="545" name="Do I travel often? Snowbirds?"/>
              <p:cNvSpPr txBox="1"/>
              <p:nvPr/>
            </p:nvSpPr>
            <p:spPr>
              <a:xfrm>
                <a:off x="-1" y="499467"/>
                <a:ext cx="3505203" cy="11041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1920" tIns="121920" rIns="121920" bIns="121920" numCol="1" anchor="ctr">
                <a:spAutoFit/>
              </a:bodyPr>
              <a:lstStyle>
                <a:lvl1pPr algn="ctr" defTabSz="1422400">
                  <a:lnSpc>
                    <a:spcPct val="90000"/>
                  </a:lnSpc>
                  <a:spcBef>
                    <a:spcPts val="1300"/>
                  </a:spcBef>
                  <a:defRPr sz="3200" b="1">
                    <a:solidFill>
                      <a:srgbClr val="FFFFFF"/>
                    </a:solidFill>
                    <a:latin typeface="Calibri"/>
                    <a:ea typeface="Calibri"/>
                    <a:cs typeface="Calibri"/>
                    <a:sym typeface="Calibri"/>
                  </a:defRPr>
                </a:lvl1pPr>
              </a:lstStyle>
              <a:p>
                <a:r>
                  <a:t>Do I travel often? Snowbirds? </a:t>
                </a:r>
              </a:p>
            </p:txBody>
          </p:sp>
        </p:grpSp>
        <p:grpSp>
          <p:nvGrpSpPr>
            <p:cNvPr id="549" name="Group"/>
            <p:cNvGrpSpPr/>
            <p:nvPr/>
          </p:nvGrpSpPr>
          <p:grpSpPr>
            <a:xfrm>
              <a:off x="3855720" y="-2"/>
              <a:ext cx="3505202" cy="2103124"/>
              <a:chOff x="0" y="0"/>
              <a:chExt cx="3505201" cy="2103122"/>
            </a:xfrm>
          </p:grpSpPr>
          <p:sp>
            <p:nvSpPr>
              <p:cNvPr id="547" name="Rectangle"/>
              <p:cNvSpPr/>
              <p:nvPr/>
            </p:nvSpPr>
            <p:spPr>
              <a:xfrm>
                <a:off x="-1" y="-1"/>
                <a:ext cx="3505203" cy="2103124"/>
              </a:xfrm>
              <a:prstGeom prst="rect">
                <a:avLst/>
              </a:prstGeom>
              <a:solidFill>
                <a:schemeClr val="accent1"/>
              </a:solidFill>
              <a:ln w="12700" cap="flat">
                <a:solidFill>
                  <a:srgbClr val="FFFFFF"/>
                </a:solidFill>
                <a:prstDash val="solid"/>
                <a:miter lim="800000"/>
              </a:ln>
              <a:effectLst/>
            </p:spPr>
            <p:txBody>
              <a:bodyPr wrap="square" lIns="45718" tIns="45718" rIns="45718" bIns="45718" numCol="1" anchor="ctr">
                <a:noAutofit/>
              </a:bodyPr>
              <a:lstStyle/>
              <a:p>
                <a:pPr algn="ctr" defTabSz="1422400">
                  <a:lnSpc>
                    <a:spcPct val="90000"/>
                  </a:lnSpc>
                  <a:spcBef>
                    <a:spcPts val="700"/>
                  </a:spcBef>
                  <a:defRPr>
                    <a:solidFill>
                      <a:srgbClr val="FFFFFF"/>
                    </a:solidFill>
                    <a:latin typeface="Calibri"/>
                    <a:ea typeface="Calibri"/>
                    <a:cs typeface="Calibri"/>
                    <a:sym typeface="Calibri"/>
                  </a:defRPr>
                </a:pPr>
                <a:endParaRPr/>
              </a:p>
            </p:txBody>
          </p:sp>
          <p:sp>
            <p:nvSpPr>
              <p:cNvPr id="548" name="How often do I see my PCP and specialists?"/>
              <p:cNvSpPr txBox="1"/>
              <p:nvPr/>
            </p:nvSpPr>
            <p:spPr>
              <a:xfrm>
                <a:off x="-1" y="272097"/>
                <a:ext cx="3505203" cy="155892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1920" tIns="121920" rIns="121920" bIns="121920" numCol="1" anchor="ctr">
                <a:spAutoFit/>
              </a:bodyPr>
              <a:lstStyle>
                <a:lvl1pPr algn="ctr" defTabSz="1422400">
                  <a:lnSpc>
                    <a:spcPct val="90000"/>
                  </a:lnSpc>
                  <a:spcBef>
                    <a:spcPts val="1300"/>
                  </a:spcBef>
                  <a:defRPr sz="3200" b="1">
                    <a:solidFill>
                      <a:srgbClr val="FFFFFF"/>
                    </a:solidFill>
                    <a:latin typeface="Calibri"/>
                    <a:ea typeface="Calibri"/>
                    <a:cs typeface="Calibri"/>
                    <a:sym typeface="Calibri"/>
                  </a:defRPr>
                </a:lvl1pPr>
              </a:lstStyle>
              <a:p>
                <a:r>
                  <a:t>How often do I see my PCP and specialists?</a:t>
                </a:r>
              </a:p>
            </p:txBody>
          </p:sp>
        </p:grpSp>
        <p:grpSp>
          <p:nvGrpSpPr>
            <p:cNvPr id="552" name="Group"/>
            <p:cNvGrpSpPr/>
            <p:nvPr/>
          </p:nvGrpSpPr>
          <p:grpSpPr>
            <a:xfrm>
              <a:off x="7711440" y="-2"/>
              <a:ext cx="3505205" cy="2103124"/>
              <a:chOff x="-1" y="0"/>
              <a:chExt cx="3505203" cy="2103122"/>
            </a:xfrm>
          </p:grpSpPr>
          <p:sp>
            <p:nvSpPr>
              <p:cNvPr id="550" name="Rectangle"/>
              <p:cNvSpPr/>
              <p:nvPr/>
            </p:nvSpPr>
            <p:spPr>
              <a:xfrm>
                <a:off x="-2" y="-1"/>
                <a:ext cx="3505205" cy="2103124"/>
              </a:xfrm>
              <a:prstGeom prst="rect">
                <a:avLst/>
              </a:prstGeom>
              <a:solidFill>
                <a:srgbClr val="3FC652"/>
              </a:solidFill>
              <a:ln w="12700" cap="flat">
                <a:solidFill>
                  <a:srgbClr val="FFFFFF"/>
                </a:solidFill>
                <a:prstDash val="solid"/>
                <a:miter lim="800000"/>
              </a:ln>
              <a:effectLst/>
            </p:spPr>
            <p:txBody>
              <a:bodyPr wrap="square" lIns="45718" tIns="45718" rIns="45718" bIns="45718" numCol="1" anchor="ctr">
                <a:noAutofit/>
              </a:bodyPr>
              <a:lstStyle/>
              <a:p>
                <a:pPr defTabSz="1200150">
                  <a:lnSpc>
                    <a:spcPct val="90000"/>
                  </a:lnSpc>
                  <a:spcBef>
                    <a:spcPts val="700"/>
                  </a:spcBef>
                  <a:defRPr>
                    <a:solidFill>
                      <a:srgbClr val="FFFFFF"/>
                    </a:solidFill>
                    <a:latin typeface="Calibri"/>
                    <a:ea typeface="Calibri"/>
                    <a:cs typeface="Calibri"/>
                    <a:sym typeface="Calibri"/>
                  </a:defRPr>
                </a:pPr>
                <a:endParaRPr/>
              </a:p>
            </p:txBody>
          </p:sp>
          <p:sp>
            <p:nvSpPr>
              <p:cNvPr id="551" name="What type of insurance do my doctors accept? In-network? Accepting new patients?"/>
              <p:cNvSpPr txBox="1"/>
              <p:nvPr/>
            </p:nvSpPr>
            <p:spPr>
              <a:xfrm>
                <a:off x="-1" y="1114"/>
                <a:ext cx="3505203" cy="2100893"/>
              </a:xfrm>
              <a:prstGeom prst="rect">
                <a:avLst/>
              </a:prstGeom>
              <a:solidFill>
                <a:schemeClr val="accent2"/>
              </a:solidFill>
              <a:ln w="12700" cap="flat">
                <a:solidFill>
                  <a:schemeClr val="accent2"/>
                </a:solidFill>
                <a:prstDash val="solid"/>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02870" tIns="102870" rIns="102870" bIns="102870" numCol="1" anchor="ctr">
                <a:spAutoFit/>
              </a:bodyPr>
              <a:lstStyle>
                <a:lvl1pPr defTabSz="1200150">
                  <a:lnSpc>
                    <a:spcPct val="90000"/>
                  </a:lnSpc>
                  <a:spcBef>
                    <a:spcPts val="1100"/>
                  </a:spcBef>
                  <a:defRPr sz="2700" b="1">
                    <a:solidFill>
                      <a:srgbClr val="FFFFFF"/>
                    </a:solidFill>
                    <a:latin typeface="Calibri"/>
                    <a:ea typeface="Calibri"/>
                    <a:cs typeface="Calibri"/>
                    <a:sym typeface="Calibri"/>
                  </a:defRPr>
                </a:lvl1pPr>
              </a:lstStyle>
              <a:p>
                <a:r>
                  <a:t>What type of insurance do my doctors accept? In-network? Accepting new patients?</a:t>
                </a:r>
              </a:p>
            </p:txBody>
          </p:sp>
        </p:grpSp>
        <p:grpSp>
          <p:nvGrpSpPr>
            <p:cNvPr id="555" name="Group"/>
            <p:cNvGrpSpPr/>
            <p:nvPr/>
          </p:nvGrpSpPr>
          <p:grpSpPr>
            <a:xfrm>
              <a:off x="-2" y="2453638"/>
              <a:ext cx="3505203" cy="2103124"/>
              <a:chOff x="0" y="0"/>
              <a:chExt cx="3505201" cy="2103122"/>
            </a:xfrm>
          </p:grpSpPr>
          <p:sp>
            <p:nvSpPr>
              <p:cNvPr id="553" name="Rectangle"/>
              <p:cNvSpPr/>
              <p:nvPr/>
            </p:nvSpPr>
            <p:spPr>
              <a:xfrm>
                <a:off x="-1" y="-1"/>
                <a:ext cx="3505203" cy="2103124"/>
              </a:xfrm>
              <a:prstGeom prst="rect">
                <a:avLst/>
              </a:prstGeom>
              <a:solidFill>
                <a:srgbClr val="3CC982"/>
              </a:solidFill>
              <a:ln w="12700" cap="flat">
                <a:solidFill>
                  <a:srgbClr val="FFFFFF"/>
                </a:solidFill>
                <a:prstDash val="solid"/>
                <a:miter lim="800000"/>
              </a:ln>
              <a:effectLst/>
            </p:spPr>
            <p:txBody>
              <a:bodyPr wrap="square" lIns="45718" tIns="45718" rIns="45718" bIns="45718" numCol="1" anchor="ctr">
                <a:noAutofit/>
              </a:bodyPr>
              <a:lstStyle/>
              <a:p>
                <a:pPr algn="ctr" defTabSz="1422400">
                  <a:lnSpc>
                    <a:spcPct val="90000"/>
                  </a:lnSpc>
                  <a:spcBef>
                    <a:spcPts val="700"/>
                  </a:spcBef>
                  <a:defRPr>
                    <a:solidFill>
                      <a:srgbClr val="FFFFFF"/>
                    </a:solidFill>
                    <a:latin typeface="Calibri"/>
                    <a:ea typeface="Calibri"/>
                    <a:cs typeface="Calibri"/>
                    <a:sym typeface="Calibri"/>
                  </a:defRPr>
                </a:pPr>
                <a:endParaRPr/>
              </a:p>
            </p:txBody>
          </p:sp>
          <p:sp>
            <p:nvSpPr>
              <p:cNvPr id="554" name="What health care services do I use/need?"/>
              <p:cNvSpPr txBox="1"/>
              <p:nvPr/>
            </p:nvSpPr>
            <p:spPr>
              <a:xfrm>
                <a:off x="-1" y="272097"/>
                <a:ext cx="3505203" cy="155892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1920" tIns="121920" rIns="121920" bIns="121920" numCol="1" anchor="ctr">
                <a:spAutoFit/>
              </a:bodyPr>
              <a:lstStyle>
                <a:lvl1pPr algn="ctr" defTabSz="1422400">
                  <a:lnSpc>
                    <a:spcPct val="90000"/>
                  </a:lnSpc>
                  <a:spcBef>
                    <a:spcPts val="1300"/>
                  </a:spcBef>
                  <a:defRPr sz="3200" b="1">
                    <a:solidFill>
                      <a:srgbClr val="FFFFFF"/>
                    </a:solidFill>
                    <a:latin typeface="Calibri"/>
                    <a:ea typeface="Calibri"/>
                    <a:cs typeface="Calibri"/>
                    <a:sym typeface="Calibri"/>
                  </a:defRPr>
                </a:lvl1pPr>
              </a:lstStyle>
              <a:p>
                <a:r>
                  <a:t>What health care services do I use/need?</a:t>
                </a:r>
              </a:p>
            </p:txBody>
          </p:sp>
        </p:grpSp>
        <p:grpSp>
          <p:nvGrpSpPr>
            <p:cNvPr id="558" name="Group"/>
            <p:cNvGrpSpPr/>
            <p:nvPr/>
          </p:nvGrpSpPr>
          <p:grpSpPr>
            <a:xfrm>
              <a:off x="3855720" y="2453640"/>
              <a:ext cx="3505202" cy="2103124"/>
              <a:chOff x="0" y="0"/>
              <a:chExt cx="3505201" cy="2103122"/>
            </a:xfrm>
          </p:grpSpPr>
          <p:sp>
            <p:nvSpPr>
              <p:cNvPr id="556" name="Rectangle"/>
              <p:cNvSpPr/>
              <p:nvPr/>
            </p:nvSpPr>
            <p:spPr>
              <a:xfrm>
                <a:off x="-1" y="-1"/>
                <a:ext cx="3505203" cy="2103124"/>
              </a:xfrm>
              <a:prstGeom prst="rect">
                <a:avLst/>
              </a:prstGeom>
              <a:solidFill>
                <a:srgbClr val="39CBB5"/>
              </a:solidFill>
              <a:ln w="12700" cap="flat">
                <a:solidFill>
                  <a:srgbClr val="FFFFFF"/>
                </a:solidFill>
                <a:prstDash val="solid"/>
                <a:miter lim="800000"/>
              </a:ln>
              <a:effectLst/>
            </p:spPr>
            <p:txBody>
              <a:bodyPr wrap="square" lIns="45718" tIns="45718" rIns="45718" bIns="45718" numCol="1" anchor="ctr">
                <a:noAutofit/>
              </a:bodyPr>
              <a:lstStyle/>
              <a:p>
                <a:pPr algn="ctr" defTabSz="1422400">
                  <a:lnSpc>
                    <a:spcPct val="90000"/>
                  </a:lnSpc>
                  <a:spcBef>
                    <a:spcPts val="700"/>
                  </a:spcBef>
                  <a:defRPr>
                    <a:solidFill>
                      <a:srgbClr val="FFFFFF"/>
                    </a:solidFill>
                    <a:latin typeface="Calibri"/>
                    <a:ea typeface="Calibri"/>
                    <a:cs typeface="Calibri"/>
                    <a:sym typeface="Calibri"/>
                  </a:defRPr>
                </a:pPr>
                <a:endParaRPr/>
              </a:p>
            </p:txBody>
          </p:sp>
          <p:sp>
            <p:nvSpPr>
              <p:cNvPr id="557" name="What would my costs be with each type of plan?"/>
              <p:cNvSpPr txBox="1"/>
              <p:nvPr/>
            </p:nvSpPr>
            <p:spPr>
              <a:xfrm>
                <a:off x="-1" y="272097"/>
                <a:ext cx="3505203" cy="155892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1920" tIns="121920" rIns="121920" bIns="121920" numCol="1" anchor="ctr">
                <a:spAutoFit/>
              </a:bodyPr>
              <a:lstStyle>
                <a:lvl1pPr algn="ctr" defTabSz="1422400">
                  <a:lnSpc>
                    <a:spcPct val="90000"/>
                  </a:lnSpc>
                  <a:spcBef>
                    <a:spcPts val="1300"/>
                  </a:spcBef>
                  <a:defRPr sz="3200" b="1">
                    <a:solidFill>
                      <a:srgbClr val="FFFFFF"/>
                    </a:solidFill>
                    <a:latin typeface="Calibri"/>
                    <a:ea typeface="Calibri"/>
                    <a:cs typeface="Calibri"/>
                    <a:sym typeface="Calibri"/>
                  </a:defRPr>
                </a:lvl1pPr>
              </a:lstStyle>
              <a:p>
                <a:r>
                  <a:t>What would my costs be with each type of plan?</a:t>
                </a:r>
              </a:p>
            </p:txBody>
          </p:sp>
        </p:grpSp>
        <p:grpSp>
          <p:nvGrpSpPr>
            <p:cNvPr id="561" name="Group"/>
            <p:cNvGrpSpPr/>
            <p:nvPr/>
          </p:nvGrpSpPr>
          <p:grpSpPr>
            <a:xfrm>
              <a:off x="7711440" y="2453640"/>
              <a:ext cx="3505205" cy="2103124"/>
              <a:chOff x="-1" y="0"/>
              <a:chExt cx="3505203" cy="2103122"/>
            </a:xfrm>
          </p:grpSpPr>
          <p:sp>
            <p:nvSpPr>
              <p:cNvPr id="559" name="Rectangle"/>
              <p:cNvSpPr/>
              <p:nvPr/>
            </p:nvSpPr>
            <p:spPr>
              <a:xfrm>
                <a:off x="-2" y="-1"/>
                <a:ext cx="3505205" cy="2103124"/>
              </a:xfrm>
              <a:prstGeom prst="rect">
                <a:avLst/>
              </a:prstGeom>
              <a:solidFill>
                <a:schemeClr val="accent3"/>
              </a:solidFill>
              <a:ln w="12700" cap="flat">
                <a:solidFill>
                  <a:srgbClr val="FFFFFF"/>
                </a:solidFill>
                <a:prstDash val="solid"/>
                <a:miter lim="800000"/>
              </a:ln>
              <a:effectLst/>
            </p:spPr>
            <p:txBody>
              <a:bodyPr wrap="square" lIns="45718" tIns="45718" rIns="45718" bIns="45718" numCol="1" anchor="ctr">
                <a:noAutofit/>
              </a:bodyPr>
              <a:lstStyle/>
              <a:p>
                <a:pPr algn="ctr" defTabSz="1422400">
                  <a:lnSpc>
                    <a:spcPct val="90000"/>
                  </a:lnSpc>
                  <a:spcBef>
                    <a:spcPts val="700"/>
                  </a:spcBef>
                  <a:defRPr>
                    <a:solidFill>
                      <a:srgbClr val="FFFFFF"/>
                    </a:solidFill>
                    <a:latin typeface="Calibri"/>
                    <a:ea typeface="Calibri"/>
                    <a:cs typeface="Calibri"/>
                    <a:sym typeface="Calibri"/>
                  </a:defRPr>
                </a:pPr>
                <a:endParaRPr/>
              </a:p>
            </p:txBody>
          </p:sp>
          <p:sp>
            <p:nvSpPr>
              <p:cNvPr id="560" name="How well does this plan cover my prescription drug costs?"/>
              <p:cNvSpPr txBox="1"/>
              <p:nvPr/>
            </p:nvSpPr>
            <p:spPr>
              <a:xfrm>
                <a:off x="-1" y="44727"/>
                <a:ext cx="3505203" cy="201366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1920" tIns="121920" rIns="121920" bIns="121920" numCol="1" anchor="ctr">
                <a:spAutoFit/>
              </a:bodyPr>
              <a:lstStyle>
                <a:lvl1pPr algn="ctr" defTabSz="1422400">
                  <a:lnSpc>
                    <a:spcPct val="90000"/>
                  </a:lnSpc>
                  <a:spcBef>
                    <a:spcPts val="1300"/>
                  </a:spcBef>
                  <a:defRPr sz="3200" b="1">
                    <a:solidFill>
                      <a:srgbClr val="FFFFFF"/>
                    </a:solidFill>
                    <a:latin typeface="Calibri"/>
                    <a:ea typeface="Calibri"/>
                    <a:cs typeface="Calibri"/>
                    <a:sym typeface="Calibri"/>
                  </a:defRPr>
                </a:lvl1pPr>
              </a:lstStyle>
              <a:p>
                <a:r>
                  <a:t>How well does this plan cover my prescription drug costs?</a:t>
                </a:r>
              </a:p>
            </p:txBody>
          </p:sp>
        </p:grpSp>
      </p:grpSp>
      <p:sp>
        <p:nvSpPr>
          <p:cNvPr id="563"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a:solidFill>
                  <a:srgbClr val="FFFFFF"/>
                </a:solidFill>
              </a:defRPr>
            </a:lvl1pPr>
          </a:lstStyle>
          <a:p>
            <a:fld id="{86CB4B4D-7CA3-9044-876B-883B54F8677D}" type="slidenum">
              <a:rPr/>
              <a:t>32</a:t>
            </a:fld>
            <a:endParaRPr/>
          </a:p>
        </p:txBody>
      </p:sp>
      <p:grpSp>
        <p:nvGrpSpPr>
          <p:cNvPr id="566" name="sketchy line"/>
          <p:cNvGrpSpPr/>
          <p:nvPr/>
        </p:nvGrpSpPr>
        <p:grpSpPr>
          <a:xfrm>
            <a:off x="405357" y="2053100"/>
            <a:ext cx="11705141" cy="98773"/>
            <a:chOff x="0" y="0"/>
            <a:chExt cx="11705139" cy="98771"/>
          </a:xfrm>
        </p:grpSpPr>
        <p:sp>
          <p:nvSpPr>
            <p:cNvPr id="564"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565"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Medicare Advantage"/>
          <p:cNvSpPr txBox="1">
            <a:spLocks noGrp="1"/>
          </p:cNvSpPr>
          <p:nvPr>
            <p:ph type="title"/>
          </p:nvPr>
        </p:nvSpPr>
        <p:spPr>
          <a:xfrm>
            <a:off x="513080" y="5337383"/>
            <a:ext cx="3510280" cy="3488269"/>
          </a:xfrm>
          <a:prstGeom prst="rect">
            <a:avLst/>
          </a:prstGeom>
        </p:spPr>
        <p:txBody>
          <a:bodyPr/>
          <a:lstStyle/>
          <a:p>
            <a:pPr defTabSz="914400">
              <a:defRPr sz="5400">
                <a:solidFill>
                  <a:srgbClr val="1F5FA0"/>
                </a:solidFill>
                <a:latin typeface="Arial"/>
                <a:ea typeface="Arial"/>
                <a:cs typeface="Arial"/>
                <a:sym typeface="Arial"/>
              </a:defRPr>
            </a:pPr>
            <a:r>
              <a:t>When you meet with insurance agents…</a:t>
            </a:r>
          </a:p>
        </p:txBody>
      </p:sp>
      <p:pic>
        <p:nvPicPr>
          <p:cNvPr id="571" name="Picture 2" descr="Picture 2"/>
          <p:cNvPicPr>
            <a:picLocks noChangeAspect="1"/>
          </p:cNvPicPr>
          <p:nvPr/>
        </p:nvPicPr>
        <p:blipFill>
          <a:blip r:embed="rId3"/>
          <a:srcRect t="24958" b="14249"/>
          <a:stretch>
            <a:fillRect/>
          </a:stretch>
        </p:blipFill>
        <p:spPr>
          <a:xfrm>
            <a:off x="19" y="9"/>
            <a:ext cx="13004783" cy="5277248"/>
          </a:xfrm>
          <a:custGeom>
            <a:avLst/>
            <a:gdLst/>
            <a:ahLst/>
            <a:cxnLst>
              <a:cxn ang="0">
                <a:pos x="wd2" y="hd2"/>
              </a:cxn>
              <a:cxn ang="5400000">
                <a:pos x="wd2" y="hd2"/>
              </a:cxn>
              <a:cxn ang="10800000">
                <a:pos x="wd2" y="hd2"/>
              </a:cxn>
              <a:cxn ang="16200000">
                <a:pos x="wd2" y="hd2"/>
              </a:cxn>
            </a:cxnLst>
            <a:rect l="0" t="0" r="r" b="b"/>
            <a:pathLst>
              <a:path w="21600" h="21081" extrusionOk="0">
                <a:moveTo>
                  <a:pt x="0" y="0"/>
                </a:moveTo>
                <a:lnTo>
                  <a:pt x="0" y="21081"/>
                </a:lnTo>
                <a:lnTo>
                  <a:pt x="284" y="20919"/>
                </a:lnTo>
                <a:cubicBezTo>
                  <a:pt x="7254" y="17282"/>
                  <a:pt x="14310" y="21600"/>
                  <a:pt x="21303" y="20085"/>
                </a:cubicBezTo>
                <a:lnTo>
                  <a:pt x="21600" y="20012"/>
                </a:lnTo>
                <a:lnTo>
                  <a:pt x="21600" y="0"/>
                </a:lnTo>
                <a:lnTo>
                  <a:pt x="0" y="0"/>
                </a:lnTo>
                <a:close/>
              </a:path>
            </a:pathLst>
          </a:custGeom>
          <a:ln w="12700">
            <a:miter lim="400000"/>
          </a:ln>
        </p:spPr>
      </p:pic>
      <p:grpSp>
        <p:nvGrpSpPr>
          <p:cNvPr id="604" name="Read what you sign…"/>
          <p:cNvGrpSpPr/>
          <p:nvPr/>
        </p:nvGrpSpPr>
        <p:grpSpPr>
          <a:xfrm>
            <a:off x="4505579" y="5337385"/>
            <a:ext cx="7984443" cy="3536141"/>
            <a:chOff x="0" y="0"/>
            <a:chExt cx="7984443" cy="3536140"/>
          </a:xfrm>
        </p:grpSpPr>
        <p:sp>
          <p:nvSpPr>
            <p:cNvPr id="572" name="Line"/>
            <p:cNvSpPr/>
            <p:nvPr/>
          </p:nvSpPr>
          <p:spPr>
            <a:xfrm>
              <a:off x="0" y="0"/>
              <a:ext cx="7984444" cy="1"/>
            </a:xfrm>
            <a:prstGeom prst="line">
              <a:avLst/>
            </a:prstGeom>
            <a:solidFill>
              <a:schemeClr val="accent2"/>
            </a:solidFill>
            <a:ln w="12700" cap="flat">
              <a:solidFill>
                <a:schemeClr val="accent2"/>
              </a:solidFill>
              <a:prstDash val="solid"/>
              <a:miter lim="800000"/>
            </a:ln>
            <a:effectLst/>
          </p:spPr>
          <p:txBody>
            <a:bodyPr wrap="square" lIns="45718" tIns="45718" rIns="45718" bIns="45718" numCol="1" anchor="t">
              <a:noAutofit/>
            </a:bodyPr>
            <a:lstStyle/>
            <a:p>
              <a:endParaRPr/>
            </a:p>
          </p:txBody>
        </p:sp>
        <p:sp>
          <p:nvSpPr>
            <p:cNvPr id="573" name="Read"/>
            <p:cNvSpPr txBox="1"/>
            <p:nvPr/>
          </p:nvSpPr>
          <p:spPr>
            <a:xfrm>
              <a:off x="0" y="0"/>
              <a:ext cx="1596890" cy="4839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tIns="91438" rIns="91438" bIns="91438" numCol="1" anchor="t">
              <a:spAutoFit/>
            </a:bodyPr>
            <a:lstStyle>
              <a:lvl1pPr defTabSz="1066800">
                <a:lnSpc>
                  <a:spcPct val="90000"/>
                </a:lnSpc>
                <a:spcBef>
                  <a:spcPts val="1000"/>
                </a:spcBef>
                <a:defRPr sz="2400" b="1">
                  <a:solidFill>
                    <a:srgbClr val="FF0000"/>
                  </a:solidFill>
                  <a:latin typeface="Calibri"/>
                  <a:ea typeface="Calibri"/>
                  <a:cs typeface="Calibri"/>
                  <a:sym typeface="Calibri"/>
                </a:defRPr>
              </a:lvl1pPr>
            </a:lstStyle>
            <a:p>
              <a:r>
                <a:t>Read</a:t>
              </a:r>
            </a:p>
          </p:txBody>
        </p:sp>
        <p:sp>
          <p:nvSpPr>
            <p:cNvPr id="574" name="Read what you sign"/>
            <p:cNvSpPr txBox="1"/>
            <p:nvPr/>
          </p:nvSpPr>
          <p:spPr>
            <a:xfrm>
              <a:off x="1716654" y="19799"/>
              <a:ext cx="6267789" cy="3788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80" tIns="68580" rIns="68580" bIns="68580" numCol="1" anchor="t">
              <a:spAutoFit/>
            </a:bodyPr>
            <a:lstStyle>
              <a:lvl1pPr defTabSz="800100">
                <a:lnSpc>
                  <a:spcPct val="90000"/>
                </a:lnSpc>
                <a:spcBef>
                  <a:spcPts val="700"/>
                </a:spcBef>
                <a:defRPr>
                  <a:latin typeface="Calibri"/>
                  <a:ea typeface="Calibri"/>
                  <a:cs typeface="Calibri"/>
                  <a:sym typeface="Calibri"/>
                </a:defRPr>
              </a:lvl1pPr>
            </a:lstStyle>
            <a:p>
              <a:r>
                <a:t>Read what you sign</a:t>
              </a:r>
            </a:p>
          </p:txBody>
        </p:sp>
        <p:sp>
          <p:nvSpPr>
            <p:cNvPr id="575" name="Line"/>
            <p:cNvSpPr/>
            <p:nvPr/>
          </p:nvSpPr>
          <p:spPr>
            <a:xfrm>
              <a:off x="1596888" y="415806"/>
              <a:ext cx="6387555" cy="2"/>
            </a:xfrm>
            <a:prstGeom prst="line">
              <a:avLst/>
            </a:prstGeom>
            <a:solidFill>
              <a:schemeClr val="accent2"/>
            </a:solidFill>
            <a:ln w="12700" cap="flat">
              <a:solidFill>
                <a:srgbClr val="CFE3BF"/>
              </a:solidFill>
              <a:prstDash val="solid"/>
              <a:miter lim="800000"/>
            </a:ln>
            <a:effectLst/>
          </p:spPr>
          <p:txBody>
            <a:bodyPr wrap="square" lIns="45718" tIns="45718" rIns="45718" bIns="45718" numCol="1" anchor="t">
              <a:noAutofit/>
            </a:bodyPr>
            <a:lstStyle/>
            <a:p>
              <a:endParaRPr/>
            </a:p>
          </p:txBody>
        </p:sp>
        <p:sp>
          <p:nvSpPr>
            <p:cNvPr id="576" name="Line"/>
            <p:cNvSpPr/>
            <p:nvPr/>
          </p:nvSpPr>
          <p:spPr>
            <a:xfrm>
              <a:off x="0" y="436032"/>
              <a:ext cx="7984444" cy="2"/>
            </a:xfrm>
            <a:prstGeom prst="line">
              <a:avLst/>
            </a:prstGeom>
            <a:solidFill>
              <a:schemeClr val="accent2"/>
            </a:solidFill>
            <a:ln w="12700" cap="flat">
              <a:solidFill>
                <a:schemeClr val="accent2"/>
              </a:solidFill>
              <a:prstDash val="solid"/>
              <a:miter lim="800000"/>
            </a:ln>
            <a:effectLst/>
          </p:spPr>
          <p:txBody>
            <a:bodyPr wrap="square" lIns="45718" tIns="45718" rIns="45718" bIns="45718" numCol="1" anchor="t">
              <a:noAutofit/>
            </a:bodyPr>
            <a:lstStyle/>
            <a:p>
              <a:endParaRPr/>
            </a:p>
          </p:txBody>
        </p:sp>
        <p:sp>
          <p:nvSpPr>
            <p:cNvPr id="577" name="Don’t sign"/>
            <p:cNvSpPr txBox="1"/>
            <p:nvPr/>
          </p:nvSpPr>
          <p:spPr>
            <a:xfrm>
              <a:off x="0" y="436032"/>
              <a:ext cx="1596890" cy="4839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tIns="91438" rIns="91438" bIns="91438" numCol="1" anchor="t">
              <a:spAutoFit/>
            </a:bodyPr>
            <a:lstStyle>
              <a:lvl1pPr defTabSz="1066800">
                <a:lnSpc>
                  <a:spcPct val="90000"/>
                </a:lnSpc>
                <a:spcBef>
                  <a:spcPts val="1000"/>
                </a:spcBef>
                <a:defRPr sz="2400" b="1">
                  <a:solidFill>
                    <a:srgbClr val="FF0000"/>
                  </a:solidFill>
                  <a:latin typeface="Calibri"/>
                  <a:ea typeface="Calibri"/>
                  <a:cs typeface="Calibri"/>
                  <a:sym typeface="Calibri"/>
                </a:defRPr>
              </a:lvl1pPr>
            </a:lstStyle>
            <a:p>
              <a:r>
                <a:t>Don’t sign</a:t>
              </a:r>
            </a:p>
          </p:txBody>
        </p:sp>
        <p:sp>
          <p:nvSpPr>
            <p:cNvPr id="578" name="Don’t sign blank applications"/>
            <p:cNvSpPr txBox="1"/>
            <p:nvPr/>
          </p:nvSpPr>
          <p:spPr>
            <a:xfrm>
              <a:off x="1716654" y="455832"/>
              <a:ext cx="6267789" cy="3788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80" tIns="68580" rIns="68580" bIns="68580" numCol="1" anchor="t">
              <a:spAutoFit/>
            </a:bodyPr>
            <a:lstStyle>
              <a:lvl1pPr defTabSz="800100">
                <a:lnSpc>
                  <a:spcPct val="90000"/>
                </a:lnSpc>
                <a:spcBef>
                  <a:spcPts val="700"/>
                </a:spcBef>
                <a:defRPr>
                  <a:latin typeface="Calibri"/>
                  <a:ea typeface="Calibri"/>
                  <a:cs typeface="Calibri"/>
                  <a:sym typeface="Calibri"/>
                </a:defRPr>
              </a:lvl1pPr>
            </a:lstStyle>
            <a:p>
              <a:r>
                <a:t>Don’t sign blank applications</a:t>
              </a:r>
            </a:p>
          </p:txBody>
        </p:sp>
        <p:sp>
          <p:nvSpPr>
            <p:cNvPr id="579" name="Line"/>
            <p:cNvSpPr/>
            <p:nvPr/>
          </p:nvSpPr>
          <p:spPr>
            <a:xfrm>
              <a:off x="1596888" y="851839"/>
              <a:ext cx="6387555" cy="2"/>
            </a:xfrm>
            <a:prstGeom prst="line">
              <a:avLst/>
            </a:prstGeom>
            <a:solidFill>
              <a:schemeClr val="accent2"/>
            </a:solidFill>
            <a:ln w="12700" cap="flat">
              <a:solidFill>
                <a:srgbClr val="CFE3BF"/>
              </a:solidFill>
              <a:prstDash val="solid"/>
              <a:miter lim="800000"/>
            </a:ln>
            <a:effectLst/>
          </p:spPr>
          <p:txBody>
            <a:bodyPr wrap="square" lIns="45718" tIns="45718" rIns="45718" bIns="45718" numCol="1" anchor="t">
              <a:noAutofit/>
            </a:bodyPr>
            <a:lstStyle/>
            <a:p>
              <a:endParaRPr/>
            </a:p>
          </p:txBody>
        </p:sp>
        <p:sp>
          <p:nvSpPr>
            <p:cNvPr id="580" name="Line"/>
            <p:cNvSpPr/>
            <p:nvPr/>
          </p:nvSpPr>
          <p:spPr>
            <a:xfrm>
              <a:off x="0" y="872065"/>
              <a:ext cx="7984444" cy="2"/>
            </a:xfrm>
            <a:prstGeom prst="line">
              <a:avLst/>
            </a:prstGeom>
            <a:solidFill>
              <a:schemeClr val="accent2"/>
            </a:solidFill>
            <a:ln w="12700" cap="flat">
              <a:solidFill>
                <a:schemeClr val="accent2"/>
              </a:solidFill>
              <a:prstDash val="solid"/>
              <a:miter lim="800000"/>
            </a:ln>
            <a:effectLst/>
          </p:spPr>
          <p:txBody>
            <a:bodyPr wrap="square" lIns="45718" tIns="45718" rIns="45718" bIns="45718" numCol="1" anchor="t">
              <a:noAutofit/>
            </a:bodyPr>
            <a:lstStyle/>
            <a:p>
              <a:endParaRPr/>
            </a:p>
          </p:txBody>
        </p:sp>
        <p:sp>
          <p:nvSpPr>
            <p:cNvPr id="581" name="Bring"/>
            <p:cNvSpPr txBox="1"/>
            <p:nvPr/>
          </p:nvSpPr>
          <p:spPr>
            <a:xfrm>
              <a:off x="0" y="872065"/>
              <a:ext cx="1596890" cy="4839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tIns="91438" rIns="91438" bIns="91438" numCol="1" anchor="t">
              <a:spAutoFit/>
            </a:bodyPr>
            <a:lstStyle>
              <a:lvl1pPr defTabSz="1066800">
                <a:lnSpc>
                  <a:spcPct val="90000"/>
                </a:lnSpc>
                <a:spcBef>
                  <a:spcPts val="1000"/>
                </a:spcBef>
                <a:defRPr sz="2400" b="1">
                  <a:solidFill>
                    <a:srgbClr val="FF0000"/>
                  </a:solidFill>
                  <a:latin typeface="Calibri"/>
                  <a:ea typeface="Calibri"/>
                  <a:cs typeface="Calibri"/>
                  <a:sym typeface="Calibri"/>
                </a:defRPr>
              </a:lvl1pPr>
            </a:lstStyle>
            <a:p>
              <a:r>
                <a:t>Bring</a:t>
              </a:r>
            </a:p>
          </p:txBody>
        </p:sp>
        <p:sp>
          <p:nvSpPr>
            <p:cNvPr id="582" name="Bring someone with you"/>
            <p:cNvSpPr txBox="1"/>
            <p:nvPr/>
          </p:nvSpPr>
          <p:spPr>
            <a:xfrm>
              <a:off x="1716654" y="891866"/>
              <a:ext cx="6267789" cy="3788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80" tIns="68580" rIns="68580" bIns="68580" numCol="1" anchor="t">
              <a:spAutoFit/>
            </a:bodyPr>
            <a:lstStyle>
              <a:lvl1pPr defTabSz="800100">
                <a:lnSpc>
                  <a:spcPct val="90000"/>
                </a:lnSpc>
                <a:spcBef>
                  <a:spcPts val="700"/>
                </a:spcBef>
                <a:defRPr>
                  <a:latin typeface="Calibri"/>
                  <a:ea typeface="Calibri"/>
                  <a:cs typeface="Calibri"/>
                  <a:sym typeface="Calibri"/>
                </a:defRPr>
              </a:lvl1pPr>
            </a:lstStyle>
            <a:p>
              <a:r>
                <a:t>Bring someone with you</a:t>
              </a:r>
            </a:p>
          </p:txBody>
        </p:sp>
        <p:sp>
          <p:nvSpPr>
            <p:cNvPr id="583" name="Line"/>
            <p:cNvSpPr/>
            <p:nvPr/>
          </p:nvSpPr>
          <p:spPr>
            <a:xfrm>
              <a:off x="1596888" y="1287873"/>
              <a:ext cx="6387555" cy="2"/>
            </a:xfrm>
            <a:prstGeom prst="line">
              <a:avLst/>
            </a:prstGeom>
            <a:solidFill>
              <a:schemeClr val="accent2"/>
            </a:solidFill>
            <a:ln w="12700" cap="flat">
              <a:solidFill>
                <a:srgbClr val="CFE3BF"/>
              </a:solidFill>
              <a:prstDash val="solid"/>
              <a:miter lim="800000"/>
            </a:ln>
            <a:effectLst/>
          </p:spPr>
          <p:txBody>
            <a:bodyPr wrap="square" lIns="45718" tIns="45718" rIns="45718" bIns="45718" numCol="1" anchor="t">
              <a:noAutofit/>
            </a:bodyPr>
            <a:lstStyle/>
            <a:p>
              <a:endParaRPr/>
            </a:p>
          </p:txBody>
        </p:sp>
        <p:sp>
          <p:nvSpPr>
            <p:cNvPr id="584" name="Line"/>
            <p:cNvSpPr/>
            <p:nvPr/>
          </p:nvSpPr>
          <p:spPr>
            <a:xfrm>
              <a:off x="0" y="1308099"/>
              <a:ext cx="7984444" cy="2"/>
            </a:xfrm>
            <a:prstGeom prst="line">
              <a:avLst/>
            </a:prstGeom>
            <a:solidFill>
              <a:schemeClr val="accent2"/>
            </a:solidFill>
            <a:ln w="12700" cap="flat">
              <a:solidFill>
                <a:schemeClr val="accent2"/>
              </a:solidFill>
              <a:prstDash val="solid"/>
              <a:miter lim="800000"/>
            </a:ln>
            <a:effectLst/>
          </p:spPr>
          <p:txBody>
            <a:bodyPr wrap="square" lIns="45718" tIns="45718" rIns="45718" bIns="45718" numCol="1" anchor="t">
              <a:noAutofit/>
            </a:bodyPr>
            <a:lstStyle/>
            <a:p>
              <a:endParaRPr/>
            </a:p>
          </p:txBody>
        </p:sp>
        <p:sp>
          <p:nvSpPr>
            <p:cNvPr id="585" name="Ask"/>
            <p:cNvSpPr txBox="1"/>
            <p:nvPr/>
          </p:nvSpPr>
          <p:spPr>
            <a:xfrm>
              <a:off x="0" y="1308099"/>
              <a:ext cx="1596890" cy="4839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tIns="91438" rIns="91438" bIns="91438" numCol="1" anchor="t">
              <a:spAutoFit/>
            </a:bodyPr>
            <a:lstStyle>
              <a:lvl1pPr defTabSz="1066800">
                <a:lnSpc>
                  <a:spcPct val="90000"/>
                </a:lnSpc>
                <a:spcBef>
                  <a:spcPts val="1000"/>
                </a:spcBef>
                <a:defRPr sz="2400" b="1">
                  <a:solidFill>
                    <a:srgbClr val="FF0000"/>
                  </a:solidFill>
                  <a:latin typeface="Calibri"/>
                  <a:ea typeface="Calibri"/>
                  <a:cs typeface="Calibri"/>
                  <a:sym typeface="Calibri"/>
                </a:defRPr>
              </a:lvl1pPr>
            </a:lstStyle>
            <a:p>
              <a:r>
                <a:t>Ask</a:t>
              </a:r>
            </a:p>
          </p:txBody>
        </p:sp>
        <p:sp>
          <p:nvSpPr>
            <p:cNvPr id="586" name="Ask questions and take notes"/>
            <p:cNvSpPr txBox="1"/>
            <p:nvPr/>
          </p:nvSpPr>
          <p:spPr>
            <a:xfrm>
              <a:off x="1716654" y="1327899"/>
              <a:ext cx="6267789" cy="3788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80" tIns="68580" rIns="68580" bIns="68580" numCol="1" anchor="t">
              <a:spAutoFit/>
            </a:bodyPr>
            <a:lstStyle>
              <a:lvl1pPr defTabSz="800100">
                <a:lnSpc>
                  <a:spcPct val="90000"/>
                </a:lnSpc>
                <a:spcBef>
                  <a:spcPts val="700"/>
                </a:spcBef>
                <a:defRPr>
                  <a:latin typeface="Calibri"/>
                  <a:ea typeface="Calibri"/>
                  <a:cs typeface="Calibri"/>
                  <a:sym typeface="Calibri"/>
                </a:defRPr>
              </a:lvl1pPr>
            </a:lstStyle>
            <a:p>
              <a:r>
                <a:t>Ask questions and take notes</a:t>
              </a:r>
            </a:p>
          </p:txBody>
        </p:sp>
        <p:sp>
          <p:nvSpPr>
            <p:cNvPr id="587" name="Line"/>
            <p:cNvSpPr/>
            <p:nvPr/>
          </p:nvSpPr>
          <p:spPr>
            <a:xfrm>
              <a:off x="1596888" y="1723907"/>
              <a:ext cx="6387555" cy="2"/>
            </a:xfrm>
            <a:prstGeom prst="line">
              <a:avLst/>
            </a:prstGeom>
            <a:solidFill>
              <a:schemeClr val="accent2"/>
            </a:solidFill>
            <a:ln w="12700" cap="flat">
              <a:solidFill>
                <a:srgbClr val="CFE3BF"/>
              </a:solidFill>
              <a:prstDash val="solid"/>
              <a:miter lim="800000"/>
            </a:ln>
            <a:effectLst/>
          </p:spPr>
          <p:txBody>
            <a:bodyPr wrap="square" lIns="45718" tIns="45718" rIns="45718" bIns="45718" numCol="1" anchor="t">
              <a:noAutofit/>
            </a:bodyPr>
            <a:lstStyle/>
            <a:p>
              <a:endParaRPr/>
            </a:p>
          </p:txBody>
        </p:sp>
        <p:sp>
          <p:nvSpPr>
            <p:cNvPr id="588" name="Line"/>
            <p:cNvSpPr/>
            <p:nvPr/>
          </p:nvSpPr>
          <p:spPr>
            <a:xfrm>
              <a:off x="0" y="1744132"/>
              <a:ext cx="7984444" cy="2"/>
            </a:xfrm>
            <a:prstGeom prst="line">
              <a:avLst/>
            </a:prstGeom>
            <a:solidFill>
              <a:schemeClr val="accent2"/>
            </a:solidFill>
            <a:ln w="12700" cap="flat">
              <a:solidFill>
                <a:schemeClr val="accent2"/>
              </a:solidFill>
              <a:prstDash val="solid"/>
              <a:miter lim="800000"/>
            </a:ln>
            <a:effectLst/>
          </p:spPr>
          <p:txBody>
            <a:bodyPr wrap="square" lIns="45718" tIns="45718" rIns="45718" bIns="45718" numCol="1" anchor="t">
              <a:noAutofit/>
            </a:bodyPr>
            <a:lstStyle/>
            <a:p>
              <a:endParaRPr/>
            </a:p>
          </p:txBody>
        </p:sp>
        <p:sp>
          <p:nvSpPr>
            <p:cNvPr id="589" name="Get"/>
            <p:cNvSpPr txBox="1"/>
            <p:nvPr/>
          </p:nvSpPr>
          <p:spPr>
            <a:xfrm>
              <a:off x="0" y="1744134"/>
              <a:ext cx="1596890" cy="4839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tIns="91438" rIns="91438" bIns="91438" numCol="1" anchor="t">
              <a:spAutoFit/>
            </a:bodyPr>
            <a:lstStyle>
              <a:lvl1pPr defTabSz="1066800">
                <a:lnSpc>
                  <a:spcPct val="90000"/>
                </a:lnSpc>
                <a:spcBef>
                  <a:spcPts val="1000"/>
                </a:spcBef>
                <a:defRPr sz="2400" b="1">
                  <a:solidFill>
                    <a:srgbClr val="FF0000"/>
                  </a:solidFill>
                  <a:latin typeface="Calibri"/>
                  <a:ea typeface="Calibri"/>
                  <a:cs typeface="Calibri"/>
                  <a:sym typeface="Calibri"/>
                </a:defRPr>
              </a:lvl1pPr>
            </a:lstStyle>
            <a:p>
              <a:r>
                <a:t>Get</a:t>
              </a:r>
            </a:p>
          </p:txBody>
        </p:sp>
        <p:sp>
          <p:nvSpPr>
            <p:cNvPr id="590" name="Get a second visit/conversation"/>
            <p:cNvSpPr txBox="1"/>
            <p:nvPr/>
          </p:nvSpPr>
          <p:spPr>
            <a:xfrm>
              <a:off x="1716654" y="1763934"/>
              <a:ext cx="6267789" cy="3788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80" tIns="68580" rIns="68580" bIns="68580" numCol="1" anchor="t">
              <a:spAutoFit/>
            </a:bodyPr>
            <a:lstStyle>
              <a:lvl1pPr defTabSz="800100">
                <a:lnSpc>
                  <a:spcPct val="90000"/>
                </a:lnSpc>
                <a:spcBef>
                  <a:spcPts val="700"/>
                </a:spcBef>
                <a:defRPr>
                  <a:latin typeface="Calibri"/>
                  <a:ea typeface="Calibri"/>
                  <a:cs typeface="Calibri"/>
                  <a:sym typeface="Calibri"/>
                </a:defRPr>
              </a:lvl1pPr>
            </a:lstStyle>
            <a:p>
              <a:r>
                <a:t>Get a second visit/conversation</a:t>
              </a:r>
            </a:p>
          </p:txBody>
        </p:sp>
        <p:sp>
          <p:nvSpPr>
            <p:cNvPr id="591" name="Line"/>
            <p:cNvSpPr/>
            <p:nvPr/>
          </p:nvSpPr>
          <p:spPr>
            <a:xfrm>
              <a:off x="1596888" y="2159941"/>
              <a:ext cx="6387555" cy="2"/>
            </a:xfrm>
            <a:prstGeom prst="line">
              <a:avLst/>
            </a:prstGeom>
            <a:solidFill>
              <a:schemeClr val="accent2"/>
            </a:solidFill>
            <a:ln w="12700" cap="flat">
              <a:solidFill>
                <a:srgbClr val="CFE3BF"/>
              </a:solidFill>
              <a:prstDash val="solid"/>
              <a:miter lim="800000"/>
            </a:ln>
            <a:effectLst/>
          </p:spPr>
          <p:txBody>
            <a:bodyPr wrap="square" lIns="45718" tIns="45718" rIns="45718" bIns="45718" numCol="1" anchor="t">
              <a:noAutofit/>
            </a:bodyPr>
            <a:lstStyle/>
            <a:p>
              <a:endParaRPr/>
            </a:p>
          </p:txBody>
        </p:sp>
        <p:sp>
          <p:nvSpPr>
            <p:cNvPr id="592" name="Line"/>
            <p:cNvSpPr/>
            <p:nvPr/>
          </p:nvSpPr>
          <p:spPr>
            <a:xfrm>
              <a:off x="0" y="2180166"/>
              <a:ext cx="7984444" cy="2"/>
            </a:xfrm>
            <a:prstGeom prst="line">
              <a:avLst/>
            </a:prstGeom>
            <a:solidFill>
              <a:schemeClr val="accent2"/>
            </a:solidFill>
            <a:ln w="12700" cap="flat">
              <a:solidFill>
                <a:schemeClr val="accent2"/>
              </a:solidFill>
              <a:prstDash val="solid"/>
              <a:miter lim="800000"/>
            </a:ln>
            <a:effectLst/>
          </p:spPr>
          <p:txBody>
            <a:bodyPr wrap="square" lIns="45718" tIns="45718" rIns="45718" bIns="45718" numCol="1" anchor="t">
              <a:noAutofit/>
            </a:bodyPr>
            <a:lstStyle/>
            <a:p>
              <a:endParaRPr/>
            </a:p>
          </p:txBody>
        </p:sp>
        <p:sp>
          <p:nvSpPr>
            <p:cNvPr id="593" name="Don’t pay"/>
            <p:cNvSpPr txBox="1"/>
            <p:nvPr/>
          </p:nvSpPr>
          <p:spPr>
            <a:xfrm>
              <a:off x="0" y="2180166"/>
              <a:ext cx="1596890" cy="4839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tIns="91438" rIns="91438" bIns="91438" numCol="1" anchor="t">
              <a:spAutoFit/>
            </a:bodyPr>
            <a:lstStyle>
              <a:lvl1pPr defTabSz="1066800">
                <a:lnSpc>
                  <a:spcPct val="90000"/>
                </a:lnSpc>
                <a:spcBef>
                  <a:spcPts val="1000"/>
                </a:spcBef>
                <a:defRPr sz="2400" b="1">
                  <a:solidFill>
                    <a:srgbClr val="FF0000"/>
                  </a:solidFill>
                  <a:latin typeface="Calibri"/>
                  <a:ea typeface="Calibri"/>
                  <a:cs typeface="Calibri"/>
                  <a:sym typeface="Calibri"/>
                </a:defRPr>
              </a:lvl1pPr>
            </a:lstStyle>
            <a:p>
              <a:r>
                <a:t>Don’t pay</a:t>
              </a:r>
            </a:p>
          </p:txBody>
        </p:sp>
        <p:sp>
          <p:nvSpPr>
            <p:cNvPr id="594" name="Don’t pay cash or write a check made out to agent"/>
            <p:cNvSpPr txBox="1"/>
            <p:nvPr/>
          </p:nvSpPr>
          <p:spPr>
            <a:xfrm>
              <a:off x="1716654" y="2199966"/>
              <a:ext cx="6267789" cy="3788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80" tIns="68580" rIns="68580" bIns="68580" numCol="1" anchor="t">
              <a:spAutoFit/>
            </a:bodyPr>
            <a:lstStyle>
              <a:lvl1pPr defTabSz="800100">
                <a:lnSpc>
                  <a:spcPct val="90000"/>
                </a:lnSpc>
                <a:spcBef>
                  <a:spcPts val="700"/>
                </a:spcBef>
                <a:defRPr>
                  <a:latin typeface="Calibri"/>
                  <a:ea typeface="Calibri"/>
                  <a:cs typeface="Calibri"/>
                  <a:sym typeface="Calibri"/>
                </a:defRPr>
              </a:lvl1pPr>
            </a:lstStyle>
            <a:p>
              <a:r>
                <a:t>Don’t pay cash or write a check made out to agent</a:t>
              </a:r>
            </a:p>
          </p:txBody>
        </p:sp>
        <p:sp>
          <p:nvSpPr>
            <p:cNvPr id="595" name="Line"/>
            <p:cNvSpPr/>
            <p:nvPr/>
          </p:nvSpPr>
          <p:spPr>
            <a:xfrm>
              <a:off x="1596888" y="2595973"/>
              <a:ext cx="6387555" cy="2"/>
            </a:xfrm>
            <a:prstGeom prst="line">
              <a:avLst/>
            </a:prstGeom>
            <a:solidFill>
              <a:schemeClr val="accent2"/>
            </a:solidFill>
            <a:ln w="12700" cap="flat">
              <a:solidFill>
                <a:srgbClr val="CFE3BF"/>
              </a:solidFill>
              <a:prstDash val="solid"/>
              <a:miter lim="800000"/>
            </a:ln>
            <a:effectLst/>
          </p:spPr>
          <p:txBody>
            <a:bodyPr wrap="square" lIns="45718" tIns="45718" rIns="45718" bIns="45718" numCol="1" anchor="t">
              <a:noAutofit/>
            </a:bodyPr>
            <a:lstStyle/>
            <a:p>
              <a:endParaRPr/>
            </a:p>
          </p:txBody>
        </p:sp>
        <p:sp>
          <p:nvSpPr>
            <p:cNvPr id="596" name="Line"/>
            <p:cNvSpPr/>
            <p:nvPr/>
          </p:nvSpPr>
          <p:spPr>
            <a:xfrm>
              <a:off x="0" y="2616200"/>
              <a:ext cx="7984444" cy="2"/>
            </a:xfrm>
            <a:prstGeom prst="line">
              <a:avLst/>
            </a:prstGeom>
            <a:solidFill>
              <a:schemeClr val="accent2"/>
            </a:solidFill>
            <a:ln w="12700" cap="flat">
              <a:solidFill>
                <a:schemeClr val="accent2"/>
              </a:solidFill>
              <a:prstDash val="solid"/>
              <a:miter lim="800000"/>
            </a:ln>
            <a:effectLst/>
          </p:spPr>
          <p:txBody>
            <a:bodyPr wrap="square" lIns="45718" tIns="45718" rIns="45718" bIns="45718" numCol="1" anchor="t">
              <a:noAutofit/>
            </a:bodyPr>
            <a:lstStyle/>
            <a:p>
              <a:endParaRPr/>
            </a:p>
          </p:txBody>
        </p:sp>
        <p:sp>
          <p:nvSpPr>
            <p:cNvPr id="597" name="Verify"/>
            <p:cNvSpPr txBox="1"/>
            <p:nvPr/>
          </p:nvSpPr>
          <p:spPr>
            <a:xfrm>
              <a:off x="0" y="2616200"/>
              <a:ext cx="1596890" cy="4839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tIns="91438" rIns="91438" bIns="91438" numCol="1" anchor="t">
              <a:spAutoFit/>
            </a:bodyPr>
            <a:lstStyle>
              <a:lvl1pPr defTabSz="1066800">
                <a:lnSpc>
                  <a:spcPct val="90000"/>
                </a:lnSpc>
                <a:spcBef>
                  <a:spcPts val="1000"/>
                </a:spcBef>
                <a:defRPr sz="2400" b="1">
                  <a:solidFill>
                    <a:srgbClr val="FF0000"/>
                  </a:solidFill>
                  <a:latin typeface="Calibri"/>
                  <a:ea typeface="Calibri"/>
                  <a:cs typeface="Calibri"/>
                  <a:sym typeface="Calibri"/>
                </a:defRPr>
              </a:lvl1pPr>
            </a:lstStyle>
            <a:p>
              <a:r>
                <a:t>Verify</a:t>
              </a:r>
            </a:p>
          </p:txBody>
        </p:sp>
        <p:sp>
          <p:nvSpPr>
            <p:cNvPr id="598" name="Verify licensed agent"/>
            <p:cNvSpPr txBox="1"/>
            <p:nvPr/>
          </p:nvSpPr>
          <p:spPr>
            <a:xfrm>
              <a:off x="1716654" y="2635999"/>
              <a:ext cx="6267789" cy="37880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80" tIns="68580" rIns="68580" bIns="68580" numCol="1" anchor="t">
              <a:spAutoFit/>
            </a:bodyPr>
            <a:lstStyle>
              <a:lvl1pPr defTabSz="800100">
                <a:lnSpc>
                  <a:spcPct val="90000"/>
                </a:lnSpc>
                <a:spcBef>
                  <a:spcPts val="700"/>
                </a:spcBef>
                <a:defRPr>
                  <a:latin typeface="Calibri"/>
                  <a:ea typeface="Calibri"/>
                  <a:cs typeface="Calibri"/>
                  <a:sym typeface="Calibri"/>
                </a:defRPr>
              </a:lvl1pPr>
            </a:lstStyle>
            <a:p>
              <a:r>
                <a:t>Verify licensed agent</a:t>
              </a:r>
            </a:p>
          </p:txBody>
        </p:sp>
        <p:sp>
          <p:nvSpPr>
            <p:cNvPr id="599" name="Line"/>
            <p:cNvSpPr/>
            <p:nvPr/>
          </p:nvSpPr>
          <p:spPr>
            <a:xfrm>
              <a:off x="1596888" y="3032007"/>
              <a:ext cx="6387555" cy="2"/>
            </a:xfrm>
            <a:prstGeom prst="line">
              <a:avLst/>
            </a:prstGeom>
            <a:solidFill>
              <a:schemeClr val="accent2"/>
            </a:solidFill>
            <a:ln w="12700" cap="flat">
              <a:solidFill>
                <a:srgbClr val="CFE3BF"/>
              </a:solidFill>
              <a:prstDash val="solid"/>
              <a:miter lim="800000"/>
            </a:ln>
            <a:effectLst/>
          </p:spPr>
          <p:txBody>
            <a:bodyPr wrap="square" lIns="45718" tIns="45718" rIns="45718" bIns="45718" numCol="1" anchor="t">
              <a:noAutofit/>
            </a:bodyPr>
            <a:lstStyle/>
            <a:p>
              <a:endParaRPr/>
            </a:p>
          </p:txBody>
        </p:sp>
        <p:sp>
          <p:nvSpPr>
            <p:cNvPr id="600" name="Line"/>
            <p:cNvSpPr/>
            <p:nvPr/>
          </p:nvSpPr>
          <p:spPr>
            <a:xfrm>
              <a:off x="0" y="3052232"/>
              <a:ext cx="7984444" cy="2"/>
            </a:xfrm>
            <a:prstGeom prst="line">
              <a:avLst/>
            </a:prstGeom>
            <a:solidFill>
              <a:schemeClr val="accent2"/>
            </a:solidFill>
            <a:ln w="12700" cap="flat">
              <a:solidFill>
                <a:schemeClr val="accent2"/>
              </a:solidFill>
              <a:prstDash val="solid"/>
              <a:miter lim="800000"/>
            </a:ln>
            <a:effectLst/>
          </p:spPr>
          <p:txBody>
            <a:bodyPr wrap="square" lIns="45718" tIns="45718" rIns="45718" bIns="45718" numCol="1" anchor="t">
              <a:noAutofit/>
            </a:bodyPr>
            <a:lstStyle/>
            <a:p>
              <a:endParaRPr/>
            </a:p>
          </p:txBody>
        </p:sp>
        <p:sp>
          <p:nvSpPr>
            <p:cNvPr id="601" name="Pause"/>
            <p:cNvSpPr txBox="1"/>
            <p:nvPr/>
          </p:nvSpPr>
          <p:spPr>
            <a:xfrm>
              <a:off x="0" y="3052232"/>
              <a:ext cx="1596890" cy="4839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tIns="91438" rIns="91438" bIns="91438" numCol="1" anchor="t">
              <a:spAutoFit/>
            </a:bodyPr>
            <a:lstStyle>
              <a:lvl1pPr defTabSz="1066800">
                <a:lnSpc>
                  <a:spcPct val="90000"/>
                </a:lnSpc>
                <a:spcBef>
                  <a:spcPts val="1000"/>
                </a:spcBef>
                <a:defRPr sz="2400" b="1">
                  <a:solidFill>
                    <a:srgbClr val="FF0000"/>
                  </a:solidFill>
                  <a:latin typeface="Calibri"/>
                  <a:ea typeface="Calibri"/>
                  <a:cs typeface="Calibri"/>
                  <a:sym typeface="Calibri"/>
                </a:defRPr>
              </a:lvl1pPr>
            </a:lstStyle>
            <a:p>
              <a:r>
                <a:t>Pause</a:t>
              </a:r>
            </a:p>
          </p:txBody>
        </p:sp>
        <p:sp>
          <p:nvSpPr>
            <p:cNvPr id="602" name="Read your policy. You have 30 days to change your mind."/>
            <p:cNvSpPr txBox="1"/>
            <p:nvPr/>
          </p:nvSpPr>
          <p:spPr>
            <a:xfrm>
              <a:off x="1716654" y="3072034"/>
              <a:ext cx="6267789" cy="37880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68580" tIns="68580" rIns="68580" bIns="68580" numCol="1" anchor="t">
              <a:spAutoFit/>
            </a:bodyPr>
            <a:lstStyle/>
            <a:p>
              <a:pPr defTabSz="800100">
                <a:lnSpc>
                  <a:spcPct val="90000"/>
                </a:lnSpc>
                <a:spcBef>
                  <a:spcPts val="700"/>
                </a:spcBef>
                <a:defRPr>
                  <a:latin typeface="Calibri"/>
                  <a:ea typeface="Calibri"/>
                  <a:cs typeface="Calibri"/>
                  <a:sym typeface="Calibri"/>
                </a:defRPr>
              </a:pPr>
              <a:r>
                <a:t>Read your policy. </a:t>
              </a:r>
              <a:r>
                <a:rPr i="1"/>
                <a:t>You have 30 days to change your mind.</a:t>
              </a:r>
            </a:p>
          </p:txBody>
        </p:sp>
        <p:sp>
          <p:nvSpPr>
            <p:cNvPr id="603" name="Line"/>
            <p:cNvSpPr/>
            <p:nvPr/>
          </p:nvSpPr>
          <p:spPr>
            <a:xfrm>
              <a:off x="1596888" y="3468041"/>
              <a:ext cx="6387555" cy="2"/>
            </a:xfrm>
            <a:prstGeom prst="line">
              <a:avLst/>
            </a:prstGeom>
            <a:solidFill>
              <a:schemeClr val="accent2"/>
            </a:solidFill>
            <a:ln w="12700" cap="flat">
              <a:solidFill>
                <a:srgbClr val="CFE3BF"/>
              </a:solidFill>
              <a:prstDash val="solid"/>
              <a:miter lim="800000"/>
            </a:ln>
            <a:effectLst/>
          </p:spPr>
          <p:txBody>
            <a:bodyPr wrap="square" lIns="45718" tIns="45718" rIns="45718" bIns="45718" numCol="1" anchor="t">
              <a:noAutofit/>
            </a:bodyPr>
            <a:lstStyle/>
            <a:p>
              <a:endParaRPr/>
            </a:p>
          </p:txBody>
        </p:sp>
      </p:grpSp>
      <p:sp>
        <p:nvSpPr>
          <p:cNvPr id="605"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33</a:t>
            </a:fld>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 name="Medicare Advantage"/>
          <p:cNvSpPr txBox="1">
            <a:spLocks noGrp="1"/>
          </p:cNvSpPr>
          <p:nvPr>
            <p:ph type="title"/>
          </p:nvPr>
        </p:nvSpPr>
        <p:spPr>
          <a:xfrm>
            <a:off x="497817" y="5488206"/>
            <a:ext cx="4372429" cy="3488269"/>
          </a:xfrm>
          <a:prstGeom prst="rect">
            <a:avLst/>
          </a:prstGeom>
        </p:spPr>
        <p:txBody>
          <a:bodyPr/>
          <a:lstStyle/>
          <a:p>
            <a:pPr defTabSz="914400">
              <a:defRPr sz="4800">
                <a:solidFill>
                  <a:srgbClr val="1F5FA0"/>
                </a:solidFill>
                <a:latin typeface="Arial"/>
                <a:ea typeface="Arial"/>
                <a:cs typeface="Arial"/>
                <a:sym typeface="Arial"/>
              </a:defRPr>
            </a:pPr>
            <a:r>
              <a:t>The Rules to Protect You</a:t>
            </a:r>
            <a:br/>
            <a:br/>
            <a:r>
              <a:rPr sz="3200" b="0">
                <a:latin typeface="Calibri"/>
                <a:ea typeface="Calibri"/>
                <a:cs typeface="Calibri"/>
                <a:sym typeface="Calibri"/>
              </a:rPr>
              <a:t>for Medicare Advantage and Part D plans</a:t>
            </a:r>
            <a:r>
              <a:rPr sz="3200" b="0">
                <a:solidFill>
                  <a:schemeClr val="accent4"/>
                </a:solidFill>
                <a:latin typeface="Calibri"/>
                <a:ea typeface="Calibri"/>
                <a:cs typeface="Calibri"/>
                <a:sym typeface="Calibri"/>
              </a:rPr>
              <a:t>. </a:t>
            </a:r>
            <a:br>
              <a:rPr sz="3200" b="0">
                <a:solidFill>
                  <a:schemeClr val="accent4"/>
                </a:solidFill>
                <a:latin typeface="Calibri"/>
                <a:ea typeface="Calibri"/>
                <a:cs typeface="Calibri"/>
                <a:sym typeface="Calibri"/>
              </a:rPr>
            </a:br>
            <a:endParaRPr sz="3200" b="0">
              <a:solidFill>
                <a:schemeClr val="accent4"/>
              </a:solidFill>
              <a:latin typeface="Calibri"/>
              <a:ea typeface="Calibri"/>
              <a:cs typeface="Calibri"/>
              <a:sym typeface="Calibri"/>
            </a:endParaRPr>
          </a:p>
        </p:txBody>
      </p:sp>
      <p:pic>
        <p:nvPicPr>
          <p:cNvPr id="610" name="judge-3556460_1280.png" descr="judge-3556460_1280.png"/>
          <p:cNvPicPr>
            <a:picLocks noChangeAspect="1"/>
          </p:cNvPicPr>
          <p:nvPr/>
        </p:nvPicPr>
        <p:blipFill>
          <a:blip r:embed="rId3"/>
          <a:srcRect t="13338" b="40807"/>
          <a:stretch>
            <a:fillRect/>
          </a:stretch>
        </p:blipFill>
        <p:spPr>
          <a:xfrm>
            <a:off x="19" y="8"/>
            <a:ext cx="13004783" cy="5277248"/>
          </a:xfrm>
          <a:custGeom>
            <a:avLst/>
            <a:gdLst/>
            <a:ahLst/>
            <a:cxnLst>
              <a:cxn ang="0">
                <a:pos x="wd2" y="hd2"/>
              </a:cxn>
              <a:cxn ang="5400000">
                <a:pos x="wd2" y="hd2"/>
              </a:cxn>
              <a:cxn ang="10800000">
                <a:pos x="wd2" y="hd2"/>
              </a:cxn>
              <a:cxn ang="16200000">
                <a:pos x="wd2" y="hd2"/>
              </a:cxn>
            </a:cxnLst>
            <a:rect l="0" t="0" r="r" b="b"/>
            <a:pathLst>
              <a:path w="21600" h="21081" extrusionOk="0">
                <a:moveTo>
                  <a:pt x="0" y="0"/>
                </a:moveTo>
                <a:lnTo>
                  <a:pt x="0" y="21081"/>
                </a:lnTo>
                <a:lnTo>
                  <a:pt x="284" y="20919"/>
                </a:lnTo>
                <a:cubicBezTo>
                  <a:pt x="7254" y="17282"/>
                  <a:pt x="14310" y="21600"/>
                  <a:pt x="21303" y="20085"/>
                </a:cubicBezTo>
                <a:lnTo>
                  <a:pt x="21600" y="20012"/>
                </a:lnTo>
                <a:lnTo>
                  <a:pt x="21600" y="0"/>
                </a:lnTo>
                <a:lnTo>
                  <a:pt x="0" y="0"/>
                </a:lnTo>
                <a:close/>
              </a:path>
            </a:pathLst>
          </a:custGeom>
          <a:ln w="12700">
            <a:miter lim="400000"/>
          </a:ln>
        </p:spPr>
      </p:pic>
      <p:sp>
        <p:nvSpPr>
          <p:cNvPr id="611" name="Rules for MA and Part D plans include:…"/>
          <p:cNvSpPr txBox="1"/>
          <p:nvPr/>
        </p:nvSpPr>
        <p:spPr>
          <a:xfrm>
            <a:off x="4991725" y="5680808"/>
            <a:ext cx="7452578" cy="3535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lvl="1" indent="711200" defTabSz="914400">
              <a:lnSpc>
                <a:spcPct val="90000"/>
              </a:lnSpc>
              <a:spcBef>
                <a:spcPts val="2400"/>
              </a:spcBef>
              <a:defRPr sz="3200" b="1">
                <a:solidFill>
                  <a:srgbClr val="414141"/>
                </a:solidFill>
                <a:latin typeface="Calibri"/>
                <a:ea typeface="Calibri"/>
                <a:cs typeface="Calibri"/>
                <a:sym typeface="Calibri"/>
              </a:defRPr>
            </a:pPr>
            <a:r>
              <a:t>No uninvited calls, emails, or visits</a:t>
            </a:r>
            <a:endParaRPr sz="2800"/>
          </a:p>
          <a:p>
            <a:pPr lvl="1" indent="711200" defTabSz="914400">
              <a:lnSpc>
                <a:spcPct val="90000"/>
              </a:lnSpc>
              <a:spcBef>
                <a:spcPts val="2400"/>
              </a:spcBef>
              <a:defRPr sz="3200" b="1">
                <a:solidFill>
                  <a:srgbClr val="414141"/>
                </a:solidFill>
                <a:latin typeface="Calibri"/>
                <a:ea typeface="Calibri"/>
                <a:cs typeface="Calibri"/>
                <a:sym typeface="Calibri"/>
              </a:defRPr>
            </a:pPr>
            <a:r>
              <a:t>Can’t ask for your personal information</a:t>
            </a:r>
            <a:endParaRPr sz="2800"/>
          </a:p>
          <a:p>
            <a:pPr lvl="1" indent="711200" defTabSz="914400">
              <a:lnSpc>
                <a:spcPct val="90000"/>
              </a:lnSpc>
              <a:spcBef>
                <a:spcPts val="2400"/>
              </a:spcBef>
              <a:defRPr sz="3200" b="1">
                <a:solidFill>
                  <a:srgbClr val="414141"/>
                </a:solidFill>
                <a:latin typeface="Calibri"/>
                <a:ea typeface="Calibri"/>
                <a:cs typeface="Calibri"/>
                <a:sym typeface="Calibri"/>
              </a:defRPr>
            </a:pPr>
            <a:r>
              <a:t>No gifts or prizes &gt; $15</a:t>
            </a:r>
            <a:endParaRPr sz="2800"/>
          </a:p>
          <a:p>
            <a:pPr lvl="1" indent="711200" defTabSz="914400">
              <a:lnSpc>
                <a:spcPct val="90000"/>
              </a:lnSpc>
              <a:spcBef>
                <a:spcPts val="2400"/>
              </a:spcBef>
              <a:defRPr sz="3200" b="1">
                <a:solidFill>
                  <a:srgbClr val="414141"/>
                </a:solidFill>
                <a:latin typeface="Calibri"/>
                <a:ea typeface="Calibri"/>
                <a:cs typeface="Calibri"/>
                <a:sym typeface="Calibri"/>
              </a:defRPr>
            </a:pPr>
            <a:r>
              <a:t>No comparisons by name</a:t>
            </a:r>
            <a:endParaRPr sz="2800"/>
          </a:p>
          <a:p>
            <a:pPr lvl="1" indent="711200" defTabSz="914400">
              <a:lnSpc>
                <a:spcPct val="90000"/>
              </a:lnSpc>
              <a:spcBef>
                <a:spcPts val="2400"/>
              </a:spcBef>
              <a:defRPr sz="3200" b="1">
                <a:solidFill>
                  <a:srgbClr val="414141"/>
                </a:solidFill>
                <a:latin typeface="Calibri"/>
                <a:ea typeface="Calibri"/>
                <a:cs typeface="Calibri"/>
                <a:sym typeface="Calibri"/>
              </a:defRPr>
            </a:pPr>
            <a:r>
              <a:t>No “Medicare Endorsed”</a:t>
            </a:r>
          </a:p>
        </p:txBody>
      </p:sp>
      <p:sp>
        <p:nvSpPr>
          <p:cNvPr id="612"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34</a:t>
            </a:fld>
            <a:endParaRPr/>
          </a:p>
        </p:txBody>
      </p:sp>
      <p:sp>
        <p:nvSpPr>
          <p:cNvPr id="613" name="Shape"/>
          <p:cNvSpPr/>
          <p:nvPr/>
        </p:nvSpPr>
        <p:spPr>
          <a:xfrm>
            <a:off x="451086" y="7186339"/>
            <a:ext cx="4297599" cy="92012"/>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ln w="44450" cap="rnd">
            <a:solidFill>
              <a:schemeClr val="accent2">
                <a:alpha val="75000"/>
              </a:schemeClr>
            </a:solidFill>
          </a:ln>
        </p:spPr>
        <p:txBody>
          <a:bodyPr lIns="45718" tIns="45718" rIns="45718" bIns="45718" anchor="ctr"/>
          <a:lstStyle/>
          <a:p>
            <a:pPr algn="ctr">
              <a:defRPr>
                <a:solidFill>
                  <a:srgbClr val="FFFFFF"/>
                </a:solidFill>
                <a:latin typeface="Calibri"/>
                <a:ea typeface="Calibri"/>
                <a:cs typeface="Calibri"/>
                <a:sym typeface="Calibri"/>
              </a:defRPr>
            </a:pPr>
            <a:endParaRP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 name="Rectangle 86"/>
          <p:cNvSpPr/>
          <p:nvPr/>
        </p:nvSpPr>
        <p:spPr>
          <a:xfrm>
            <a:off x="3250" y="433953"/>
            <a:ext cx="13001550" cy="9753601"/>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618" name="Medicare Advantage"/>
          <p:cNvSpPr txBox="1">
            <a:spLocks noGrp="1"/>
          </p:cNvSpPr>
          <p:nvPr>
            <p:ph type="title"/>
          </p:nvPr>
        </p:nvSpPr>
        <p:spPr>
          <a:xfrm>
            <a:off x="624228" y="586405"/>
            <a:ext cx="11753092" cy="1579245"/>
          </a:xfrm>
          <a:prstGeom prst="rect">
            <a:avLst/>
          </a:prstGeom>
        </p:spPr>
        <p:txBody>
          <a:bodyPr anchor="b"/>
          <a:lstStyle/>
          <a:p>
            <a:pPr defTabSz="914400">
              <a:defRPr sz="5400">
                <a:solidFill>
                  <a:srgbClr val="1F5FA0"/>
                </a:solidFill>
                <a:latin typeface="Arial"/>
                <a:ea typeface="Arial"/>
                <a:cs typeface="Arial"/>
                <a:sym typeface="Arial"/>
              </a:defRPr>
            </a:pPr>
            <a:r>
              <a:t>Changed</a:t>
            </a:r>
            <a:r>
              <a:rPr sz="5800"/>
              <a:t> Your Mind?</a:t>
            </a:r>
          </a:p>
        </p:txBody>
      </p:sp>
      <p:grpSp>
        <p:nvGrpSpPr>
          <p:cNvPr id="621" name="sketchy line"/>
          <p:cNvGrpSpPr/>
          <p:nvPr/>
        </p:nvGrpSpPr>
        <p:grpSpPr>
          <a:xfrm>
            <a:off x="610818" y="2061489"/>
            <a:ext cx="11705141" cy="98772"/>
            <a:chOff x="0" y="0"/>
            <a:chExt cx="11705139" cy="98771"/>
          </a:xfrm>
        </p:grpSpPr>
        <p:sp>
          <p:nvSpPr>
            <p:cNvPr id="619"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620"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622" name="Private health insurance plans…"/>
          <p:cNvSpPr txBox="1">
            <a:spLocks noGrp="1"/>
          </p:cNvSpPr>
          <p:nvPr>
            <p:ph type="body" sz="half" idx="1"/>
          </p:nvPr>
        </p:nvSpPr>
        <p:spPr>
          <a:xfrm>
            <a:off x="624228" y="2174672"/>
            <a:ext cx="7394752" cy="6592810"/>
          </a:xfrm>
          <a:prstGeom prst="rect">
            <a:avLst/>
          </a:prstGeom>
        </p:spPr>
        <p:txBody>
          <a:bodyPr>
            <a:normAutofit fontScale="92500" lnSpcReduction="20000"/>
          </a:bodyPr>
          <a:lstStyle/>
          <a:p>
            <a:pPr marL="0" indent="119602" defTabSz="658368">
              <a:lnSpc>
                <a:spcPct val="72000"/>
              </a:lnSpc>
              <a:buSzTx/>
              <a:buNone/>
              <a:defRPr sz="1728">
                <a:solidFill>
                  <a:srgbClr val="000000"/>
                </a:solidFill>
                <a:latin typeface="Georgia"/>
                <a:ea typeface="Georgia"/>
                <a:cs typeface="Georgia"/>
                <a:sym typeface="Georgia"/>
              </a:defRPr>
            </a:pPr>
            <a:endParaRPr dirty="0"/>
          </a:p>
          <a:p>
            <a:pPr marL="234082" indent="-234082" defTabSz="658368">
              <a:lnSpc>
                <a:spcPct val="160000"/>
              </a:lnSpc>
              <a:buClr>
                <a:srgbClr val="1F5FA0"/>
              </a:buClr>
              <a:defRPr sz="2016">
                <a:solidFill>
                  <a:srgbClr val="000000"/>
                </a:solidFill>
                <a:latin typeface="Arial"/>
                <a:ea typeface="Arial"/>
                <a:cs typeface="Arial"/>
                <a:sym typeface="Arial"/>
              </a:defRPr>
            </a:pPr>
            <a:r>
              <a:rPr sz="2800" dirty="0">
                <a:latin typeface="Arial" panose="020B0604020202020204" pitchFamily="34" charset="0"/>
                <a:cs typeface="Arial" panose="020B0604020202020204" pitchFamily="34" charset="0"/>
              </a:rPr>
              <a:t>Medicare Advantage Open Enrollment Period: </a:t>
            </a:r>
            <a:r>
              <a:rPr lang="en-US" sz="2800" dirty="0">
                <a:latin typeface="Arial" panose="020B0604020202020204" pitchFamily="34" charset="0"/>
                <a:cs typeface="Arial" panose="020B0604020202020204" pitchFamily="34" charset="0"/>
              </a:rPr>
              <a:t>Can change between </a:t>
            </a:r>
            <a:r>
              <a:rPr sz="2800" dirty="0">
                <a:latin typeface="Arial" panose="020B0604020202020204" pitchFamily="34" charset="0"/>
                <a:cs typeface="Arial" panose="020B0604020202020204" pitchFamily="34" charset="0"/>
              </a:rPr>
              <a:t>January 1 – March 31</a:t>
            </a:r>
          </a:p>
          <a:p>
            <a:pPr marL="234082" indent="-234082" defTabSz="658368">
              <a:lnSpc>
                <a:spcPct val="160000"/>
              </a:lnSpc>
              <a:buClr>
                <a:srgbClr val="1F5FA0"/>
              </a:buClr>
              <a:defRPr sz="2016">
                <a:solidFill>
                  <a:srgbClr val="000000"/>
                </a:solidFill>
                <a:latin typeface="Arial"/>
                <a:ea typeface="Arial"/>
                <a:cs typeface="Arial"/>
                <a:sym typeface="Arial"/>
              </a:defRPr>
            </a:pPr>
            <a:r>
              <a:rPr sz="2800" dirty="0">
                <a:latin typeface="Arial" panose="020B0604020202020204" pitchFamily="34" charset="0"/>
                <a:cs typeface="Arial" panose="020B0604020202020204" pitchFamily="34" charset="0"/>
              </a:rPr>
              <a:t>If already enrolled in a Medicare Advantage plan, you may switch to another Medicare Advantage plan or to Original Medicare, October 15 – December 7</a:t>
            </a:r>
            <a:endParaRPr sz="2800" dirty="0">
              <a:latin typeface="Arial" panose="020B0604020202020204" pitchFamily="34" charset="0"/>
              <a:ea typeface="Georgia"/>
              <a:cs typeface="Arial" panose="020B0604020202020204" pitchFamily="34" charset="0"/>
              <a:sym typeface="Georgia"/>
            </a:endParaRPr>
          </a:p>
          <a:p>
            <a:pPr marL="234082" indent="-234082" defTabSz="658368">
              <a:lnSpc>
                <a:spcPct val="170000"/>
              </a:lnSpc>
              <a:buClr>
                <a:srgbClr val="1F5FA0"/>
              </a:buClr>
              <a:defRPr sz="2016">
                <a:solidFill>
                  <a:srgbClr val="000000"/>
                </a:solidFill>
                <a:latin typeface="Arial"/>
                <a:ea typeface="Arial"/>
                <a:cs typeface="Arial"/>
                <a:sym typeface="Arial"/>
              </a:defRPr>
            </a:pPr>
            <a:r>
              <a:rPr sz="2800" dirty="0">
                <a:latin typeface="Arial" panose="020B0604020202020204" pitchFamily="34" charset="0"/>
                <a:cs typeface="Arial" panose="020B0604020202020204" pitchFamily="34" charset="0"/>
              </a:rPr>
              <a:t>May add or drop Part D, prescription plan</a:t>
            </a:r>
          </a:p>
          <a:p>
            <a:pPr marL="234082" indent="-234082" defTabSz="658368">
              <a:lnSpc>
                <a:spcPct val="170000"/>
              </a:lnSpc>
              <a:buClr>
                <a:srgbClr val="1F5FA0"/>
              </a:buClr>
              <a:defRPr sz="2016">
                <a:solidFill>
                  <a:srgbClr val="000000"/>
                </a:solidFill>
                <a:latin typeface="Arial"/>
                <a:ea typeface="Arial"/>
                <a:cs typeface="Arial"/>
                <a:sym typeface="Arial"/>
              </a:defRPr>
            </a:pPr>
            <a:r>
              <a:rPr lang="en-US" sz="2800" dirty="0">
                <a:latin typeface="Arial" panose="020B0604020202020204" pitchFamily="34" charset="0"/>
                <a:cs typeface="Arial" panose="020B0604020202020204" pitchFamily="34" charset="0"/>
              </a:rPr>
              <a:t>Check into your</a:t>
            </a:r>
            <a:r>
              <a:rPr sz="2800" dirty="0">
                <a:latin typeface="Arial" panose="020B0604020202020204" pitchFamily="34" charset="0"/>
                <a:cs typeface="Arial" panose="020B0604020202020204" pitchFamily="34" charset="0"/>
              </a:rPr>
              <a:t> </a:t>
            </a:r>
            <a:r>
              <a:rPr sz="2800" dirty="0" err="1">
                <a:latin typeface="Arial" panose="020B0604020202020204" pitchFamily="34" charset="0"/>
                <a:cs typeface="Arial" panose="020B0604020202020204" pitchFamily="34" charset="0"/>
              </a:rPr>
              <a:t>Medi</a:t>
            </a:r>
            <a:r>
              <a:rPr lang="en-US" sz="2800" dirty="0" err="1">
                <a:latin typeface="Arial" panose="020B0604020202020204" pitchFamily="34" charset="0"/>
                <a:cs typeface="Arial" panose="020B0604020202020204" pitchFamily="34" charset="0"/>
              </a:rPr>
              <a:t>G</a:t>
            </a:r>
            <a:r>
              <a:rPr sz="2800" dirty="0" err="1">
                <a:latin typeface="Arial" panose="020B0604020202020204" pitchFamily="34" charset="0"/>
                <a:cs typeface="Arial" panose="020B0604020202020204" pitchFamily="34" charset="0"/>
              </a:rPr>
              <a:t>ap</a:t>
            </a:r>
            <a:r>
              <a:rPr sz="2800" dirty="0">
                <a:latin typeface="Arial" panose="020B0604020202020204" pitchFamily="34" charset="0"/>
                <a:cs typeface="Arial" panose="020B0604020202020204" pitchFamily="34" charset="0"/>
              </a:rPr>
              <a:t> protections</a:t>
            </a:r>
            <a:r>
              <a:rPr lang="en-US" sz="2800" dirty="0">
                <a:latin typeface="Arial" panose="020B0604020202020204" pitchFamily="34" charset="0"/>
                <a:cs typeface="Arial" panose="020B0604020202020204" pitchFamily="34" charset="0"/>
                <a:sym typeface="Georgia"/>
              </a:rPr>
              <a:t>/policies.</a:t>
            </a:r>
            <a:r>
              <a:rPr sz="2800" dirty="0">
                <a:latin typeface="Arial" panose="020B0604020202020204" pitchFamily="34" charset="0"/>
                <a:ea typeface="Georgia"/>
                <a:cs typeface="Arial" panose="020B0604020202020204" pitchFamily="34" charset="0"/>
                <a:sym typeface="Georgia"/>
              </a:rPr>
              <a:t> </a:t>
            </a:r>
            <a:r>
              <a:rPr sz="2800" dirty="0">
                <a:latin typeface="Arial" panose="020B0604020202020204" pitchFamily="34" charset="0"/>
                <a:cs typeface="Arial" panose="020B0604020202020204" pitchFamily="34" charset="0"/>
              </a:rPr>
              <a:t>Contact a SHIP* counselor! Or a reputable independent agent. </a:t>
            </a:r>
          </a:p>
        </p:txBody>
      </p:sp>
      <p:pic>
        <p:nvPicPr>
          <p:cNvPr id="623" name="colorful-1197317_1280.png" descr="colorful-1197317_1280.png"/>
          <p:cNvPicPr>
            <a:picLocks noChangeAspect="1"/>
          </p:cNvPicPr>
          <p:nvPr/>
        </p:nvPicPr>
        <p:blipFill>
          <a:blip r:embed="rId3"/>
          <a:srcRect l="5061"/>
          <a:stretch>
            <a:fillRect/>
          </a:stretch>
        </p:blipFill>
        <p:spPr>
          <a:xfrm>
            <a:off x="8190472" y="2419999"/>
            <a:ext cx="4203671" cy="5825978"/>
          </a:xfrm>
          <a:prstGeom prst="rect">
            <a:avLst/>
          </a:prstGeom>
          <a:ln w="12700">
            <a:miter lim="400000"/>
          </a:ln>
        </p:spPr>
      </p:pic>
      <p:sp>
        <p:nvSpPr>
          <p:cNvPr id="624"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35</a:t>
            </a:fld>
            <a:endParaRPr/>
          </a:p>
        </p:txBody>
      </p:sp>
      <p:sp>
        <p:nvSpPr>
          <p:cNvPr id="625" name="TextBox 1"/>
          <p:cNvSpPr txBox="1"/>
          <p:nvPr/>
        </p:nvSpPr>
        <p:spPr>
          <a:xfrm>
            <a:off x="976393" y="9144543"/>
            <a:ext cx="9314482" cy="33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latin typeface="Calibri"/>
                <a:ea typeface="Calibri"/>
                <a:cs typeface="Calibri"/>
                <a:sym typeface="Calibri"/>
              </a:defRPr>
            </a:lvl1pPr>
          </a:lstStyle>
          <a:p>
            <a:r>
              <a:t>* SHIP, Senior Health Insurance Program,  non-profit, free unbiased Medicare plan counseling. </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1" name="Rectangle 86"/>
          <p:cNvGrpSpPr/>
          <p:nvPr/>
        </p:nvGrpSpPr>
        <p:grpSpPr>
          <a:xfrm>
            <a:off x="3250" y="-1"/>
            <a:ext cx="13001550" cy="10187555"/>
            <a:chOff x="0" y="0"/>
            <a:chExt cx="13001549" cy="10187553"/>
          </a:xfrm>
        </p:grpSpPr>
        <p:sp>
          <p:nvSpPr>
            <p:cNvPr id="629" name="Rectangle"/>
            <p:cNvSpPr/>
            <p:nvPr/>
          </p:nvSpPr>
          <p:spPr>
            <a:xfrm>
              <a:off x="0" y="-1"/>
              <a:ext cx="13001550" cy="10187555"/>
            </a:xfrm>
            <a:prstGeom prst="rect">
              <a:avLst/>
            </a:prstGeom>
            <a:solidFill>
              <a:srgbClr val="FFFFFF"/>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630" name="and"/>
            <p:cNvSpPr txBox="1"/>
            <p:nvPr/>
          </p:nvSpPr>
          <p:spPr>
            <a:xfrm>
              <a:off x="0" y="4908357"/>
              <a:ext cx="13001550" cy="3708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lvl1pPr algn="ctr">
                <a:defRPr>
                  <a:solidFill>
                    <a:srgbClr val="FFFFFF"/>
                  </a:solidFill>
                  <a:latin typeface="Roboto"/>
                  <a:ea typeface="Roboto"/>
                  <a:cs typeface="Roboto"/>
                  <a:sym typeface="Roboto"/>
                </a:defRPr>
              </a:lvl1pPr>
            </a:lstStyle>
            <a:p>
              <a:r>
                <a:t>and</a:t>
              </a:r>
            </a:p>
          </p:txBody>
        </p:sp>
      </p:grpSp>
      <p:sp>
        <p:nvSpPr>
          <p:cNvPr id="632" name="Medicare Advantage"/>
          <p:cNvSpPr txBox="1">
            <a:spLocks noGrp="1"/>
          </p:cNvSpPr>
          <p:nvPr>
            <p:ph type="title"/>
          </p:nvPr>
        </p:nvSpPr>
        <p:spPr>
          <a:xfrm>
            <a:off x="624228" y="586405"/>
            <a:ext cx="11753092" cy="1462995"/>
          </a:xfrm>
          <a:prstGeom prst="rect">
            <a:avLst/>
          </a:prstGeom>
        </p:spPr>
        <p:txBody>
          <a:bodyPr anchor="b"/>
          <a:lstStyle>
            <a:lvl1pPr defTabSz="914400">
              <a:defRPr sz="5400">
                <a:solidFill>
                  <a:srgbClr val="1F5FA0"/>
                </a:solidFill>
                <a:latin typeface="Arial"/>
                <a:ea typeface="Arial"/>
                <a:cs typeface="Arial"/>
                <a:sym typeface="Arial"/>
              </a:defRPr>
            </a:lvl1pPr>
          </a:lstStyle>
          <a:p>
            <a:r>
              <a:t>A Potential Wrinkle  </a:t>
            </a:r>
          </a:p>
        </p:txBody>
      </p:sp>
      <p:grpSp>
        <p:nvGrpSpPr>
          <p:cNvPr id="635" name="sketchy line"/>
          <p:cNvGrpSpPr/>
          <p:nvPr/>
        </p:nvGrpSpPr>
        <p:grpSpPr>
          <a:xfrm>
            <a:off x="610818" y="2061489"/>
            <a:ext cx="11705141" cy="98772"/>
            <a:chOff x="0" y="0"/>
            <a:chExt cx="11705139" cy="98771"/>
          </a:xfrm>
        </p:grpSpPr>
        <p:sp>
          <p:nvSpPr>
            <p:cNvPr id="633"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634"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636" name="Private health insurance plans…"/>
          <p:cNvSpPr txBox="1">
            <a:spLocks noGrp="1"/>
          </p:cNvSpPr>
          <p:nvPr>
            <p:ph type="body" sz="half" idx="1"/>
          </p:nvPr>
        </p:nvSpPr>
        <p:spPr>
          <a:xfrm>
            <a:off x="7866261" y="2805477"/>
            <a:ext cx="4831585" cy="6736854"/>
          </a:xfrm>
          <a:prstGeom prst="rect">
            <a:avLst/>
          </a:prstGeom>
        </p:spPr>
        <p:txBody>
          <a:bodyPr/>
          <a:lstStyle/>
          <a:p>
            <a:pPr marL="0" indent="166115" defTabSz="914400">
              <a:lnSpc>
                <a:spcPct val="150000"/>
              </a:lnSpc>
              <a:spcBef>
                <a:spcPts val="2000"/>
              </a:spcBef>
              <a:buSzTx/>
              <a:buNone/>
              <a:defRPr sz="3200" b="1">
                <a:solidFill>
                  <a:schemeClr val="accent1"/>
                </a:solidFill>
                <a:latin typeface="Arial"/>
                <a:ea typeface="Arial"/>
                <a:cs typeface="Arial"/>
                <a:sym typeface="Arial"/>
              </a:defRPr>
            </a:pPr>
            <a:r>
              <a:rPr dirty="0"/>
              <a:t>Want to switch from Medicare Advantage to Original Medicare? </a:t>
            </a:r>
            <a:endParaRPr lang="en-US" dirty="0"/>
          </a:p>
          <a:p>
            <a:pPr marL="0" indent="166115" defTabSz="914400">
              <a:lnSpc>
                <a:spcPct val="150000"/>
              </a:lnSpc>
              <a:spcBef>
                <a:spcPts val="2000"/>
              </a:spcBef>
              <a:buSzTx/>
              <a:buNone/>
              <a:defRPr sz="3200" b="1">
                <a:solidFill>
                  <a:schemeClr val="accent1"/>
                </a:solidFill>
                <a:latin typeface="Arial"/>
                <a:ea typeface="Arial"/>
                <a:cs typeface="Arial"/>
                <a:sym typeface="Arial"/>
              </a:defRPr>
            </a:pPr>
            <a:r>
              <a:rPr lang="en-US" sz="2800" dirty="0">
                <a:solidFill>
                  <a:schemeClr val="tx1"/>
                </a:solidFill>
              </a:rPr>
              <a:t>May not qualify for a Supplemental (Medi-Gap) plan if you have a  a pre-existing condition.</a:t>
            </a:r>
            <a:r>
              <a:rPr lang="en-US" sz="2800" dirty="0"/>
              <a:t> </a:t>
            </a:r>
          </a:p>
        </p:txBody>
      </p:sp>
      <p:sp>
        <p:nvSpPr>
          <p:cNvPr id="637"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36</a:t>
            </a:fld>
            <a:endParaRPr/>
          </a:p>
        </p:txBody>
      </p:sp>
      <p:pic>
        <p:nvPicPr>
          <p:cNvPr id="638" name="Picture 2" descr="Picture 2"/>
          <p:cNvPicPr>
            <a:picLocks noChangeAspect="1"/>
          </p:cNvPicPr>
          <p:nvPr/>
        </p:nvPicPr>
        <p:blipFill>
          <a:blip r:embed="rId3"/>
          <a:srcRect l="7598" r="2798"/>
          <a:stretch>
            <a:fillRect/>
          </a:stretch>
        </p:blipFill>
        <p:spPr>
          <a:xfrm>
            <a:off x="306954" y="3034611"/>
            <a:ext cx="7559307" cy="5696564"/>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 name="Rectangle 86"/>
          <p:cNvSpPr/>
          <p:nvPr/>
        </p:nvSpPr>
        <p:spPr>
          <a:xfrm>
            <a:off x="3250" y="50926"/>
            <a:ext cx="13001550" cy="10136628"/>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643" name="Medicare Advantage"/>
          <p:cNvSpPr txBox="1">
            <a:spLocks noGrp="1"/>
          </p:cNvSpPr>
          <p:nvPr>
            <p:ph type="title"/>
          </p:nvPr>
        </p:nvSpPr>
        <p:spPr>
          <a:xfrm>
            <a:off x="624228" y="586405"/>
            <a:ext cx="11753092" cy="1462995"/>
          </a:xfrm>
          <a:prstGeom prst="rect">
            <a:avLst/>
          </a:prstGeom>
        </p:spPr>
        <p:txBody>
          <a:bodyPr anchor="b"/>
          <a:lstStyle>
            <a:lvl1pPr defTabSz="914400">
              <a:defRPr sz="5400">
                <a:solidFill>
                  <a:srgbClr val="1F5FA0"/>
                </a:solidFill>
                <a:latin typeface="Arial"/>
                <a:ea typeface="Arial"/>
                <a:cs typeface="Arial"/>
                <a:sym typeface="Arial"/>
              </a:defRPr>
            </a:lvl1pPr>
          </a:lstStyle>
          <a:p>
            <a:r>
              <a:rPr dirty="0"/>
              <a:t>Finally</a:t>
            </a:r>
            <a:r>
              <a:rPr lang="en-US" dirty="0"/>
              <a:t>…</a:t>
            </a:r>
            <a:r>
              <a:rPr dirty="0"/>
              <a:t> Fine Points to Know</a:t>
            </a:r>
          </a:p>
        </p:txBody>
      </p:sp>
      <p:grpSp>
        <p:nvGrpSpPr>
          <p:cNvPr id="646" name="sketchy line"/>
          <p:cNvGrpSpPr/>
          <p:nvPr/>
        </p:nvGrpSpPr>
        <p:grpSpPr>
          <a:xfrm>
            <a:off x="610818" y="2061489"/>
            <a:ext cx="11705141" cy="98772"/>
            <a:chOff x="0" y="0"/>
            <a:chExt cx="11705139" cy="98771"/>
          </a:xfrm>
        </p:grpSpPr>
        <p:sp>
          <p:nvSpPr>
            <p:cNvPr id="644"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645"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647" name="Private health insurance plans…"/>
          <p:cNvSpPr txBox="1">
            <a:spLocks noGrp="1"/>
          </p:cNvSpPr>
          <p:nvPr>
            <p:ph type="body" sz="half" idx="1"/>
          </p:nvPr>
        </p:nvSpPr>
        <p:spPr>
          <a:xfrm>
            <a:off x="610818" y="2417786"/>
            <a:ext cx="8056266" cy="6296419"/>
          </a:xfrm>
          <a:prstGeom prst="rect">
            <a:avLst/>
          </a:prstGeom>
        </p:spPr>
        <p:txBody>
          <a:bodyPr/>
          <a:lstStyle/>
          <a:p>
            <a:pPr marL="0" indent="166115" defTabSz="914400">
              <a:spcBef>
                <a:spcPts val="2000"/>
              </a:spcBef>
              <a:buSzTx/>
              <a:buNone/>
              <a:defRPr sz="3200">
                <a:solidFill>
                  <a:srgbClr val="000000"/>
                </a:solidFill>
                <a:latin typeface="Arial"/>
                <a:ea typeface="Arial"/>
                <a:cs typeface="Arial"/>
                <a:sym typeface="Arial"/>
              </a:defRPr>
            </a:pPr>
            <a:endParaRPr dirty="0"/>
          </a:p>
          <a:p>
            <a:pPr marL="0" indent="166115" defTabSz="914400">
              <a:spcBef>
                <a:spcPts val="2000"/>
              </a:spcBef>
              <a:buSzTx/>
              <a:buNone/>
              <a:defRPr sz="3200">
                <a:solidFill>
                  <a:srgbClr val="000000"/>
                </a:solidFill>
                <a:latin typeface="+mn-lt"/>
                <a:ea typeface="+mn-ea"/>
                <a:cs typeface="+mn-cs"/>
                <a:sym typeface="Helvetica"/>
              </a:defRPr>
            </a:pPr>
            <a:r>
              <a:rPr sz="2800" dirty="0">
                <a:latin typeface="Arial" panose="020B0604020202020204" pitchFamily="34" charset="0"/>
                <a:cs typeface="Arial" panose="020B0604020202020204" pitchFamily="34" charset="0"/>
              </a:rPr>
              <a:t>If you don’t get Part B coverage, age 65…</a:t>
            </a:r>
            <a:br>
              <a:rPr sz="2800" dirty="0">
                <a:latin typeface="Arial" panose="020B0604020202020204" pitchFamily="34" charset="0"/>
                <a:cs typeface="Arial" panose="020B0604020202020204" pitchFamily="34" charset="0"/>
              </a:rPr>
            </a:br>
            <a:endParaRPr sz="2800" dirty="0">
              <a:latin typeface="Arial" panose="020B0604020202020204" pitchFamily="34" charset="0"/>
              <a:cs typeface="Arial" panose="020B0604020202020204" pitchFamily="34" charset="0"/>
            </a:endParaRPr>
          </a:p>
          <a:p>
            <a:pPr marL="623315" indent="-457200" defTabSz="914400">
              <a:spcBef>
                <a:spcPts val="2000"/>
              </a:spcBef>
              <a:buClr>
                <a:srgbClr val="1F5FA0"/>
              </a:buClr>
              <a:defRPr sz="3200">
                <a:solidFill>
                  <a:srgbClr val="000000"/>
                </a:solidFill>
                <a:latin typeface="+mn-lt"/>
                <a:ea typeface="+mn-ea"/>
                <a:cs typeface="+mn-cs"/>
                <a:sym typeface="Helvetica"/>
              </a:defRPr>
            </a:pPr>
            <a:r>
              <a:rPr sz="2800" dirty="0">
                <a:latin typeface="Arial" panose="020B0604020202020204" pitchFamily="34" charset="0"/>
                <a:cs typeface="Arial" panose="020B0604020202020204" pitchFamily="34" charset="0"/>
              </a:rPr>
              <a:t>Either through Medicare or an Advantage Plan, </a:t>
            </a:r>
            <a:r>
              <a:rPr sz="2800" b="1" i="1" u="sng" dirty="0">
                <a:latin typeface="Arial" panose="020B0604020202020204" pitchFamily="34" charset="0"/>
                <a:cs typeface="Arial" panose="020B0604020202020204" pitchFamily="34" charset="0"/>
              </a:rPr>
              <a:t>and</a:t>
            </a:r>
            <a:r>
              <a:rPr sz="2800" u="sng" dirty="0">
                <a:latin typeface="Arial" panose="020B0604020202020204" pitchFamily="34" charset="0"/>
                <a:cs typeface="Arial" panose="020B0604020202020204" pitchFamily="34" charset="0"/>
              </a:rPr>
              <a:t> </a:t>
            </a:r>
            <a:endParaRPr sz="2800" dirty="0">
              <a:latin typeface="Arial" panose="020B0604020202020204" pitchFamily="34" charset="0"/>
              <a:ea typeface="Arial"/>
              <a:cs typeface="Arial" panose="020B0604020202020204" pitchFamily="34" charset="0"/>
              <a:sym typeface="Arial"/>
            </a:endParaRPr>
          </a:p>
          <a:p>
            <a:pPr marL="623315" indent="-457200" defTabSz="914400">
              <a:spcBef>
                <a:spcPts val="2000"/>
              </a:spcBef>
              <a:buClr>
                <a:srgbClr val="1F5FA0"/>
              </a:buClr>
              <a:defRPr sz="3200">
                <a:solidFill>
                  <a:srgbClr val="000000"/>
                </a:solidFill>
                <a:latin typeface="+mn-lt"/>
                <a:ea typeface="+mn-ea"/>
                <a:cs typeface="+mn-cs"/>
                <a:sym typeface="Helvetica"/>
              </a:defRPr>
            </a:pPr>
            <a:r>
              <a:rPr sz="2800" dirty="0">
                <a:latin typeface="Arial" panose="020B0604020202020204" pitchFamily="34" charset="0"/>
                <a:cs typeface="Arial" panose="020B0604020202020204" pitchFamily="34" charset="0"/>
              </a:rPr>
              <a:t>You don’t have any other insurance for this coverage (i.e., an employer plan)</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a:p>
            <a:pPr marL="0" indent="166115" defTabSz="914400">
              <a:spcBef>
                <a:spcPts val="2000"/>
              </a:spcBef>
              <a:buSzTx/>
              <a:buNone/>
              <a:defRPr sz="3200">
                <a:solidFill>
                  <a:srgbClr val="000000"/>
                </a:solidFill>
                <a:latin typeface="+mn-lt"/>
                <a:ea typeface="+mn-ea"/>
                <a:cs typeface="+mn-cs"/>
                <a:sym typeface="Helvetica"/>
              </a:defRPr>
            </a:pPr>
            <a:r>
              <a:rPr lang="en-US" sz="2800" dirty="0">
                <a:latin typeface="Arial" panose="020B0604020202020204" pitchFamily="34" charset="0"/>
                <a:cs typeface="Arial" panose="020B0604020202020204" pitchFamily="34" charset="0"/>
              </a:rPr>
              <a:t>You will incur a lifetime late enrollment penalty of 10% per year.</a:t>
            </a:r>
          </a:p>
        </p:txBody>
      </p:sp>
      <p:sp>
        <p:nvSpPr>
          <p:cNvPr id="648"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37</a:t>
            </a:fld>
            <a:endParaRPr/>
          </a:p>
        </p:txBody>
      </p:sp>
      <p:pic>
        <p:nvPicPr>
          <p:cNvPr id="649" name="Picture 3" descr="Picture 3"/>
          <p:cNvPicPr>
            <a:picLocks noChangeAspect="1"/>
          </p:cNvPicPr>
          <p:nvPr/>
        </p:nvPicPr>
        <p:blipFill>
          <a:blip r:embed="rId3"/>
          <a:stretch>
            <a:fillRect/>
          </a:stretch>
        </p:blipFill>
        <p:spPr>
          <a:xfrm rot="19378290">
            <a:off x="7661383" y="4853146"/>
            <a:ext cx="5183651" cy="5183651"/>
          </a:xfrm>
          <a:prstGeom prst="rect">
            <a:avLst/>
          </a:prstGeom>
          <a:ln w="127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 name="Rectangle 86"/>
          <p:cNvSpPr/>
          <p:nvPr/>
        </p:nvSpPr>
        <p:spPr>
          <a:xfrm>
            <a:off x="3250" y="50926"/>
            <a:ext cx="13001550" cy="10136628"/>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654" name="Medicare Advantage"/>
          <p:cNvSpPr txBox="1">
            <a:spLocks noGrp="1"/>
          </p:cNvSpPr>
          <p:nvPr>
            <p:ph type="title"/>
          </p:nvPr>
        </p:nvSpPr>
        <p:spPr>
          <a:xfrm>
            <a:off x="624228" y="586405"/>
            <a:ext cx="11753092" cy="1462995"/>
          </a:xfrm>
          <a:prstGeom prst="rect">
            <a:avLst/>
          </a:prstGeom>
        </p:spPr>
        <p:txBody>
          <a:bodyPr anchor="b"/>
          <a:lstStyle>
            <a:lvl1pPr defTabSz="914400">
              <a:defRPr sz="5400">
                <a:solidFill>
                  <a:srgbClr val="1F5FA0"/>
                </a:solidFill>
                <a:latin typeface="Arial"/>
                <a:ea typeface="Arial"/>
                <a:cs typeface="Arial"/>
                <a:sym typeface="Arial"/>
              </a:defRPr>
            </a:lvl1pPr>
          </a:lstStyle>
          <a:p>
            <a:r>
              <a:rPr dirty="0"/>
              <a:t>Another Fine Point to Know</a:t>
            </a:r>
            <a:r>
              <a:rPr lang="en-US" dirty="0"/>
              <a:t>!</a:t>
            </a:r>
            <a:endParaRPr dirty="0"/>
          </a:p>
        </p:txBody>
      </p:sp>
      <p:grpSp>
        <p:nvGrpSpPr>
          <p:cNvPr id="657" name="sketchy line"/>
          <p:cNvGrpSpPr/>
          <p:nvPr/>
        </p:nvGrpSpPr>
        <p:grpSpPr>
          <a:xfrm>
            <a:off x="610818" y="2061489"/>
            <a:ext cx="11705141" cy="98772"/>
            <a:chOff x="0" y="0"/>
            <a:chExt cx="11705139" cy="98771"/>
          </a:xfrm>
        </p:grpSpPr>
        <p:sp>
          <p:nvSpPr>
            <p:cNvPr id="655"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656"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658" name="Private health insurance plans…"/>
          <p:cNvSpPr txBox="1">
            <a:spLocks noGrp="1"/>
          </p:cNvSpPr>
          <p:nvPr>
            <p:ph type="body" idx="1"/>
          </p:nvPr>
        </p:nvSpPr>
        <p:spPr>
          <a:xfrm>
            <a:off x="547238" y="2179105"/>
            <a:ext cx="11768182" cy="7175232"/>
          </a:xfrm>
          <a:prstGeom prst="rect">
            <a:avLst/>
          </a:prstGeom>
        </p:spPr>
        <p:txBody>
          <a:bodyPr/>
          <a:lstStyle/>
          <a:p>
            <a:pPr marL="0" indent="166115" defTabSz="914400">
              <a:lnSpc>
                <a:spcPct val="150000"/>
              </a:lnSpc>
              <a:spcBef>
                <a:spcPts val="2000"/>
              </a:spcBef>
              <a:buSzTx/>
              <a:buNone/>
              <a:defRPr sz="3200">
                <a:solidFill>
                  <a:srgbClr val="000000"/>
                </a:solidFill>
                <a:latin typeface="+mn-lt"/>
                <a:ea typeface="+mn-ea"/>
                <a:cs typeface="+mn-cs"/>
                <a:sym typeface="Helvetica"/>
              </a:defRPr>
            </a:pPr>
            <a:br>
              <a:rPr lang="en-US" dirty="0">
                <a:latin typeface="Arial"/>
                <a:cs typeface="Arial"/>
                <a:sym typeface="Arial"/>
              </a:rPr>
            </a:br>
            <a:r>
              <a:rPr sz="2800" dirty="0">
                <a:latin typeface="Arial" panose="020B0604020202020204" pitchFamily="34" charset="0"/>
                <a:cs typeface="Arial" panose="020B0604020202020204" pitchFamily="34" charset="0"/>
              </a:rPr>
              <a:t>In most states, if you don’t get a Supplemental/</a:t>
            </a:r>
            <a:r>
              <a:rPr lang="en-US" sz="2800" dirty="0">
                <a:latin typeface="Arial" panose="020B0604020202020204" pitchFamily="34" charset="0"/>
                <a:cs typeface="Arial" panose="020B0604020202020204" pitchFamily="34" charset="0"/>
              </a:rPr>
              <a:t>"</a:t>
            </a:r>
            <a:r>
              <a:rPr sz="2800" dirty="0">
                <a:latin typeface="Arial" panose="020B0604020202020204" pitchFamily="34" charset="0"/>
                <a:cs typeface="Arial" panose="020B0604020202020204" pitchFamily="34" charset="0"/>
              </a:rPr>
              <a:t>Medigap</a:t>
            </a:r>
            <a:r>
              <a:rPr lang="en-US" sz="2800" dirty="0">
                <a:latin typeface="Arial" panose="020B0604020202020204" pitchFamily="34" charset="0"/>
                <a:cs typeface="Arial" panose="020B0604020202020204" pitchFamily="34" charset="0"/>
              </a:rPr>
              <a:t>"</a:t>
            </a:r>
            <a:r>
              <a:rPr sz="2800" dirty="0">
                <a:latin typeface="Arial" panose="020B0604020202020204" pitchFamily="34" charset="0"/>
                <a:cs typeface="Arial" panose="020B0604020202020204" pitchFamily="34" charset="0"/>
              </a:rPr>
              <a:t> plan when you </a:t>
            </a:r>
            <a:r>
              <a:rPr sz="2800" b="1" dirty="0">
                <a:latin typeface="Arial" panose="020B0604020202020204" pitchFamily="34" charset="0"/>
                <a:cs typeface="Arial" panose="020B0604020202020204" pitchFamily="34" charset="0"/>
              </a:rPr>
              <a:t>firs</a:t>
            </a:r>
            <a:r>
              <a:rPr sz="2800" dirty="0">
                <a:latin typeface="Arial" panose="020B0604020202020204" pitchFamily="34" charset="0"/>
                <a:cs typeface="Arial" panose="020B0604020202020204" pitchFamily="34" charset="0"/>
              </a:rPr>
              <a:t>t enroll in Medicare at age 65…</a:t>
            </a:r>
            <a:br>
              <a:rPr sz="2800" dirty="0">
                <a:latin typeface="Arial" panose="020B0604020202020204" pitchFamily="34" charset="0"/>
                <a:cs typeface="Arial" panose="020B0604020202020204" pitchFamily="34" charset="0"/>
              </a:rPr>
            </a:br>
            <a:endParaRPr sz="2800" dirty="0">
              <a:latin typeface="Arial" panose="020B0604020202020204" pitchFamily="34" charset="0"/>
              <a:cs typeface="Arial" panose="020B0604020202020204" pitchFamily="34" charset="0"/>
            </a:endParaRPr>
          </a:p>
          <a:p>
            <a:pPr marL="5356990" lvl="7" indent="-457200" defTabSz="914400">
              <a:spcBef>
                <a:spcPts val="2000"/>
              </a:spcBef>
              <a:buClr>
                <a:srgbClr val="1F5FA0"/>
              </a:buClr>
              <a:defRPr sz="3200" i="1">
                <a:solidFill>
                  <a:srgbClr val="000000"/>
                </a:solidFill>
                <a:latin typeface="Arial"/>
                <a:ea typeface="Arial"/>
                <a:cs typeface="Arial"/>
                <a:sym typeface="Arial"/>
              </a:defRPr>
            </a:pPr>
            <a:r>
              <a:rPr sz="2800" dirty="0">
                <a:latin typeface="Arial" panose="020B0604020202020204" pitchFamily="34" charset="0"/>
                <a:cs typeface="Arial" panose="020B0604020202020204" pitchFamily="34" charset="0"/>
              </a:rPr>
              <a:t>May</a:t>
            </a:r>
            <a:r>
              <a:rPr sz="2800" i="0" dirty="0">
                <a:latin typeface="Arial" panose="020B0604020202020204" pitchFamily="34" charset="0"/>
                <a:cs typeface="Arial" panose="020B0604020202020204" pitchFamily="34" charset="0"/>
              </a:rPr>
              <a:t> not be able to get one later</a:t>
            </a:r>
            <a:endParaRPr sz="2800" dirty="0">
              <a:latin typeface="Arial" panose="020B0604020202020204" pitchFamily="34" charset="0"/>
              <a:cs typeface="Arial" panose="020B0604020202020204" pitchFamily="34" charset="0"/>
            </a:endParaRPr>
          </a:p>
          <a:p>
            <a:pPr marL="5356990" lvl="7" indent="-457200" defTabSz="914400">
              <a:spcBef>
                <a:spcPts val="2000"/>
              </a:spcBef>
              <a:buClr>
                <a:srgbClr val="1F5FA0"/>
              </a:buClr>
              <a:defRPr sz="3200" i="1">
                <a:solidFill>
                  <a:srgbClr val="000000"/>
                </a:solidFill>
                <a:latin typeface="Arial"/>
                <a:ea typeface="Arial"/>
                <a:cs typeface="Arial"/>
                <a:sym typeface="Arial"/>
              </a:defRPr>
            </a:pPr>
            <a:r>
              <a:rPr sz="2800" dirty="0">
                <a:latin typeface="Arial" panose="020B0604020202020204" pitchFamily="34" charset="0"/>
                <a:cs typeface="Arial" panose="020B0604020202020204" pitchFamily="34" charset="0"/>
              </a:rPr>
              <a:t>May</a:t>
            </a:r>
            <a:r>
              <a:rPr sz="2800" i="0" dirty="0">
                <a:latin typeface="Arial" panose="020B0604020202020204" pitchFamily="34" charset="0"/>
                <a:cs typeface="Arial" panose="020B0604020202020204" pitchFamily="34" charset="0"/>
              </a:rPr>
              <a:t> get one, but charged more</a:t>
            </a:r>
            <a:endParaRPr sz="2800" dirty="0">
              <a:latin typeface="Arial" panose="020B0604020202020204" pitchFamily="34" charset="0"/>
              <a:cs typeface="Arial" panose="020B0604020202020204" pitchFamily="34" charset="0"/>
            </a:endParaRPr>
          </a:p>
          <a:p>
            <a:pPr marL="5356990" lvl="7" indent="-457200" defTabSz="914400">
              <a:spcBef>
                <a:spcPts val="2000"/>
              </a:spcBef>
              <a:buClr>
                <a:srgbClr val="1F5FA0"/>
              </a:buClr>
              <a:defRPr sz="3200" i="1">
                <a:solidFill>
                  <a:srgbClr val="000000"/>
                </a:solidFill>
                <a:latin typeface="Arial"/>
                <a:ea typeface="Arial"/>
                <a:cs typeface="Arial"/>
                <a:sym typeface="Arial"/>
              </a:defRPr>
            </a:pPr>
            <a:r>
              <a:rPr sz="2800" dirty="0">
                <a:latin typeface="Arial" panose="020B0604020202020204" pitchFamily="34" charset="0"/>
                <a:cs typeface="Arial" panose="020B0604020202020204" pitchFamily="34" charset="0"/>
              </a:rPr>
              <a:t>May</a:t>
            </a:r>
            <a:r>
              <a:rPr sz="2800" i="0" dirty="0">
                <a:latin typeface="Arial" panose="020B0604020202020204" pitchFamily="34" charset="0"/>
                <a:cs typeface="Arial" panose="020B0604020202020204" pitchFamily="34" charset="0"/>
              </a:rPr>
              <a:t> be denied coverage for </a:t>
            </a:r>
            <a:br>
              <a:rPr sz="2800" i="0" dirty="0">
                <a:latin typeface="Arial" panose="020B0604020202020204" pitchFamily="34" charset="0"/>
                <a:cs typeface="Arial" panose="020B0604020202020204" pitchFamily="34" charset="0"/>
              </a:rPr>
            </a:br>
            <a:r>
              <a:rPr sz="2800" i="0" dirty="0">
                <a:latin typeface="Arial" panose="020B0604020202020204" pitchFamily="34" charset="0"/>
                <a:cs typeface="Arial" panose="020B0604020202020204" pitchFamily="34" charset="0"/>
              </a:rPr>
              <a:t>pre-existing conditions </a:t>
            </a:r>
          </a:p>
        </p:txBody>
      </p:sp>
      <p:sp>
        <p:nvSpPr>
          <p:cNvPr id="659"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38</a:t>
            </a:fld>
            <a:endParaRPr/>
          </a:p>
        </p:txBody>
      </p:sp>
      <p:pic>
        <p:nvPicPr>
          <p:cNvPr id="660" name="Picture 3" descr="Picture 3"/>
          <p:cNvPicPr>
            <a:picLocks noChangeAspect="1"/>
          </p:cNvPicPr>
          <p:nvPr/>
        </p:nvPicPr>
        <p:blipFill>
          <a:blip r:embed="rId3"/>
          <a:stretch>
            <a:fillRect/>
          </a:stretch>
        </p:blipFill>
        <p:spPr>
          <a:xfrm rot="14514407">
            <a:off x="659339" y="4869320"/>
            <a:ext cx="4760708" cy="4760708"/>
          </a:xfrm>
          <a:prstGeom prst="rect">
            <a:avLst/>
          </a:prstGeom>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 name="Rectangle 82"/>
          <p:cNvSpPr/>
          <p:nvPr/>
        </p:nvSpPr>
        <p:spPr>
          <a:xfrm>
            <a:off x="0" y="0"/>
            <a:ext cx="13004800" cy="97536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pic>
        <p:nvPicPr>
          <p:cNvPr id="665" name="Screen Shot 2019-08-16 at 4.23.30 PM.png" descr="Screen Shot 2019-08-16 at 4.23.30 PM.png"/>
          <p:cNvPicPr>
            <a:picLocks noChangeAspect="1"/>
          </p:cNvPicPr>
          <p:nvPr/>
        </p:nvPicPr>
        <p:blipFill>
          <a:blip r:embed="rId3"/>
          <a:srcRect l="9706" r="9249"/>
          <a:stretch>
            <a:fillRect/>
          </a:stretch>
        </p:blipFill>
        <p:spPr>
          <a:xfrm>
            <a:off x="5208558" y="9"/>
            <a:ext cx="7796214" cy="47857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6" y="444"/>
                </a:lnTo>
                <a:cubicBezTo>
                  <a:pt x="2023" y="5273"/>
                  <a:pt x="3248" y="11715"/>
                  <a:pt x="3525" y="18892"/>
                </a:cubicBezTo>
                <a:lnTo>
                  <a:pt x="3577" y="21600"/>
                </a:lnTo>
                <a:lnTo>
                  <a:pt x="21600" y="21600"/>
                </a:lnTo>
                <a:lnTo>
                  <a:pt x="21600" y="0"/>
                </a:lnTo>
                <a:lnTo>
                  <a:pt x="0" y="0"/>
                </a:lnTo>
                <a:close/>
              </a:path>
            </a:pathLst>
          </a:custGeom>
          <a:ln w="12700">
            <a:miter lim="400000"/>
          </a:ln>
        </p:spPr>
      </p:pic>
      <p:pic>
        <p:nvPicPr>
          <p:cNvPr id="666" name="Screen Shot 2018-09-26 at 3.53.52 PM.png" descr="Screen Shot 2018-09-26 at 3.53.52 PM.png"/>
          <p:cNvPicPr>
            <a:picLocks noChangeAspect="1"/>
          </p:cNvPicPr>
          <p:nvPr/>
        </p:nvPicPr>
        <p:blipFill>
          <a:blip r:embed="rId4"/>
          <a:srcRect r="2" b="1387"/>
          <a:stretch>
            <a:fillRect/>
          </a:stretch>
        </p:blipFill>
        <p:spPr>
          <a:xfrm>
            <a:off x="5208559" y="4967831"/>
            <a:ext cx="7796213" cy="4785917"/>
          </a:xfrm>
          <a:custGeom>
            <a:avLst/>
            <a:gdLst/>
            <a:ahLst/>
            <a:cxnLst>
              <a:cxn ang="0">
                <a:pos x="wd2" y="hd2"/>
              </a:cxn>
              <a:cxn ang="5400000">
                <a:pos x="wd2" y="hd2"/>
              </a:cxn>
              <a:cxn ang="10800000">
                <a:pos x="wd2" y="hd2"/>
              </a:cxn>
              <a:cxn ang="16200000">
                <a:pos x="wd2" y="hd2"/>
              </a:cxn>
            </a:cxnLst>
            <a:rect l="0" t="0" r="r" b="b"/>
            <a:pathLst>
              <a:path w="21600" h="21600" extrusionOk="0">
                <a:moveTo>
                  <a:pt x="3577" y="0"/>
                </a:moveTo>
                <a:lnTo>
                  <a:pt x="3525" y="2708"/>
                </a:lnTo>
                <a:cubicBezTo>
                  <a:pt x="3248" y="9885"/>
                  <a:pt x="2023" y="16325"/>
                  <a:pt x="186" y="21154"/>
                </a:cubicBezTo>
                <a:lnTo>
                  <a:pt x="0" y="21600"/>
                </a:lnTo>
                <a:lnTo>
                  <a:pt x="21600" y="21600"/>
                </a:lnTo>
                <a:lnTo>
                  <a:pt x="21600" y="0"/>
                </a:lnTo>
                <a:lnTo>
                  <a:pt x="3577" y="0"/>
                </a:lnTo>
                <a:close/>
              </a:path>
            </a:pathLst>
          </a:custGeom>
          <a:ln w="12700">
            <a:miter lim="400000"/>
          </a:ln>
        </p:spPr>
      </p:pic>
      <p:sp>
        <p:nvSpPr>
          <p:cNvPr id="667" name="Freeform: Shape 84"/>
          <p:cNvSpPr/>
          <p:nvPr/>
        </p:nvSpPr>
        <p:spPr>
          <a:xfrm>
            <a:off x="0" y="0"/>
            <a:ext cx="6502401" cy="975360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302" y="0"/>
                </a:lnTo>
                <a:lnTo>
                  <a:pt x="17525" y="218"/>
                </a:lnTo>
                <a:cubicBezTo>
                  <a:pt x="20043" y="2926"/>
                  <a:pt x="21600" y="6668"/>
                  <a:pt x="21600" y="10800"/>
                </a:cubicBezTo>
                <a:cubicBezTo>
                  <a:pt x="21600" y="14932"/>
                  <a:pt x="20043" y="18674"/>
                  <a:pt x="17525" y="21382"/>
                </a:cubicBezTo>
                <a:lnTo>
                  <a:pt x="17302" y="21600"/>
                </a:lnTo>
                <a:lnTo>
                  <a:pt x="0" y="21600"/>
                </a:lnTo>
                <a:close/>
              </a:path>
            </a:pathLst>
          </a:custGeom>
          <a:solidFill>
            <a:srgbClr val="FFFFFF"/>
          </a:solidFill>
          <a:ln>
            <a:solidFill>
              <a:srgbClr val="EFEFEF"/>
            </a:solidFill>
            <a:miter/>
          </a:ln>
          <a:effectLst>
            <a:outerShdw blurRad="50800" dist="38100" rotWithShape="0">
              <a:srgbClr val="D9D9D9">
                <a:alpha val="30000"/>
              </a:srgbClr>
            </a:outerShdw>
          </a:effectLst>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68" name="Freeform: Shape 86"/>
          <p:cNvSpPr/>
          <p:nvPr/>
        </p:nvSpPr>
        <p:spPr>
          <a:xfrm>
            <a:off x="-157977" y="91031"/>
            <a:ext cx="6493155" cy="975360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96" y="0"/>
                </a:lnTo>
                <a:lnTo>
                  <a:pt x="17519" y="218"/>
                </a:lnTo>
                <a:cubicBezTo>
                  <a:pt x="20041" y="2926"/>
                  <a:pt x="21600" y="6668"/>
                  <a:pt x="21600" y="10800"/>
                </a:cubicBezTo>
                <a:cubicBezTo>
                  <a:pt x="21600" y="14932"/>
                  <a:pt x="20041" y="18674"/>
                  <a:pt x="17519" y="21382"/>
                </a:cubicBezTo>
                <a:lnTo>
                  <a:pt x="17296" y="21600"/>
                </a:lnTo>
                <a:lnTo>
                  <a:pt x="0" y="21600"/>
                </a:lnTo>
                <a:close/>
              </a:path>
            </a:pathLst>
          </a:custGeom>
          <a:solidFill>
            <a:srgbClr val="FFFFFF"/>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669" name="Where to Find Information"/>
          <p:cNvSpPr txBox="1">
            <a:spLocks noGrp="1"/>
          </p:cNvSpPr>
          <p:nvPr>
            <p:ph type="title"/>
          </p:nvPr>
        </p:nvSpPr>
        <p:spPr>
          <a:xfrm>
            <a:off x="294525" y="968587"/>
            <a:ext cx="6040653" cy="2178575"/>
          </a:xfrm>
          <a:prstGeom prst="rect">
            <a:avLst/>
          </a:prstGeom>
        </p:spPr>
        <p:txBody>
          <a:bodyPr/>
          <a:lstStyle>
            <a:lvl1pPr defTabSz="877822">
              <a:defRPr sz="5400">
                <a:solidFill>
                  <a:srgbClr val="1F5FA0"/>
                </a:solidFill>
                <a:latin typeface="Arial"/>
                <a:ea typeface="Arial"/>
                <a:cs typeface="Arial"/>
                <a:sym typeface="Arial"/>
              </a:defRPr>
            </a:lvl1pPr>
          </a:lstStyle>
          <a:p>
            <a:r>
              <a:t>Where to Find Good Information</a:t>
            </a:r>
          </a:p>
        </p:txBody>
      </p:sp>
      <p:sp>
        <p:nvSpPr>
          <p:cNvPr id="670" name="Rectangle 88"/>
          <p:cNvSpPr/>
          <p:nvPr/>
        </p:nvSpPr>
        <p:spPr>
          <a:xfrm>
            <a:off x="0" y="1638604"/>
            <a:ext cx="136550" cy="929998"/>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671" name="Rectangle 90"/>
          <p:cNvSpPr/>
          <p:nvPr/>
        </p:nvSpPr>
        <p:spPr>
          <a:xfrm>
            <a:off x="479512" y="3121150"/>
            <a:ext cx="5218179" cy="26009"/>
          </a:xfrm>
          <a:prstGeom prst="rect">
            <a:avLst/>
          </a:prstGeom>
          <a:solidFill>
            <a:srgbClr val="FFFFFF"/>
          </a:solidFill>
          <a:ln w="12700">
            <a:miter lim="400000"/>
          </a:ln>
        </p:spPr>
        <p:txBody>
          <a:bodyPr lIns="45718" tIns="45718" rIns="45718" bIns="45718" anchor="ctr"/>
          <a:lstStyle/>
          <a:p>
            <a:pPr algn="ctr" defTabSz="914400">
              <a:defRPr>
                <a:solidFill>
                  <a:srgbClr val="FFFFFF"/>
                </a:solidFill>
                <a:latin typeface="Calibri"/>
                <a:ea typeface="Calibri"/>
                <a:cs typeface="Calibri"/>
                <a:sym typeface="Calibri"/>
              </a:defRPr>
            </a:pPr>
            <a:endParaRPr/>
          </a:p>
        </p:txBody>
      </p:sp>
      <p:sp>
        <p:nvSpPr>
          <p:cNvPr id="672" name="Rectangle 92"/>
          <p:cNvSpPr/>
          <p:nvPr/>
        </p:nvSpPr>
        <p:spPr>
          <a:xfrm>
            <a:off x="479512" y="3121150"/>
            <a:ext cx="5218179" cy="26009"/>
          </a:xfrm>
          <a:prstGeom prst="rect">
            <a:avLst/>
          </a:prstGeom>
          <a:solidFill>
            <a:srgbClr val="D5D5D5"/>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endParaRPr/>
          </a:p>
        </p:txBody>
      </p:sp>
      <p:sp>
        <p:nvSpPr>
          <p:cNvPr id="673" name="Medicare Plan Finder…"/>
          <p:cNvSpPr txBox="1">
            <a:spLocks noGrp="1"/>
          </p:cNvSpPr>
          <p:nvPr>
            <p:ph type="body" sz="half" idx="1"/>
          </p:nvPr>
        </p:nvSpPr>
        <p:spPr>
          <a:xfrm>
            <a:off x="477925" y="3573491"/>
            <a:ext cx="5154993" cy="5211522"/>
          </a:xfrm>
          <a:prstGeom prst="rect">
            <a:avLst/>
          </a:prstGeom>
        </p:spPr>
        <p:txBody>
          <a:bodyPr/>
          <a:lstStyle/>
          <a:p>
            <a:pPr marL="0" indent="0" defTabSz="914400">
              <a:buSzTx/>
              <a:buNone/>
              <a:defRPr sz="3200">
                <a:solidFill>
                  <a:srgbClr val="000000"/>
                </a:solidFill>
                <a:latin typeface="Arial"/>
                <a:ea typeface="Arial"/>
                <a:cs typeface="Arial"/>
                <a:sym typeface="Arial"/>
              </a:defRPr>
            </a:pPr>
            <a:r>
              <a:rPr dirty="0"/>
              <a:t>Medicare Plan Finder </a:t>
            </a:r>
            <a:endParaRPr sz="2800" dirty="0"/>
          </a:p>
          <a:p>
            <a:pPr marL="0" indent="0" defTabSz="914400">
              <a:buSzTx/>
              <a:buNone/>
              <a:defRPr sz="3200">
                <a:solidFill>
                  <a:srgbClr val="000000"/>
                </a:solidFill>
                <a:latin typeface="Arial"/>
                <a:ea typeface="Arial"/>
                <a:cs typeface="Arial"/>
                <a:sym typeface="Arial"/>
              </a:defRPr>
            </a:pPr>
            <a:r>
              <a:rPr dirty="0"/>
              <a:t> </a:t>
            </a:r>
            <a:r>
              <a:rPr u="sng" dirty="0">
                <a:solidFill>
                  <a:srgbClr val="9454C3"/>
                </a:solidFill>
                <a:uFill>
                  <a:solidFill>
                    <a:srgbClr val="9454C3"/>
                  </a:solidFill>
                </a:uFill>
                <a:hlinkClick r:id="rId5"/>
              </a:rPr>
              <a:t>www.medicare.gov</a:t>
            </a:r>
          </a:p>
          <a:p>
            <a:pPr marL="0" indent="-228600" defTabSz="914400">
              <a:defRPr sz="3200" u="sng">
                <a:solidFill>
                  <a:srgbClr val="000000"/>
                </a:solidFill>
                <a:uFill>
                  <a:solidFill>
                    <a:srgbClr val="0000FF"/>
                  </a:solidFill>
                </a:uFill>
                <a:latin typeface="Arial"/>
                <a:ea typeface="Arial"/>
                <a:cs typeface="Arial"/>
                <a:sym typeface="Arial"/>
              </a:defRPr>
            </a:pPr>
            <a:endParaRPr u="sng" dirty="0">
              <a:solidFill>
                <a:srgbClr val="9454C3"/>
              </a:solidFill>
              <a:uFill>
                <a:solidFill>
                  <a:srgbClr val="9454C3"/>
                </a:solidFill>
              </a:uFill>
              <a:hlinkClick r:id="rId5"/>
            </a:endParaRPr>
          </a:p>
          <a:p>
            <a:pPr marL="0" indent="0" defTabSz="914400">
              <a:buSzTx/>
              <a:buNone/>
              <a:defRPr sz="3200">
                <a:solidFill>
                  <a:srgbClr val="000000"/>
                </a:solidFill>
                <a:latin typeface="Arial"/>
                <a:ea typeface="Arial"/>
                <a:cs typeface="Arial"/>
                <a:sym typeface="Arial"/>
              </a:defRPr>
            </a:pPr>
            <a:endParaRPr u="sng" dirty="0">
              <a:solidFill>
                <a:srgbClr val="9454C3"/>
              </a:solidFill>
              <a:uFill>
                <a:solidFill>
                  <a:srgbClr val="9454C3"/>
                </a:solidFill>
              </a:uFill>
              <a:hlinkClick r:id="rId5"/>
            </a:endParaRPr>
          </a:p>
          <a:p>
            <a:pPr marL="0" indent="0" defTabSz="914400">
              <a:buSzTx/>
              <a:buNone/>
              <a:defRPr sz="3200">
                <a:solidFill>
                  <a:srgbClr val="000000"/>
                </a:solidFill>
                <a:latin typeface="Arial"/>
                <a:ea typeface="Arial"/>
                <a:cs typeface="Arial"/>
                <a:sym typeface="Arial"/>
              </a:defRPr>
            </a:pPr>
            <a:r>
              <a:rPr dirty="0"/>
              <a:t>Senior Health Insurance Program/”SHIP”</a:t>
            </a:r>
            <a:endParaRPr sz="2800" dirty="0"/>
          </a:p>
          <a:p>
            <a:pPr marL="0" indent="0" defTabSz="914400">
              <a:buSzTx/>
              <a:buNone/>
              <a:defRPr sz="3200" u="sng">
                <a:solidFill>
                  <a:srgbClr val="0563C1"/>
                </a:solidFill>
                <a:uFill>
                  <a:solidFill>
                    <a:srgbClr val="0563C1"/>
                  </a:solidFill>
                </a:uFill>
                <a:latin typeface="Arial"/>
                <a:ea typeface="Arial"/>
                <a:cs typeface="Arial"/>
                <a:sym typeface="Arial"/>
              </a:defRPr>
            </a:pPr>
            <a:r>
              <a:rPr dirty="0">
                <a:solidFill>
                  <a:srgbClr val="9454C3"/>
                </a:solidFill>
                <a:uFill>
                  <a:solidFill>
                    <a:srgbClr val="9454C3"/>
                  </a:solidFill>
                </a:uFill>
                <a:hlinkClick r:id="rId6"/>
              </a:rPr>
              <a:t>www.illinois.gov/aging/ship</a:t>
            </a:r>
            <a:endParaRPr sz="2800" dirty="0">
              <a:solidFill>
                <a:srgbClr val="000000"/>
              </a:solidFill>
              <a:uFill>
                <a:solidFill>
                  <a:srgbClr val="0000FF"/>
                </a:solidFill>
              </a:uFill>
            </a:endParaRPr>
          </a:p>
          <a:p>
            <a:pPr marL="0" indent="0" defTabSz="914400">
              <a:buSzTx/>
              <a:buNone/>
              <a:defRPr sz="3200">
                <a:solidFill>
                  <a:srgbClr val="000000"/>
                </a:solidFill>
                <a:latin typeface="Arial"/>
                <a:ea typeface="Arial"/>
                <a:cs typeface="Arial"/>
                <a:sym typeface="Arial"/>
              </a:defRPr>
            </a:pPr>
            <a:r>
              <a:rPr dirty="0"/>
              <a:t>800-252-8966 </a:t>
            </a:r>
          </a:p>
        </p:txBody>
      </p:sp>
      <p:sp>
        <p:nvSpPr>
          <p:cNvPr id="674" name="Slide Number Placeholder 1"/>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39</a:t>
            </a:fld>
            <a:endParaRPr/>
          </a:p>
        </p:txBody>
      </p:sp>
      <p:grpSp>
        <p:nvGrpSpPr>
          <p:cNvPr id="677" name="sketchy line"/>
          <p:cNvGrpSpPr/>
          <p:nvPr/>
        </p:nvGrpSpPr>
        <p:grpSpPr>
          <a:xfrm>
            <a:off x="136628" y="3097778"/>
            <a:ext cx="5760533" cy="98773"/>
            <a:chOff x="0" y="0"/>
            <a:chExt cx="5760531" cy="98771"/>
          </a:xfrm>
        </p:grpSpPr>
        <p:sp>
          <p:nvSpPr>
            <p:cNvPr id="675" name="Shape"/>
            <p:cNvSpPr/>
            <p:nvPr/>
          </p:nvSpPr>
          <p:spPr>
            <a:xfrm>
              <a:off x="0" y="0"/>
              <a:ext cx="5760265"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676" name="Shape"/>
            <p:cNvSpPr/>
            <p:nvPr/>
          </p:nvSpPr>
          <p:spPr>
            <a:xfrm>
              <a:off x="135" y="6761"/>
              <a:ext cx="5760397"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 name="Title 1"/>
          <p:cNvSpPr txBox="1">
            <a:spLocks noGrp="1"/>
          </p:cNvSpPr>
          <p:nvPr>
            <p:ph type="title"/>
          </p:nvPr>
        </p:nvSpPr>
        <p:spPr>
          <a:xfrm>
            <a:off x="1312052" y="1128607"/>
            <a:ext cx="10798669" cy="1079221"/>
          </a:xfrm>
          <a:prstGeom prst="rect">
            <a:avLst/>
          </a:prstGeom>
        </p:spPr>
        <p:txBody>
          <a:bodyPr/>
          <a:lstStyle>
            <a:lvl1pPr>
              <a:defRPr>
                <a:solidFill>
                  <a:srgbClr val="1F5FA0"/>
                </a:solidFill>
                <a:latin typeface="Arial"/>
                <a:ea typeface="Arial"/>
                <a:cs typeface="Arial"/>
                <a:sym typeface="Arial"/>
              </a:defRPr>
            </a:lvl1pPr>
          </a:lstStyle>
          <a:p>
            <a:r>
              <a:t>Let’s Talk! Questions? Ideas?  </a:t>
            </a:r>
          </a:p>
        </p:txBody>
      </p:sp>
      <p:pic>
        <p:nvPicPr>
          <p:cNvPr id="682" name="Picture 1" descr="Picture 1"/>
          <p:cNvPicPr>
            <a:picLocks noChangeAspect="1"/>
          </p:cNvPicPr>
          <p:nvPr/>
        </p:nvPicPr>
        <p:blipFill>
          <a:blip r:embed="rId2"/>
          <a:stretch>
            <a:fillRect/>
          </a:stretch>
        </p:blipFill>
        <p:spPr>
          <a:xfrm>
            <a:off x="2915604" y="3215703"/>
            <a:ext cx="7173592" cy="4476408"/>
          </a:xfrm>
          <a:prstGeom prst="rect">
            <a:avLst/>
          </a:prstGeom>
          <a:ln w="12700">
            <a:miter lim="400000"/>
          </a:ln>
        </p:spPr>
      </p:pic>
      <p:sp>
        <p:nvSpPr>
          <p:cNvPr id="683" name="Slide Number Placeholder 6"/>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40</a:t>
            </a:fld>
            <a:endParaRPr/>
          </a:p>
        </p:txBody>
      </p:sp>
      <p:grpSp>
        <p:nvGrpSpPr>
          <p:cNvPr id="686" name="sketchy line"/>
          <p:cNvGrpSpPr/>
          <p:nvPr/>
        </p:nvGrpSpPr>
        <p:grpSpPr>
          <a:xfrm>
            <a:off x="610818" y="2061489"/>
            <a:ext cx="11705141" cy="98772"/>
            <a:chOff x="0" y="0"/>
            <a:chExt cx="11705139" cy="98771"/>
          </a:xfrm>
        </p:grpSpPr>
        <p:sp>
          <p:nvSpPr>
            <p:cNvPr id="684"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685"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 name="TextBox 3"/>
          <p:cNvSpPr txBox="1"/>
          <p:nvPr/>
        </p:nvSpPr>
        <p:spPr>
          <a:xfrm>
            <a:off x="662990" y="1320566"/>
            <a:ext cx="4257781" cy="32186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5400" b="1">
                <a:solidFill>
                  <a:schemeClr val="accent4"/>
                </a:solidFill>
              </a:defRPr>
            </a:pPr>
            <a:endParaRPr/>
          </a:p>
          <a:p>
            <a:pPr>
              <a:defRPr sz="5400" b="1">
                <a:solidFill>
                  <a:schemeClr val="accent4"/>
                </a:solidFill>
              </a:defRPr>
            </a:pPr>
            <a:endParaRPr/>
          </a:p>
          <a:p>
            <a:pPr>
              <a:defRPr sz="5400" b="1">
                <a:solidFill>
                  <a:schemeClr val="accent4"/>
                </a:solidFill>
              </a:defRPr>
            </a:pPr>
            <a:endParaRPr/>
          </a:p>
          <a:p>
            <a:pPr>
              <a:defRPr sz="5400" b="1">
                <a:solidFill>
                  <a:srgbClr val="1F5FA0"/>
                </a:solidFill>
              </a:defRPr>
            </a:pPr>
            <a:r>
              <a:t>Thank you!</a:t>
            </a:r>
          </a:p>
        </p:txBody>
      </p:sp>
      <p:sp>
        <p:nvSpPr>
          <p:cNvPr id="689" name="Slide Number Placeholder 10"/>
          <p:cNvSpPr txBox="1">
            <a:spLocks noGrp="1"/>
          </p:cNvSpPr>
          <p:nvPr>
            <p:ph type="sldNum" sz="quarter" idx="4294967295"/>
          </p:nvPr>
        </p:nvSpPr>
        <p:spPr>
          <a:xfrm>
            <a:off x="11787727" y="9144543"/>
            <a:ext cx="322991" cy="31048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41</a:t>
            </a:fld>
            <a:endParaRPr/>
          </a:p>
        </p:txBody>
      </p:sp>
      <p:sp>
        <p:nvSpPr>
          <p:cNvPr id="690" name="Text Placeholder 8"/>
          <p:cNvSpPr txBox="1"/>
          <p:nvPr/>
        </p:nvSpPr>
        <p:spPr>
          <a:xfrm>
            <a:off x="662989" y="5908396"/>
            <a:ext cx="10026933" cy="29774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325113" indent="-325113" defTabSz="1300458">
              <a:lnSpc>
                <a:spcPct val="140000"/>
              </a:lnSpc>
              <a:spcBef>
                <a:spcPts val="1400"/>
              </a:spcBef>
              <a:buSzPct val="100000"/>
              <a:buFont typeface="Arial"/>
              <a:buChar char="•"/>
              <a:defRPr sz="2400"/>
            </a:pPr>
            <a:r>
              <a:rPr dirty="0">
                <a:solidFill>
                  <a:schemeClr val="tx1"/>
                </a:solidFill>
              </a:rPr>
              <a:t>If this information was helpful to you, kindly  spread the word about today’s presentation</a:t>
            </a:r>
            <a:r>
              <a:rPr b="1" dirty="0">
                <a:solidFill>
                  <a:schemeClr val="tx1"/>
                </a:solidFill>
              </a:rPr>
              <a:t> </a:t>
            </a:r>
            <a:r>
              <a:rPr dirty="0">
                <a:solidFill>
                  <a:schemeClr val="tx1"/>
                </a:solidFill>
              </a:rPr>
              <a:t>with your friends.</a:t>
            </a:r>
            <a:endParaRPr b="1" dirty="0">
              <a:solidFill>
                <a:schemeClr val="tx1"/>
              </a:solidFill>
            </a:endParaRPr>
          </a:p>
          <a:p>
            <a:pPr marL="325113" indent="-325113" defTabSz="1300458">
              <a:lnSpc>
                <a:spcPct val="140000"/>
              </a:lnSpc>
              <a:spcBef>
                <a:spcPts val="1400"/>
              </a:spcBef>
              <a:buSzPct val="100000"/>
              <a:buFont typeface="Arial"/>
              <a:buChar char="•"/>
              <a:defRPr sz="2400"/>
            </a:pPr>
            <a:r>
              <a:rPr lang="en-US" dirty="0">
                <a:solidFill>
                  <a:schemeClr val="tx1"/>
                </a:solidFill>
              </a:rPr>
              <a:t>I</a:t>
            </a:r>
            <a:r>
              <a:rPr dirty="0">
                <a:solidFill>
                  <a:schemeClr val="tx1"/>
                </a:solidFill>
              </a:rPr>
              <a:t> speak on many other health care topics, too!</a:t>
            </a:r>
            <a:br>
              <a:rPr dirty="0">
                <a:solidFill>
                  <a:schemeClr val="tx1"/>
                </a:solidFill>
              </a:rPr>
            </a:br>
            <a:r>
              <a:rPr dirty="0">
                <a:solidFill>
                  <a:schemeClr val="tx1"/>
                </a:solidFill>
              </a:rPr>
              <a:t> (In person or ZOOM!)</a:t>
            </a:r>
            <a:r>
              <a:rPr b="1" dirty="0">
                <a:solidFill>
                  <a:schemeClr val="tx1"/>
                </a:solidFill>
              </a:rPr>
              <a:t> </a:t>
            </a:r>
            <a:endParaRPr sz="3900" dirty="0">
              <a:solidFill>
                <a:schemeClr val="tx1"/>
              </a:solidFill>
            </a:endParaRPr>
          </a:p>
          <a:p>
            <a:pPr marL="325113" indent="-325113" defTabSz="1300458">
              <a:lnSpc>
                <a:spcPct val="140000"/>
              </a:lnSpc>
              <a:spcBef>
                <a:spcPts val="1400"/>
              </a:spcBef>
              <a:buSzPct val="100000"/>
              <a:buFont typeface="Arial"/>
              <a:buChar char="•"/>
              <a:defRPr sz="2400"/>
            </a:pPr>
            <a:r>
              <a:rPr dirty="0">
                <a:solidFill>
                  <a:schemeClr val="tx1"/>
                </a:solidFill>
              </a:rPr>
              <a:t>Just call or drop  a note! </a:t>
            </a:r>
          </a:p>
        </p:txBody>
      </p:sp>
      <p:pic>
        <p:nvPicPr>
          <p:cNvPr id="691" name="Picture 14" descr="Picture 14"/>
          <p:cNvPicPr>
            <a:picLocks noChangeAspect="1"/>
          </p:cNvPicPr>
          <p:nvPr/>
        </p:nvPicPr>
        <p:blipFill>
          <a:blip r:embed="rId2"/>
          <a:srcRect l="8056" t="13198" r="8307" b="31843"/>
          <a:stretch>
            <a:fillRect/>
          </a:stretch>
        </p:blipFill>
        <p:spPr>
          <a:xfrm rot="1916641">
            <a:off x="9569949" y="6436402"/>
            <a:ext cx="2780287" cy="2740503"/>
          </a:xfrm>
          <a:prstGeom prst="rect">
            <a:avLst/>
          </a:prstGeom>
          <a:ln w="12700">
            <a:miter lim="400000"/>
          </a:ln>
        </p:spPr>
      </p:pic>
      <p:grpSp>
        <p:nvGrpSpPr>
          <p:cNvPr id="694" name="sketchy line"/>
          <p:cNvGrpSpPr/>
          <p:nvPr/>
        </p:nvGrpSpPr>
        <p:grpSpPr>
          <a:xfrm>
            <a:off x="663150" y="5016713"/>
            <a:ext cx="11705141" cy="98773"/>
            <a:chOff x="0" y="0"/>
            <a:chExt cx="11705139" cy="98771"/>
          </a:xfrm>
        </p:grpSpPr>
        <p:sp>
          <p:nvSpPr>
            <p:cNvPr id="692" name="Shape"/>
            <p:cNvSpPr/>
            <p:nvPr/>
          </p:nvSpPr>
          <p:spPr>
            <a:xfrm>
              <a:off x="0" y="0"/>
              <a:ext cx="11704600" cy="86674"/>
            </a:xfrm>
            <a:custGeom>
              <a:avLst/>
              <a:gdLst/>
              <a:ahLst/>
              <a:cxnLst>
                <a:cxn ang="0">
                  <a:pos x="wd2" y="hd2"/>
                </a:cxn>
                <a:cxn ang="5400000">
                  <a:pos x="wd2" y="hd2"/>
                </a:cxn>
                <a:cxn ang="10800000">
                  <a:pos x="wd2" y="hd2"/>
                </a:cxn>
                <a:cxn ang="16200000">
                  <a:pos x="wd2" y="hd2"/>
                </a:cxn>
              </a:cxnLst>
              <a:rect l="0" t="0" r="r" b="b"/>
              <a:pathLst>
                <a:path w="21599" h="11358" extrusionOk="0">
                  <a:moveTo>
                    <a:pt x="1" y="4569"/>
                  </a:moveTo>
                  <a:cubicBezTo>
                    <a:pt x="196" y="3134"/>
                    <a:pt x="428" y="4691"/>
                    <a:pt x="840" y="4569"/>
                  </a:cubicBezTo>
                  <a:cubicBezTo>
                    <a:pt x="1210" y="1488"/>
                    <a:pt x="1266" y="4126"/>
                    <a:pt x="1462" y="4569"/>
                  </a:cubicBezTo>
                  <a:cubicBezTo>
                    <a:pt x="1665" y="3973"/>
                    <a:pt x="1938" y="8519"/>
                    <a:pt x="2301" y="4569"/>
                  </a:cubicBezTo>
                  <a:cubicBezTo>
                    <a:pt x="2747" y="978"/>
                    <a:pt x="3284" y="8922"/>
                    <a:pt x="3571" y="4569"/>
                  </a:cubicBezTo>
                  <a:cubicBezTo>
                    <a:pt x="3946" y="-109"/>
                    <a:pt x="4621" y="-451"/>
                    <a:pt x="5058" y="4569"/>
                  </a:cubicBezTo>
                  <a:cubicBezTo>
                    <a:pt x="5521" y="17041"/>
                    <a:pt x="5913" y="-4559"/>
                    <a:pt x="6760" y="4569"/>
                  </a:cubicBezTo>
                  <a:cubicBezTo>
                    <a:pt x="7529" y="9533"/>
                    <a:pt x="7976" y="1582"/>
                    <a:pt x="8462" y="4569"/>
                  </a:cubicBezTo>
                  <a:cubicBezTo>
                    <a:pt x="8929" y="2065"/>
                    <a:pt x="9109" y="6578"/>
                    <a:pt x="9517" y="4569"/>
                  </a:cubicBezTo>
                  <a:cubicBezTo>
                    <a:pt x="9847" y="1003"/>
                    <a:pt x="10565" y="-812"/>
                    <a:pt x="11003" y="4569"/>
                  </a:cubicBezTo>
                  <a:cubicBezTo>
                    <a:pt x="11516" y="5237"/>
                    <a:pt x="11729" y="333"/>
                    <a:pt x="12274" y="4569"/>
                  </a:cubicBezTo>
                  <a:cubicBezTo>
                    <a:pt x="12860" y="5660"/>
                    <a:pt x="13046" y="9941"/>
                    <a:pt x="13328" y="4569"/>
                  </a:cubicBezTo>
                  <a:cubicBezTo>
                    <a:pt x="13565" y="-2864"/>
                    <a:pt x="14293" y="-18"/>
                    <a:pt x="14815" y="4569"/>
                  </a:cubicBezTo>
                  <a:cubicBezTo>
                    <a:pt x="15338" y="7459"/>
                    <a:pt x="15226" y="6812"/>
                    <a:pt x="15437" y="4569"/>
                  </a:cubicBezTo>
                  <a:cubicBezTo>
                    <a:pt x="15696" y="7429"/>
                    <a:pt x="16001" y="-557"/>
                    <a:pt x="16492" y="4569"/>
                  </a:cubicBezTo>
                  <a:cubicBezTo>
                    <a:pt x="17000" y="6976"/>
                    <a:pt x="17391" y="2748"/>
                    <a:pt x="17762" y="4569"/>
                  </a:cubicBezTo>
                  <a:cubicBezTo>
                    <a:pt x="18067" y="4356"/>
                    <a:pt x="18817" y="8164"/>
                    <a:pt x="19249" y="4569"/>
                  </a:cubicBezTo>
                  <a:cubicBezTo>
                    <a:pt x="19706" y="3974"/>
                    <a:pt x="20778" y="13457"/>
                    <a:pt x="21599" y="4569"/>
                  </a:cubicBezTo>
                  <a:cubicBezTo>
                    <a:pt x="21598" y="5367"/>
                    <a:pt x="21598" y="6272"/>
                    <a:pt x="21599" y="7977"/>
                  </a:cubicBezTo>
                  <a:cubicBezTo>
                    <a:pt x="21147" y="4716"/>
                    <a:pt x="20712" y="12054"/>
                    <a:pt x="20329" y="7977"/>
                  </a:cubicBezTo>
                  <a:cubicBezTo>
                    <a:pt x="19945" y="2439"/>
                    <a:pt x="19494" y="9950"/>
                    <a:pt x="19058" y="7977"/>
                  </a:cubicBezTo>
                  <a:cubicBezTo>
                    <a:pt x="18704" y="7147"/>
                    <a:pt x="18433" y="12272"/>
                    <a:pt x="18220" y="7977"/>
                  </a:cubicBezTo>
                  <a:cubicBezTo>
                    <a:pt x="18025" y="5798"/>
                    <a:pt x="17212" y="2508"/>
                    <a:pt x="16517" y="7977"/>
                  </a:cubicBezTo>
                  <a:cubicBezTo>
                    <a:pt x="15815" y="3322"/>
                    <a:pt x="16021" y="6910"/>
                    <a:pt x="15895" y="7977"/>
                  </a:cubicBezTo>
                  <a:cubicBezTo>
                    <a:pt x="15681" y="6141"/>
                    <a:pt x="15044" y="10680"/>
                    <a:pt x="14624" y="7977"/>
                  </a:cubicBezTo>
                  <a:cubicBezTo>
                    <a:pt x="14255" y="8345"/>
                    <a:pt x="14175" y="7715"/>
                    <a:pt x="14002" y="7977"/>
                  </a:cubicBezTo>
                  <a:cubicBezTo>
                    <a:pt x="13870" y="9252"/>
                    <a:pt x="13602" y="10467"/>
                    <a:pt x="13163" y="7977"/>
                  </a:cubicBezTo>
                  <a:cubicBezTo>
                    <a:pt x="12791" y="8206"/>
                    <a:pt x="12180" y="5122"/>
                    <a:pt x="11677" y="7977"/>
                  </a:cubicBezTo>
                  <a:cubicBezTo>
                    <a:pt x="11021" y="9047"/>
                    <a:pt x="10642" y="2317"/>
                    <a:pt x="9974" y="7977"/>
                  </a:cubicBezTo>
                  <a:cubicBezTo>
                    <a:pt x="9405" y="8213"/>
                    <a:pt x="9317" y="6963"/>
                    <a:pt x="9136" y="7977"/>
                  </a:cubicBezTo>
                  <a:cubicBezTo>
                    <a:pt x="8914" y="8947"/>
                    <a:pt x="8401" y="10255"/>
                    <a:pt x="7865" y="7977"/>
                  </a:cubicBezTo>
                  <a:cubicBezTo>
                    <a:pt x="7397" y="7965"/>
                    <a:pt x="7427" y="8976"/>
                    <a:pt x="7027" y="7977"/>
                  </a:cubicBezTo>
                  <a:cubicBezTo>
                    <a:pt x="6645" y="14085"/>
                    <a:pt x="5995" y="3422"/>
                    <a:pt x="5540" y="7977"/>
                  </a:cubicBezTo>
                  <a:cubicBezTo>
                    <a:pt x="5072" y="6366"/>
                    <a:pt x="4784" y="4251"/>
                    <a:pt x="4486" y="7977"/>
                  </a:cubicBezTo>
                  <a:cubicBezTo>
                    <a:pt x="4222" y="9910"/>
                    <a:pt x="4054" y="12712"/>
                    <a:pt x="3647" y="7977"/>
                  </a:cubicBezTo>
                  <a:cubicBezTo>
                    <a:pt x="3250" y="5544"/>
                    <a:pt x="3297" y="9829"/>
                    <a:pt x="3025" y="7977"/>
                  </a:cubicBezTo>
                  <a:cubicBezTo>
                    <a:pt x="2764" y="7877"/>
                    <a:pt x="2372" y="15633"/>
                    <a:pt x="1754" y="7977"/>
                  </a:cubicBezTo>
                  <a:cubicBezTo>
                    <a:pt x="1172" y="5037"/>
                    <a:pt x="646" y="7572"/>
                    <a:pt x="1" y="7977"/>
                  </a:cubicBezTo>
                  <a:cubicBezTo>
                    <a:pt x="2" y="6897"/>
                    <a:pt x="-1" y="5735"/>
                    <a:pt x="1" y="4569"/>
                  </a:cubicBezTo>
                  <a:close/>
                </a:path>
              </a:pathLst>
            </a:custGeom>
            <a:solidFill>
              <a:schemeClr val="accent2">
                <a:alpha val="75000"/>
              </a:schemeClr>
            </a:solidFill>
            <a:ln w="12700" cap="flat">
              <a:noFill/>
              <a:miter lim="400000"/>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sp>
          <p:nvSpPr>
            <p:cNvPr id="693" name="Shape"/>
            <p:cNvSpPr/>
            <p:nvPr/>
          </p:nvSpPr>
          <p:spPr>
            <a:xfrm>
              <a:off x="275" y="6761"/>
              <a:ext cx="11704865" cy="92011"/>
            </a:xfrm>
            <a:custGeom>
              <a:avLst/>
              <a:gdLst/>
              <a:ahLst/>
              <a:cxnLst>
                <a:cxn ang="0">
                  <a:pos x="wd2" y="hd2"/>
                </a:cxn>
                <a:cxn ang="5400000">
                  <a:pos x="wd2" y="hd2"/>
                </a:cxn>
                <a:cxn ang="10800000">
                  <a:pos x="wd2" y="hd2"/>
                </a:cxn>
                <a:cxn ang="16200000">
                  <a:pos x="wd2" y="hd2"/>
                </a:cxn>
              </a:cxnLst>
              <a:rect l="0" t="0" r="r" b="b"/>
              <a:pathLst>
                <a:path w="21599" h="10791" extrusionOk="0">
                  <a:moveTo>
                    <a:pt x="0" y="3297"/>
                  </a:moveTo>
                  <a:cubicBezTo>
                    <a:pt x="146" y="5741"/>
                    <a:pt x="426" y="4239"/>
                    <a:pt x="623" y="3297"/>
                  </a:cubicBezTo>
                  <a:cubicBezTo>
                    <a:pt x="663" y="7795"/>
                    <a:pt x="1628" y="3881"/>
                    <a:pt x="2325" y="3297"/>
                  </a:cubicBezTo>
                  <a:cubicBezTo>
                    <a:pt x="3099" y="2408"/>
                    <a:pt x="3293" y="613"/>
                    <a:pt x="3595" y="3297"/>
                  </a:cubicBezTo>
                  <a:cubicBezTo>
                    <a:pt x="3905" y="6655"/>
                    <a:pt x="4096" y="2577"/>
                    <a:pt x="4218" y="3297"/>
                  </a:cubicBezTo>
                  <a:cubicBezTo>
                    <a:pt x="4389" y="863"/>
                    <a:pt x="4738" y="3052"/>
                    <a:pt x="5056" y="3297"/>
                  </a:cubicBezTo>
                  <a:cubicBezTo>
                    <a:pt x="5268" y="8824"/>
                    <a:pt x="6044" y="9625"/>
                    <a:pt x="6759" y="3297"/>
                  </a:cubicBezTo>
                  <a:cubicBezTo>
                    <a:pt x="7506" y="-4532"/>
                    <a:pt x="7904" y="4154"/>
                    <a:pt x="8461" y="3297"/>
                  </a:cubicBezTo>
                  <a:cubicBezTo>
                    <a:pt x="9088" y="2618"/>
                    <a:pt x="9316" y="5035"/>
                    <a:pt x="10163" y="3297"/>
                  </a:cubicBezTo>
                  <a:cubicBezTo>
                    <a:pt x="10964" y="5799"/>
                    <a:pt x="10655" y="6442"/>
                    <a:pt x="10786" y="3297"/>
                  </a:cubicBezTo>
                  <a:cubicBezTo>
                    <a:pt x="10921" y="1234"/>
                    <a:pt x="11688" y="4127"/>
                    <a:pt x="12056" y="3297"/>
                  </a:cubicBezTo>
                  <a:cubicBezTo>
                    <a:pt x="12449" y="3965"/>
                    <a:pt x="12798" y="106"/>
                    <a:pt x="13111" y="3297"/>
                  </a:cubicBezTo>
                  <a:cubicBezTo>
                    <a:pt x="13368" y="4606"/>
                    <a:pt x="13588" y="963"/>
                    <a:pt x="13733" y="3297"/>
                  </a:cubicBezTo>
                  <a:cubicBezTo>
                    <a:pt x="13852" y="2614"/>
                    <a:pt x="14955" y="600"/>
                    <a:pt x="15436" y="3297"/>
                  </a:cubicBezTo>
                  <a:cubicBezTo>
                    <a:pt x="15827" y="6450"/>
                    <a:pt x="15872" y="2461"/>
                    <a:pt x="16058" y="3297"/>
                  </a:cubicBezTo>
                  <a:cubicBezTo>
                    <a:pt x="16250" y="4114"/>
                    <a:pt x="16523" y="5474"/>
                    <a:pt x="16681" y="3297"/>
                  </a:cubicBezTo>
                  <a:cubicBezTo>
                    <a:pt x="16845" y="2941"/>
                    <a:pt x="17430" y="-872"/>
                    <a:pt x="17735" y="3297"/>
                  </a:cubicBezTo>
                  <a:cubicBezTo>
                    <a:pt x="18078" y="3060"/>
                    <a:pt x="18494" y="11913"/>
                    <a:pt x="19006" y="3297"/>
                  </a:cubicBezTo>
                  <a:cubicBezTo>
                    <a:pt x="19453" y="-497"/>
                    <a:pt x="19800" y="2053"/>
                    <a:pt x="20492" y="3297"/>
                  </a:cubicBezTo>
                  <a:cubicBezTo>
                    <a:pt x="21179" y="7058"/>
                    <a:pt x="21388" y="3721"/>
                    <a:pt x="21597" y="3297"/>
                  </a:cubicBezTo>
                  <a:cubicBezTo>
                    <a:pt x="21600" y="4454"/>
                    <a:pt x="21598" y="5604"/>
                    <a:pt x="21597" y="6348"/>
                  </a:cubicBezTo>
                  <a:cubicBezTo>
                    <a:pt x="20838" y="3388"/>
                    <a:pt x="20488" y="4842"/>
                    <a:pt x="19895" y="6348"/>
                  </a:cubicBezTo>
                  <a:cubicBezTo>
                    <a:pt x="19293" y="5051"/>
                    <a:pt x="18926" y="5537"/>
                    <a:pt x="18624" y="6348"/>
                  </a:cubicBezTo>
                  <a:cubicBezTo>
                    <a:pt x="18325" y="10595"/>
                    <a:pt x="18194" y="7663"/>
                    <a:pt x="18002" y="6348"/>
                  </a:cubicBezTo>
                  <a:cubicBezTo>
                    <a:pt x="17818" y="7152"/>
                    <a:pt x="17091" y="4802"/>
                    <a:pt x="16732" y="6348"/>
                  </a:cubicBezTo>
                  <a:cubicBezTo>
                    <a:pt x="16347" y="6498"/>
                    <a:pt x="15591" y="5577"/>
                    <a:pt x="15245" y="6348"/>
                  </a:cubicBezTo>
                  <a:cubicBezTo>
                    <a:pt x="14952" y="7043"/>
                    <a:pt x="14276" y="5841"/>
                    <a:pt x="13975" y="6348"/>
                  </a:cubicBezTo>
                  <a:cubicBezTo>
                    <a:pt x="13682" y="5098"/>
                    <a:pt x="13191" y="9556"/>
                    <a:pt x="12488" y="6348"/>
                  </a:cubicBezTo>
                  <a:cubicBezTo>
                    <a:pt x="11769" y="7492"/>
                    <a:pt x="11671" y="10187"/>
                    <a:pt x="11002" y="6348"/>
                  </a:cubicBezTo>
                  <a:cubicBezTo>
                    <a:pt x="10345" y="6796"/>
                    <a:pt x="10720" y="8932"/>
                    <a:pt x="10379" y="6348"/>
                  </a:cubicBezTo>
                  <a:cubicBezTo>
                    <a:pt x="10096" y="4378"/>
                    <a:pt x="9881" y="8496"/>
                    <a:pt x="9541" y="6348"/>
                  </a:cubicBezTo>
                  <a:cubicBezTo>
                    <a:pt x="9241" y="3300"/>
                    <a:pt x="8702" y="11805"/>
                    <a:pt x="8486" y="6348"/>
                  </a:cubicBezTo>
                  <a:cubicBezTo>
                    <a:pt x="8132" y="4825"/>
                    <a:pt x="7749" y="17068"/>
                    <a:pt x="7216" y="6348"/>
                  </a:cubicBezTo>
                  <a:cubicBezTo>
                    <a:pt x="6793" y="804"/>
                    <a:pt x="6124" y="5061"/>
                    <a:pt x="5514" y="6348"/>
                  </a:cubicBezTo>
                  <a:cubicBezTo>
                    <a:pt x="4785" y="6983"/>
                    <a:pt x="4634" y="4095"/>
                    <a:pt x="4027" y="6348"/>
                  </a:cubicBezTo>
                  <a:cubicBezTo>
                    <a:pt x="3433" y="9445"/>
                    <a:pt x="3077" y="6392"/>
                    <a:pt x="2757" y="6348"/>
                  </a:cubicBezTo>
                  <a:cubicBezTo>
                    <a:pt x="2307" y="9490"/>
                    <a:pt x="1890" y="9251"/>
                    <a:pt x="1270" y="6348"/>
                  </a:cubicBezTo>
                  <a:cubicBezTo>
                    <a:pt x="607" y="657"/>
                    <a:pt x="451" y="8727"/>
                    <a:pt x="0" y="6348"/>
                  </a:cubicBezTo>
                  <a:cubicBezTo>
                    <a:pt x="1" y="5306"/>
                    <a:pt x="1" y="4622"/>
                    <a:pt x="0" y="3297"/>
                  </a:cubicBezTo>
                  <a:close/>
                </a:path>
              </a:pathLst>
            </a:custGeom>
            <a:noFill/>
            <a:ln w="44450" cap="rnd">
              <a:solidFill>
                <a:schemeClr val="accent2">
                  <a:alpha val="75000"/>
                </a:schemeClr>
              </a:solidFill>
              <a:prstDash val="solid"/>
              <a:round/>
            </a:ln>
            <a:effectLst/>
          </p:spPr>
          <p:txBody>
            <a:bodyPr wrap="square" lIns="45718" tIns="45718" rIns="45718" bIns="45718" numCol="1" anchor="ctr">
              <a:noAutofit/>
            </a:bodyPr>
            <a:lstStyle/>
            <a:p>
              <a:pPr algn="ctr">
                <a:defRPr>
                  <a:solidFill>
                    <a:srgbClr val="FFFFFF"/>
                  </a:solidFill>
                  <a:latin typeface="Calibri"/>
                  <a:ea typeface="Calibri"/>
                  <a:cs typeface="Calibri"/>
                  <a:sym typeface="Calibri"/>
                </a:defRPr>
              </a:pPr>
              <a:endParaRPr/>
            </a:p>
          </p:txBody>
        </p:sp>
      </p:grpSp>
      <p:sp>
        <p:nvSpPr>
          <p:cNvPr id="695" name="TextBox 4"/>
          <p:cNvSpPr txBox="1"/>
          <p:nvPr/>
        </p:nvSpPr>
        <p:spPr>
          <a:xfrm>
            <a:off x="6112300" y="1309288"/>
            <a:ext cx="5886356" cy="19829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3200">
                <a:latin typeface="Calibri"/>
                <a:ea typeface="Calibri"/>
                <a:cs typeface="Calibri"/>
                <a:sym typeface="Calibri"/>
              </a:defRPr>
            </a:lvl1pPr>
          </a:lstStyle>
          <a:p>
            <a:r>
              <a:t>INSERT YOUR HEADSHOT,  NAME, TITLE CREDENTIALS, COMPANY INFO, CONTACT INFO IN THIS SPACE</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A66AC"/>
      </a:accent1>
      <a:accent2>
        <a:srgbClr val="629DD1"/>
      </a:accent2>
      <a:accent3>
        <a:srgbClr val="297FD5"/>
      </a:accent3>
      <a:accent4>
        <a:srgbClr val="7F8FA9"/>
      </a:accent4>
      <a:accent5>
        <a:srgbClr val="5AA2AE"/>
      </a:accent5>
      <a:accent6>
        <a:srgbClr val="9D90A0"/>
      </a:accent6>
      <a:hlink>
        <a:srgbClr val="0000FF"/>
      </a:hlink>
      <a:folHlink>
        <a:srgbClr val="FF00FF"/>
      </a:folHlink>
    </a:clrScheme>
    <a:fontScheme name="Office Theme">
      <a:majorFont>
        <a:latin typeface="Helvetica Neue"/>
        <a:ea typeface="Helvetica Neue"/>
        <a:cs typeface="Helvetica Neue"/>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A66AC"/>
      </a:accent1>
      <a:accent2>
        <a:srgbClr val="629DD1"/>
      </a:accent2>
      <a:accent3>
        <a:srgbClr val="297FD5"/>
      </a:accent3>
      <a:accent4>
        <a:srgbClr val="7F8FA9"/>
      </a:accent4>
      <a:accent5>
        <a:srgbClr val="5AA2AE"/>
      </a:accent5>
      <a:accent6>
        <a:srgbClr val="9D90A0"/>
      </a:accent6>
      <a:hlink>
        <a:srgbClr val="0000FF"/>
      </a:hlink>
      <a:folHlink>
        <a:srgbClr val="FF00FF"/>
      </a:folHlink>
    </a:clrScheme>
    <a:fontScheme name="Office Theme">
      <a:majorFont>
        <a:latin typeface="Helvetica Neue"/>
        <a:ea typeface="Helvetica Neue"/>
        <a:cs typeface="Helvetica Neue"/>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120</TotalTime>
  <Words>4773</Words>
  <Application>Microsoft Macintosh PowerPoint</Application>
  <PresentationFormat>Custom</PresentationFormat>
  <Paragraphs>517</Paragraphs>
  <Slides>41</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Arial Rounded MT Bold</vt:lpstr>
      <vt:lpstr>Calibri</vt:lpstr>
      <vt:lpstr>Georgia</vt:lpstr>
      <vt:lpstr>Google Sans</vt:lpstr>
      <vt:lpstr>Helvetica Neue</vt:lpstr>
      <vt:lpstr>Palatino</vt:lpstr>
      <vt:lpstr>Zapf Dingbats</vt:lpstr>
      <vt:lpstr>Office Theme</vt:lpstr>
      <vt:lpstr>PowerPoint Presentation</vt:lpstr>
      <vt:lpstr>PowerPoint Presentation</vt:lpstr>
      <vt:lpstr>PowerPoint Presentation</vt:lpstr>
      <vt:lpstr>Today’s Plan:  Our Next Hour Together </vt:lpstr>
      <vt:lpstr>PowerPoint Presentation</vt:lpstr>
      <vt:lpstr>PowerPoint Presentation</vt:lpstr>
      <vt:lpstr>Fall Open Enrollment</vt:lpstr>
      <vt:lpstr>Fall Open Enrollment is a time to consider…</vt:lpstr>
      <vt:lpstr>First, Know the The Medicare “Parts”</vt:lpstr>
      <vt:lpstr>PowerPoint Presentation</vt:lpstr>
      <vt:lpstr>PowerPoint Presentation</vt:lpstr>
      <vt:lpstr>What’s Covered: Medicare Part A</vt:lpstr>
      <vt:lpstr>What isn’t covered by Medicare?</vt:lpstr>
      <vt:lpstr>A “Wrinkle”… Know Your Status During Hospital Care</vt:lpstr>
      <vt:lpstr>What’s Covered: Medicare Part B</vt:lpstr>
      <vt:lpstr>Premiums and Costs in 2026</vt:lpstr>
      <vt:lpstr>Medicare Costs for  People with Higher Incomes </vt:lpstr>
      <vt:lpstr>Income Related Monthly Adjustments </vt:lpstr>
      <vt:lpstr>PowerPoint Presentation</vt:lpstr>
      <vt:lpstr>Supplement Plans (”Medigap”)</vt:lpstr>
      <vt:lpstr>PowerPoint Presentation</vt:lpstr>
      <vt:lpstr>Prescription Drug Plans (Part D)</vt:lpstr>
      <vt:lpstr>PowerPoint Presentation</vt:lpstr>
      <vt:lpstr>How Your Drug Costs Will Be Covered</vt:lpstr>
      <vt:lpstr>The Medicare Prescription Payment Plan (MPPP)</vt:lpstr>
      <vt:lpstr>Inflation Reduction Act In 2025, 20 more drugs added with lower prices due to price negotiations since 2020 </vt:lpstr>
      <vt:lpstr>Part D Medicare  Plan Finder</vt:lpstr>
      <vt:lpstr>Final Fine Points Prescription  Plans</vt:lpstr>
      <vt:lpstr>PowerPoint Presentation</vt:lpstr>
      <vt:lpstr>Medicare Advantage Plans</vt:lpstr>
      <vt:lpstr>PowerPoint Presentation</vt:lpstr>
      <vt:lpstr>Questions to Ask Yourself</vt:lpstr>
      <vt:lpstr>When you meet with insurance agents…</vt:lpstr>
      <vt:lpstr>The Rules to Protect You  for Medicare Advantage and Part D plans.  </vt:lpstr>
      <vt:lpstr>Changed Your Mind?</vt:lpstr>
      <vt:lpstr>A Potential Wrinkle  </vt:lpstr>
      <vt:lpstr>Finally… Fine Points to Know</vt:lpstr>
      <vt:lpstr>Another Fine Point to Know!</vt:lpstr>
      <vt:lpstr>Where to Find Good Information</vt:lpstr>
      <vt:lpstr>Let’s Talk! Questions? Ideas?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Karen Curtiss</cp:lastModifiedBy>
  <cp:revision>5</cp:revision>
  <cp:lastPrinted>2024-11-12T19:06:27Z</cp:lastPrinted>
  <dcterms:modified xsi:type="dcterms:W3CDTF">2025-11-04T02:14:29Z</dcterms:modified>
</cp:coreProperties>
</file>