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m" ContentType="application/vnd.ms-excel.sheet.macroEnabled.12"/>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337" r:id="rId1"/>
  </p:sldMasterIdLst>
  <p:notesMasterIdLst>
    <p:notesMasterId r:id="rId43"/>
  </p:notesMasterIdLst>
  <p:handoutMasterIdLst>
    <p:handoutMasterId r:id="rId44"/>
  </p:handoutMasterIdLst>
  <p:sldIdLst>
    <p:sldId id="807" r:id="rId2"/>
    <p:sldId id="808" r:id="rId3"/>
    <p:sldId id="812" r:id="rId4"/>
    <p:sldId id="300" r:id="rId5"/>
    <p:sldId id="719" r:id="rId6"/>
    <p:sldId id="722" r:id="rId7"/>
    <p:sldId id="773" r:id="rId8"/>
    <p:sldId id="809" r:id="rId9"/>
    <p:sldId id="775" r:id="rId10"/>
    <p:sldId id="856" r:id="rId11"/>
    <p:sldId id="857" r:id="rId12"/>
    <p:sldId id="854" r:id="rId13"/>
    <p:sldId id="858" r:id="rId14"/>
    <p:sldId id="864" r:id="rId15"/>
    <p:sldId id="729" r:id="rId16"/>
    <p:sldId id="750" r:id="rId17"/>
    <p:sldId id="863" r:id="rId18"/>
    <p:sldId id="735" r:id="rId19"/>
    <p:sldId id="740" r:id="rId20"/>
    <p:sldId id="736" r:id="rId21"/>
    <p:sldId id="746" r:id="rId22"/>
    <p:sldId id="747" r:id="rId23"/>
    <p:sldId id="748" r:id="rId24"/>
    <p:sldId id="866" r:id="rId25"/>
    <p:sldId id="741" r:id="rId26"/>
    <p:sldId id="742" r:id="rId27"/>
    <p:sldId id="803" r:id="rId28"/>
    <p:sldId id="744" r:id="rId29"/>
    <p:sldId id="745" r:id="rId30"/>
    <p:sldId id="851" r:id="rId31"/>
    <p:sldId id="852" r:id="rId32"/>
    <p:sldId id="796" r:id="rId33"/>
    <p:sldId id="753" r:id="rId34"/>
    <p:sldId id="755" r:id="rId35"/>
    <p:sldId id="868" r:id="rId36"/>
    <p:sldId id="757" r:id="rId37"/>
    <p:sldId id="759" r:id="rId38"/>
    <p:sldId id="751" r:id="rId39"/>
    <p:sldId id="805" r:id="rId40"/>
    <p:sldId id="855" r:id="rId41"/>
    <p:sldId id="847"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B9F0BC58-B75E-1D46-9FBB-E7EDB6E4D10F}">
          <p14:sldIdLst>
            <p14:sldId id="807"/>
            <p14:sldId id="808"/>
            <p14:sldId id="812"/>
            <p14:sldId id="300"/>
          </p14:sldIdLst>
        </p14:section>
        <p14:section name="Intro: Background ?" id="{82655528-1031-8340-BF1C-21F7F01AB591}">
          <p14:sldIdLst>
            <p14:sldId id="719"/>
            <p14:sldId id="722"/>
            <p14:sldId id="773"/>
            <p14:sldId id="809"/>
            <p14:sldId id="775"/>
            <p14:sldId id="856"/>
            <p14:sldId id="857"/>
          </p14:sldIdLst>
        </p14:section>
        <p14:section name="Solutions and Tips!" id="{476145A6-BA6C-6A4D-AC53-B12114FEED31}">
          <p14:sldIdLst>
            <p14:sldId id="854"/>
            <p14:sldId id="858"/>
            <p14:sldId id="864"/>
            <p14:sldId id="729"/>
            <p14:sldId id="750"/>
            <p14:sldId id="863"/>
            <p14:sldId id="735"/>
            <p14:sldId id="740"/>
            <p14:sldId id="736"/>
            <p14:sldId id="746"/>
            <p14:sldId id="747"/>
            <p14:sldId id="748"/>
            <p14:sldId id="866"/>
            <p14:sldId id="741"/>
            <p14:sldId id="742"/>
            <p14:sldId id="803"/>
            <p14:sldId id="744"/>
            <p14:sldId id="745"/>
            <p14:sldId id="851"/>
            <p14:sldId id="852"/>
            <p14:sldId id="796"/>
            <p14:sldId id="753"/>
            <p14:sldId id="755"/>
            <p14:sldId id="868"/>
            <p14:sldId id="757"/>
            <p14:sldId id="759"/>
            <p14:sldId id="751"/>
            <p14:sldId id="805"/>
            <p14:sldId id="855"/>
            <p14:sldId id="84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269B"/>
    <a:srgbClr val="FFDC32"/>
    <a:srgbClr val="FF0A5D"/>
    <a:srgbClr val="FC00A3"/>
    <a:srgbClr val="FF0000"/>
    <a:srgbClr val="4308D5"/>
    <a:srgbClr val="DFA5D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20" autoAdjust="0"/>
    <p:restoredTop sz="94655" autoAdjust="0"/>
  </p:normalViewPr>
  <p:slideViewPr>
    <p:cSldViewPr snapToGrid="0" snapToObjects="1">
      <p:cViewPr varScale="1">
        <p:scale>
          <a:sx n="94" d="100"/>
          <a:sy n="94" d="100"/>
        </p:scale>
        <p:origin x="1736" y="192"/>
      </p:cViewPr>
      <p:guideLst>
        <p:guide orient="horz" pos="2160"/>
        <p:guide pos="2880"/>
      </p:guideLst>
    </p:cSldViewPr>
  </p:slideViewPr>
  <p:outlineViewPr>
    <p:cViewPr>
      <p:scale>
        <a:sx n="33" d="100"/>
        <a:sy n="33" d="100"/>
      </p:scale>
      <p:origin x="0" y="0"/>
    </p:cViewPr>
  </p:outlineViewPr>
  <p:notesTextViewPr>
    <p:cViewPr>
      <p:scale>
        <a:sx n="85" d="100"/>
        <a:sy n="85" d="100"/>
      </p:scale>
      <p:origin x="0" y="0"/>
    </p:cViewPr>
  </p:notesTextViewPr>
  <p:sorterViewPr>
    <p:cViewPr>
      <p:scale>
        <a:sx n="1" d="1"/>
        <a:sy n="1" d="1"/>
      </p:scale>
      <p:origin x="0" y="4544"/>
    </p:cViewPr>
  </p:sorterViewPr>
  <p:notesViewPr>
    <p:cSldViewPr snapToGrid="0" snapToObjects="1">
      <p:cViewPr>
        <p:scale>
          <a:sx n="100" d="100"/>
          <a:sy n="100" d="100"/>
        </p:scale>
        <p:origin x="4240" y="8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Macro-Enabled_Worksheet.xlsm"/></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4"/>
    </mc:Choice>
    <mc:Fallback>
      <c:style val="14"/>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Column1</c:v>
                </c:pt>
              </c:strCache>
            </c:strRef>
          </c:tx>
          <c:dPt>
            <c:idx val="0"/>
            <c:bubble3D val="0"/>
            <c:extLst>
              <c:ext xmlns:c16="http://schemas.microsoft.com/office/drawing/2014/chart" uri="{C3380CC4-5D6E-409C-BE32-E72D297353CC}">
                <c16:uniqueId val="{00000000-3E14-412A-98CB-599F0EC08734}"/>
              </c:ext>
            </c:extLst>
          </c:dPt>
          <c:dPt>
            <c:idx val="1"/>
            <c:bubble3D val="0"/>
            <c:extLst>
              <c:ext xmlns:c16="http://schemas.microsoft.com/office/drawing/2014/chart" uri="{C3380CC4-5D6E-409C-BE32-E72D297353CC}">
                <c16:uniqueId val="{00000001-3E14-412A-98CB-599F0EC08734}"/>
              </c:ext>
            </c:extLst>
          </c:dPt>
          <c:cat>
            <c:strRef>
              <c:f>Sheet1!$A$2:$A$3</c:f>
              <c:strCache>
                <c:ptCount val="2"/>
                <c:pt idx="0">
                  <c:v>1st Qtr</c:v>
                </c:pt>
                <c:pt idx="1">
                  <c:v>2nd Qtr</c:v>
                </c:pt>
              </c:strCache>
            </c:strRef>
          </c:cat>
          <c:val>
            <c:numRef>
              <c:f>Sheet1!$B$2:$B$3</c:f>
              <c:numCache>
                <c:formatCode>General</c:formatCode>
                <c:ptCount val="2"/>
                <c:pt idx="0">
                  <c:v>80</c:v>
                </c:pt>
                <c:pt idx="1">
                  <c:v>20</c:v>
                </c:pt>
              </c:numCache>
            </c:numRef>
          </c:val>
          <c:extLst>
            <c:ext xmlns:c16="http://schemas.microsoft.com/office/drawing/2014/chart" uri="{C3380CC4-5D6E-409C-BE32-E72D297353CC}">
              <c16:uniqueId val="{00000002-3E14-412A-98CB-599F0EC08734}"/>
            </c:ext>
          </c:extLst>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en-US"/>
    </a:p>
  </c:txPr>
  <c:externalData r:id="rId1">
    <c:autoUpdate val="0"/>
  </c:externalData>
  <c:userShapes r:id="rId2"/>
</c:chartSpace>
</file>

<file path=ppt/diagrams/_rels/data2.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diagrams/_rels/drawing2.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5BFE87-63D1-475F-8C66-6DD9A7A2464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7393B8A4-B373-4764-99A7-0049CE38F29C}">
      <dgm:prSet custT="1"/>
      <dgm:spPr/>
      <dgm:t>
        <a:bodyPr/>
        <a:lstStyle/>
        <a:p>
          <a:r>
            <a:rPr lang="en-US" sz="3600" b="1" dirty="0"/>
            <a:t>Check out their ratings! </a:t>
          </a:r>
          <a:endParaRPr lang="en-US" sz="3600" dirty="0"/>
        </a:p>
      </dgm:t>
    </dgm:pt>
    <dgm:pt modelId="{C77898F0-0AF5-4734-8DDB-0C73EF7E8DD2}" type="parTrans" cxnId="{FEF14C1B-5E4E-4A72-99B8-A499BCEDE1D9}">
      <dgm:prSet/>
      <dgm:spPr/>
      <dgm:t>
        <a:bodyPr/>
        <a:lstStyle/>
        <a:p>
          <a:endParaRPr lang="en-US"/>
        </a:p>
      </dgm:t>
    </dgm:pt>
    <dgm:pt modelId="{DA7BFCA2-AA5C-4FB5-9AB9-7A0C339A44C1}" type="sibTrans" cxnId="{FEF14C1B-5E4E-4A72-99B8-A499BCEDE1D9}">
      <dgm:prSet/>
      <dgm:spPr/>
      <dgm:t>
        <a:bodyPr/>
        <a:lstStyle/>
        <a:p>
          <a:endParaRPr lang="en-US"/>
        </a:p>
      </dgm:t>
    </dgm:pt>
    <dgm:pt modelId="{9E5D0221-904E-47A1-91C9-F9C7DCC73B20}">
      <dgm:prSet custT="1"/>
      <dgm:spPr/>
      <dgm:t>
        <a:bodyPr/>
        <a:lstStyle/>
        <a:p>
          <a:r>
            <a:rPr lang="en-US" sz="2000" b="1" dirty="0"/>
            <a:t>HospitalSafetyGrade.org</a:t>
          </a:r>
          <a:br>
            <a:rPr lang="en-US" sz="2000" b="1" dirty="0"/>
          </a:br>
          <a:endParaRPr lang="en-US" sz="2000" dirty="0"/>
        </a:p>
      </dgm:t>
    </dgm:pt>
    <dgm:pt modelId="{603F871B-3F4E-4B2A-AE3C-F6629C4E635D}" type="parTrans" cxnId="{D86F2D4A-991F-4710-BE36-4D50F4F80427}">
      <dgm:prSet/>
      <dgm:spPr/>
      <dgm:t>
        <a:bodyPr/>
        <a:lstStyle/>
        <a:p>
          <a:endParaRPr lang="en-US"/>
        </a:p>
      </dgm:t>
    </dgm:pt>
    <dgm:pt modelId="{A14749A4-80A4-4B08-B7A1-99BBCA750EB4}" type="sibTrans" cxnId="{D86F2D4A-991F-4710-BE36-4D50F4F80427}">
      <dgm:prSet/>
      <dgm:spPr/>
      <dgm:t>
        <a:bodyPr/>
        <a:lstStyle/>
        <a:p>
          <a:endParaRPr lang="en-US"/>
        </a:p>
      </dgm:t>
    </dgm:pt>
    <dgm:pt modelId="{21480BA8-D5ED-4710-ACE0-66D4CF06E224}">
      <dgm:prSet custT="1"/>
      <dgm:spPr/>
      <dgm:t>
        <a:bodyPr/>
        <a:lstStyle/>
        <a:p>
          <a:r>
            <a:rPr lang="en-US" sz="2000" b="1" dirty="0"/>
            <a:t>HospitalCompare.gov</a:t>
          </a:r>
          <a:endParaRPr lang="en-US" sz="2000" dirty="0"/>
        </a:p>
      </dgm:t>
    </dgm:pt>
    <dgm:pt modelId="{41B124DF-7A4F-431E-85E4-A440834C5AB7}" type="parTrans" cxnId="{94EF8284-2719-4444-8EC9-4BDD8FA83163}">
      <dgm:prSet/>
      <dgm:spPr/>
      <dgm:t>
        <a:bodyPr/>
        <a:lstStyle/>
        <a:p>
          <a:endParaRPr lang="en-US"/>
        </a:p>
      </dgm:t>
    </dgm:pt>
    <dgm:pt modelId="{62140985-D330-41B9-899D-9A039B7CC21B}" type="sibTrans" cxnId="{94EF8284-2719-4444-8EC9-4BDD8FA83163}">
      <dgm:prSet/>
      <dgm:spPr/>
      <dgm:t>
        <a:bodyPr/>
        <a:lstStyle/>
        <a:p>
          <a:endParaRPr lang="en-US"/>
        </a:p>
      </dgm:t>
    </dgm:pt>
    <dgm:pt modelId="{40D2775A-C84A-D348-9BF8-DF195FCF702E}" type="pres">
      <dgm:prSet presAssocID="{9C5BFE87-63D1-475F-8C66-6DD9A7A24643}" presName="Name0" presStyleCnt="0">
        <dgm:presLayoutVars>
          <dgm:dir/>
          <dgm:animLvl val="lvl"/>
          <dgm:resizeHandles val="exact"/>
        </dgm:presLayoutVars>
      </dgm:prSet>
      <dgm:spPr/>
    </dgm:pt>
    <dgm:pt modelId="{757ACD9C-62C0-F84F-B662-61B4EABBA5B6}" type="pres">
      <dgm:prSet presAssocID="{7393B8A4-B373-4764-99A7-0049CE38F29C}" presName="linNode" presStyleCnt="0"/>
      <dgm:spPr/>
    </dgm:pt>
    <dgm:pt modelId="{06EE70C7-AB43-174C-ADB1-6CA97B618382}" type="pres">
      <dgm:prSet presAssocID="{7393B8A4-B373-4764-99A7-0049CE38F29C}" presName="parentText" presStyleLbl="node1" presStyleIdx="0" presStyleCnt="1">
        <dgm:presLayoutVars>
          <dgm:chMax val="1"/>
          <dgm:bulletEnabled val="1"/>
        </dgm:presLayoutVars>
      </dgm:prSet>
      <dgm:spPr/>
    </dgm:pt>
    <dgm:pt modelId="{2682D34A-B599-0D40-9E3B-5B0E9DB81C10}" type="pres">
      <dgm:prSet presAssocID="{7393B8A4-B373-4764-99A7-0049CE38F29C}" presName="descendantText" presStyleLbl="alignAccFollowNode1" presStyleIdx="0" presStyleCnt="1" custScaleY="125122">
        <dgm:presLayoutVars>
          <dgm:bulletEnabled val="1"/>
        </dgm:presLayoutVars>
      </dgm:prSet>
      <dgm:spPr/>
    </dgm:pt>
  </dgm:ptLst>
  <dgm:cxnLst>
    <dgm:cxn modelId="{06C63A04-4150-B94D-A63F-639DA2971A0F}" type="presOf" srcId="{21480BA8-D5ED-4710-ACE0-66D4CF06E224}" destId="{2682D34A-B599-0D40-9E3B-5B0E9DB81C10}" srcOrd="0" destOrd="1" presId="urn:microsoft.com/office/officeart/2005/8/layout/vList5"/>
    <dgm:cxn modelId="{FEF14C1B-5E4E-4A72-99B8-A499BCEDE1D9}" srcId="{9C5BFE87-63D1-475F-8C66-6DD9A7A24643}" destId="{7393B8A4-B373-4764-99A7-0049CE38F29C}" srcOrd="0" destOrd="0" parTransId="{C77898F0-0AF5-4734-8DDB-0C73EF7E8DD2}" sibTransId="{DA7BFCA2-AA5C-4FB5-9AB9-7A0C339A44C1}"/>
    <dgm:cxn modelId="{962D4A48-146F-A042-BBBC-0C81021228ED}" type="presOf" srcId="{9E5D0221-904E-47A1-91C9-F9C7DCC73B20}" destId="{2682D34A-B599-0D40-9E3B-5B0E9DB81C10}" srcOrd="0" destOrd="0" presId="urn:microsoft.com/office/officeart/2005/8/layout/vList5"/>
    <dgm:cxn modelId="{D86F2D4A-991F-4710-BE36-4D50F4F80427}" srcId="{7393B8A4-B373-4764-99A7-0049CE38F29C}" destId="{9E5D0221-904E-47A1-91C9-F9C7DCC73B20}" srcOrd="0" destOrd="0" parTransId="{603F871B-3F4E-4B2A-AE3C-F6629C4E635D}" sibTransId="{A14749A4-80A4-4B08-B7A1-99BBCA750EB4}"/>
    <dgm:cxn modelId="{873EE264-D968-6F45-82ED-AFBB7993A0C8}" type="presOf" srcId="{9C5BFE87-63D1-475F-8C66-6DD9A7A24643}" destId="{40D2775A-C84A-D348-9BF8-DF195FCF702E}" srcOrd="0" destOrd="0" presId="urn:microsoft.com/office/officeart/2005/8/layout/vList5"/>
    <dgm:cxn modelId="{94EF8284-2719-4444-8EC9-4BDD8FA83163}" srcId="{7393B8A4-B373-4764-99A7-0049CE38F29C}" destId="{21480BA8-D5ED-4710-ACE0-66D4CF06E224}" srcOrd="1" destOrd="0" parTransId="{41B124DF-7A4F-431E-85E4-A440834C5AB7}" sibTransId="{62140985-D330-41B9-899D-9A039B7CC21B}"/>
    <dgm:cxn modelId="{3EC403B0-480D-3A4A-B18A-ECDC29217070}" type="presOf" srcId="{7393B8A4-B373-4764-99A7-0049CE38F29C}" destId="{06EE70C7-AB43-174C-ADB1-6CA97B618382}" srcOrd="0" destOrd="0" presId="urn:microsoft.com/office/officeart/2005/8/layout/vList5"/>
    <dgm:cxn modelId="{F76EBDB8-CD6B-5E4A-853F-6DEE20ADF032}" type="presParOf" srcId="{40D2775A-C84A-D348-9BF8-DF195FCF702E}" destId="{757ACD9C-62C0-F84F-B662-61B4EABBA5B6}" srcOrd="0" destOrd="0" presId="urn:microsoft.com/office/officeart/2005/8/layout/vList5"/>
    <dgm:cxn modelId="{C905562E-4B2D-0841-AFE5-1DD22BDB3B50}" type="presParOf" srcId="{757ACD9C-62C0-F84F-B662-61B4EABBA5B6}" destId="{06EE70C7-AB43-174C-ADB1-6CA97B618382}" srcOrd="0" destOrd="0" presId="urn:microsoft.com/office/officeart/2005/8/layout/vList5"/>
    <dgm:cxn modelId="{4294B6AB-724F-504D-9020-9BD4950E1299}" type="presParOf" srcId="{757ACD9C-62C0-F84F-B662-61B4EABBA5B6}" destId="{2682D34A-B599-0D40-9E3B-5B0E9DB81C1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EAB442-27F0-4044-A97B-C6CE15234B54}"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9DAA816-8271-4048-9768-6D5CBBF4EC23}">
      <dgm:prSet/>
      <dgm:spPr/>
      <dgm:t>
        <a:bodyPr/>
        <a:lstStyle/>
        <a:p>
          <a:pPr>
            <a:lnSpc>
              <a:spcPct val="100000"/>
            </a:lnSpc>
          </a:pPr>
          <a:r>
            <a:rPr lang="en-US" dirty="0"/>
            <a:t>Use a Checklist? </a:t>
          </a:r>
        </a:p>
      </dgm:t>
    </dgm:pt>
    <dgm:pt modelId="{7DAC1D3D-C849-4DD2-97D1-C92B7DD1B432}" type="parTrans" cxnId="{5FCD29BF-520A-4CDD-937F-095EDDF06B79}">
      <dgm:prSet/>
      <dgm:spPr/>
      <dgm:t>
        <a:bodyPr/>
        <a:lstStyle/>
        <a:p>
          <a:endParaRPr lang="en-US"/>
        </a:p>
      </dgm:t>
    </dgm:pt>
    <dgm:pt modelId="{D8FBC53F-703A-4738-A897-C3BDD1F94A14}" type="sibTrans" cxnId="{5FCD29BF-520A-4CDD-937F-095EDDF06B79}">
      <dgm:prSet/>
      <dgm:spPr/>
      <dgm:t>
        <a:bodyPr/>
        <a:lstStyle/>
        <a:p>
          <a:endParaRPr lang="en-US"/>
        </a:p>
      </dgm:t>
    </dgm:pt>
    <dgm:pt modelId="{AC0CFFBB-8527-423B-8213-9C456DC19600}">
      <dgm:prSet/>
      <dgm:spPr/>
      <dgm:t>
        <a:bodyPr/>
        <a:lstStyle/>
        <a:p>
          <a:pPr>
            <a:lnSpc>
              <a:spcPct val="100000"/>
            </a:lnSpc>
          </a:pPr>
          <a:r>
            <a:rPr lang="en-US" dirty="0"/>
            <a:t>Introduce yourselves?</a:t>
          </a:r>
        </a:p>
      </dgm:t>
    </dgm:pt>
    <dgm:pt modelId="{49574190-F552-41F4-9ABD-2D0A1F07DC9C}" type="parTrans" cxnId="{B613394B-5FE0-44E4-9969-F008B05C9ED6}">
      <dgm:prSet/>
      <dgm:spPr/>
      <dgm:t>
        <a:bodyPr/>
        <a:lstStyle/>
        <a:p>
          <a:endParaRPr lang="en-US"/>
        </a:p>
      </dgm:t>
    </dgm:pt>
    <dgm:pt modelId="{4111F31B-A72B-409B-9625-611B1F6626DF}" type="sibTrans" cxnId="{B613394B-5FE0-44E4-9969-F008B05C9ED6}">
      <dgm:prSet/>
      <dgm:spPr/>
      <dgm:t>
        <a:bodyPr/>
        <a:lstStyle/>
        <a:p>
          <a:endParaRPr lang="en-US"/>
        </a:p>
      </dgm:t>
    </dgm:pt>
    <dgm:pt modelId="{2FBF9893-8E78-440F-B516-66D2DEDF2340}">
      <dgm:prSet/>
      <dgm:spPr/>
      <dgm:t>
        <a:bodyPr/>
        <a:lstStyle/>
        <a:p>
          <a:pPr>
            <a:lnSpc>
              <a:spcPct val="100000"/>
            </a:lnSpc>
          </a:pPr>
          <a:r>
            <a:rPr lang="en-US" dirty="0"/>
            <a:t>Doing another surgery in the hospital same time?</a:t>
          </a:r>
        </a:p>
      </dgm:t>
    </dgm:pt>
    <dgm:pt modelId="{11F01F23-057D-4610-999A-78F8F57977CD}" type="parTrans" cxnId="{9399610B-6C0C-4318-999C-D9828A15F5A1}">
      <dgm:prSet/>
      <dgm:spPr/>
      <dgm:t>
        <a:bodyPr/>
        <a:lstStyle/>
        <a:p>
          <a:endParaRPr lang="en-US"/>
        </a:p>
      </dgm:t>
    </dgm:pt>
    <dgm:pt modelId="{BAB22D3D-A51F-4924-9505-F5F4E1303439}" type="sibTrans" cxnId="{9399610B-6C0C-4318-999C-D9828A15F5A1}">
      <dgm:prSet/>
      <dgm:spPr/>
      <dgm:t>
        <a:bodyPr/>
        <a:lstStyle/>
        <a:p>
          <a:endParaRPr lang="en-US"/>
        </a:p>
      </dgm:t>
    </dgm:pt>
    <dgm:pt modelId="{9CC8AA57-C373-924E-A17D-3E10D7065EC1}">
      <dgm:prSet/>
      <dgm:spPr/>
      <dgm:t>
        <a:bodyPr/>
        <a:lstStyle/>
        <a:p>
          <a:pPr>
            <a:lnSpc>
              <a:spcPct val="100000"/>
            </a:lnSpc>
          </a:pPr>
          <a:r>
            <a:rPr lang="en-US" dirty="0"/>
            <a:t>Going on vacation?</a:t>
          </a:r>
        </a:p>
      </dgm:t>
    </dgm:pt>
    <dgm:pt modelId="{AD233588-A3D2-E146-BC57-9EFA9A62F475}" type="parTrans" cxnId="{E45BA70B-7F98-A945-9709-F4A24A61E05D}">
      <dgm:prSet/>
      <dgm:spPr/>
      <dgm:t>
        <a:bodyPr/>
        <a:lstStyle/>
        <a:p>
          <a:endParaRPr lang="en-US"/>
        </a:p>
      </dgm:t>
    </dgm:pt>
    <dgm:pt modelId="{EEEB3285-D7E6-5E40-AE95-7ADB67650B77}" type="sibTrans" cxnId="{E45BA70B-7F98-A945-9709-F4A24A61E05D}">
      <dgm:prSet/>
      <dgm:spPr/>
      <dgm:t>
        <a:bodyPr/>
        <a:lstStyle/>
        <a:p>
          <a:endParaRPr lang="en-US"/>
        </a:p>
      </dgm:t>
    </dgm:pt>
    <dgm:pt modelId="{5E7D3BDF-C6C5-924C-B6E4-98C6921A75AB}">
      <dgm:prSet/>
      <dgm:spPr/>
      <dgm:t>
        <a:bodyPr/>
        <a:lstStyle/>
        <a:p>
          <a:pPr>
            <a:lnSpc>
              <a:spcPct val="100000"/>
            </a:lnSpc>
          </a:pPr>
          <a:r>
            <a:rPr lang="en-US" dirty="0"/>
            <a:t>Will you perform, or with others?</a:t>
          </a:r>
        </a:p>
      </dgm:t>
    </dgm:pt>
    <dgm:pt modelId="{0CDD5614-60CD-D34B-A3D4-E24E7F680F51}" type="parTrans" cxnId="{13E8FC2F-449D-254B-98AB-CB756F6727AC}">
      <dgm:prSet/>
      <dgm:spPr/>
      <dgm:t>
        <a:bodyPr/>
        <a:lstStyle/>
        <a:p>
          <a:endParaRPr lang="en-US"/>
        </a:p>
      </dgm:t>
    </dgm:pt>
    <dgm:pt modelId="{3B0703A9-B1A2-5941-BC12-7265E17A2551}" type="sibTrans" cxnId="{13E8FC2F-449D-254B-98AB-CB756F6727AC}">
      <dgm:prSet/>
      <dgm:spPr/>
      <dgm:t>
        <a:bodyPr/>
        <a:lstStyle/>
        <a:p>
          <a:endParaRPr lang="en-US"/>
        </a:p>
      </dgm:t>
    </dgm:pt>
    <dgm:pt modelId="{98B5186F-DA5F-724C-9FE9-42967F15A3D9}">
      <dgm:prSet/>
      <dgm:spPr/>
      <dgm:t>
        <a:bodyPr/>
        <a:lstStyle/>
        <a:p>
          <a:pPr>
            <a:lnSpc>
              <a:spcPct val="100000"/>
            </a:lnSpc>
          </a:pPr>
          <a:r>
            <a:rPr lang="en-US" dirty="0"/>
            <a:t>How many of these have you done?</a:t>
          </a:r>
        </a:p>
      </dgm:t>
    </dgm:pt>
    <dgm:pt modelId="{E8BF790B-3CC7-474B-88AF-AA7CDF24606B}" type="parTrans" cxnId="{539A5F65-927E-A04D-8DEA-57298970B4C7}">
      <dgm:prSet/>
      <dgm:spPr/>
      <dgm:t>
        <a:bodyPr/>
        <a:lstStyle/>
        <a:p>
          <a:endParaRPr lang="en-US"/>
        </a:p>
      </dgm:t>
    </dgm:pt>
    <dgm:pt modelId="{F2F24AA1-20D0-8145-BB9F-74A405C5F73D}" type="sibTrans" cxnId="{539A5F65-927E-A04D-8DEA-57298970B4C7}">
      <dgm:prSet/>
      <dgm:spPr/>
      <dgm:t>
        <a:bodyPr/>
        <a:lstStyle/>
        <a:p>
          <a:endParaRPr lang="en-US"/>
        </a:p>
      </dgm:t>
    </dgm:pt>
    <dgm:pt modelId="{5A97AFB0-78B2-4D52-87A8-E92AB7AC99D0}" type="pres">
      <dgm:prSet presAssocID="{E5EAB442-27F0-4044-A97B-C6CE15234B54}" presName="root" presStyleCnt="0">
        <dgm:presLayoutVars>
          <dgm:dir/>
          <dgm:resizeHandles val="exact"/>
        </dgm:presLayoutVars>
      </dgm:prSet>
      <dgm:spPr/>
    </dgm:pt>
    <dgm:pt modelId="{813D3A11-754A-D649-B027-447FAE5331B4}" type="pres">
      <dgm:prSet presAssocID="{98B5186F-DA5F-724C-9FE9-42967F15A3D9}" presName="compNode" presStyleCnt="0"/>
      <dgm:spPr/>
    </dgm:pt>
    <dgm:pt modelId="{F4CADE6D-AC99-9C45-ABCE-227F05AB8A67}" type="pres">
      <dgm:prSet presAssocID="{98B5186F-DA5F-724C-9FE9-42967F15A3D9}" presName="iconRect" presStyleLbl="node1" presStyleIdx="0" presStyleCnt="6"/>
      <dgm:spPr/>
    </dgm:pt>
    <dgm:pt modelId="{E850CFF1-C19A-5E43-8BF0-932F833F8251}" type="pres">
      <dgm:prSet presAssocID="{98B5186F-DA5F-724C-9FE9-42967F15A3D9}" presName="spaceRect" presStyleCnt="0"/>
      <dgm:spPr/>
    </dgm:pt>
    <dgm:pt modelId="{5BC2CAA5-6BF2-2F4F-94D4-34B5B9527B05}" type="pres">
      <dgm:prSet presAssocID="{98B5186F-DA5F-724C-9FE9-42967F15A3D9}" presName="textRect" presStyleLbl="revTx" presStyleIdx="0" presStyleCnt="6">
        <dgm:presLayoutVars>
          <dgm:chMax val="1"/>
          <dgm:chPref val="1"/>
        </dgm:presLayoutVars>
      </dgm:prSet>
      <dgm:spPr/>
    </dgm:pt>
    <dgm:pt modelId="{D6808019-8559-0A4A-9B9A-C0990F60E2E8}" type="pres">
      <dgm:prSet presAssocID="{F2F24AA1-20D0-8145-BB9F-74A405C5F73D}" presName="sibTrans" presStyleCnt="0"/>
      <dgm:spPr/>
    </dgm:pt>
    <dgm:pt modelId="{0A361406-9214-4F37-B322-AAFCE7436EE6}" type="pres">
      <dgm:prSet presAssocID="{09DAA816-8271-4048-9768-6D5CBBF4EC23}" presName="compNode" presStyleCnt="0"/>
      <dgm:spPr/>
    </dgm:pt>
    <dgm:pt modelId="{88565D67-7D0C-4AA5-B7D6-D1E07AA83599}" type="pres">
      <dgm:prSet presAssocID="{09DAA816-8271-4048-9768-6D5CBBF4EC23}" presName="iconRect" presStyleLbl="node1" presStyleIdx="1"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 List"/>
        </a:ext>
      </dgm:extLst>
    </dgm:pt>
    <dgm:pt modelId="{139CE196-3162-4A46-A012-7912659B8131}" type="pres">
      <dgm:prSet presAssocID="{09DAA816-8271-4048-9768-6D5CBBF4EC23}" presName="spaceRect" presStyleCnt="0"/>
      <dgm:spPr/>
    </dgm:pt>
    <dgm:pt modelId="{E5E85188-FD5B-4F49-8DFF-9DA1B3ADF39A}" type="pres">
      <dgm:prSet presAssocID="{09DAA816-8271-4048-9768-6D5CBBF4EC23}" presName="textRect" presStyleLbl="revTx" presStyleIdx="1" presStyleCnt="6">
        <dgm:presLayoutVars>
          <dgm:chMax val="1"/>
          <dgm:chPref val="1"/>
        </dgm:presLayoutVars>
      </dgm:prSet>
      <dgm:spPr/>
    </dgm:pt>
    <dgm:pt modelId="{BBED43F4-5EE5-43D7-8278-033E32EB1EA5}" type="pres">
      <dgm:prSet presAssocID="{D8FBC53F-703A-4738-A897-C3BDD1F94A14}" presName="sibTrans" presStyleCnt="0"/>
      <dgm:spPr/>
    </dgm:pt>
    <dgm:pt modelId="{85143B06-AF4E-48A4-ADAE-3C7729460DD8}" type="pres">
      <dgm:prSet presAssocID="{AC0CFFBB-8527-423B-8213-9C456DC19600}" presName="compNode" presStyleCnt="0"/>
      <dgm:spPr/>
    </dgm:pt>
    <dgm:pt modelId="{CE9C0AD7-BD2B-41EB-A9B0-77B27198A563}" type="pres">
      <dgm:prSet presAssocID="{AC0CFFBB-8527-423B-8213-9C456DC19600}" presName="iconRect" presStyleLbl="node1" presStyleIdx="2" presStyleCnt="6" custLinFactNeighborX="-15961" custLinFactNeighborY="512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at"/>
        </a:ext>
      </dgm:extLst>
    </dgm:pt>
    <dgm:pt modelId="{3728CA79-B162-4017-AB8C-4C5E3BC3EAFE}" type="pres">
      <dgm:prSet presAssocID="{AC0CFFBB-8527-423B-8213-9C456DC19600}" presName="spaceRect" presStyleCnt="0"/>
      <dgm:spPr/>
    </dgm:pt>
    <dgm:pt modelId="{A311A710-058B-4398-AC24-D8E3768B06E2}" type="pres">
      <dgm:prSet presAssocID="{AC0CFFBB-8527-423B-8213-9C456DC19600}" presName="textRect" presStyleLbl="revTx" presStyleIdx="2" presStyleCnt="6">
        <dgm:presLayoutVars>
          <dgm:chMax val="1"/>
          <dgm:chPref val="1"/>
        </dgm:presLayoutVars>
      </dgm:prSet>
      <dgm:spPr/>
    </dgm:pt>
    <dgm:pt modelId="{724B293F-6814-4189-A027-B34C22C7DD06}" type="pres">
      <dgm:prSet presAssocID="{4111F31B-A72B-409B-9625-611B1F6626DF}" presName="sibTrans" presStyleCnt="0"/>
      <dgm:spPr/>
    </dgm:pt>
    <dgm:pt modelId="{46547C37-D09B-4E49-B3DD-ED4B8E5767E5}" type="pres">
      <dgm:prSet presAssocID="{5E7D3BDF-C6C5-924C-B6E4-98C6921A75AB}" presName="compNode" presStyleCnt="0"/>
      <dgm:spPr/>
    </dgm:pt>
    <dgm:pt modelId="{19F64E20-691A-4C4E-A1D2-6AC7FAD8F7D8}" type="pres">
      <dgm:prSet presAssocID="{5E7D3BDF-C6C5-924C-B6E4-98C6921A75AB}" presName="iconRect" presStyleLbl="node1" presStyleIdx="3" presStyleCnt="6" custLinFactNeighborX="3061" custLinFactNeighborY="327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octor"/>
        </a:ext>
      </dgm:extLst>
    </dgm:pt>
    <dgm:pt modelId="{FBCA289C-9E11-4570-9CF3-B8DA0CE23FAF}" type="pres">
      <dgm:prSet presAssocID="{5E7D3BDF-C6C5-924C-B6E4-98C6921A75AB}" presName="spaceRect" presStyleCnt="0"/>
      <dgm:spPr/>
    </dgm:pt>
    <dgm:pt modelId="{49FDACE2-1322-4F15-B050-6258EFEF7C1B}" type="pres">
      <dgm:prSet presAssocID="{5E7D3BDF-C6C5-924C-B6E4-98C6921A75AB}" presName="textRect" presStyleLbl="revTx" presStyleIdx="3" presStyleCnt="6" custScaleX="98954" custScaleY="126334" custLinFactNeighborX="1725" custLinFactNeighborY="19239">
        <dgm:presLayoutVars>
          <dgm:chMax val="1"/>
          <dgm:chPref val="1"/>
        </dgm:presLayoutVars>
      </dgm:prSet>
      <dgm:spPr/>
    </dgm:pt>
    <dgm:pt modelId="{0B84E682-01D5-4FD1-9FE2-CFD3A44CB143}" type="pres">
      <dgm:prSet presAssocID="{3B0703A9-B1A2-5941-BC12-7265E17A2551}" presName="sibTrans" presStyleCnt="0"/>
      <dgm:spPr/>
    </dgm:pt>
    <dgm:pt modelId="{17CD8F97-BA8C-4475-B6B4-A2FD587ABA63}" type="pres">
      <dgm:prSet presAssocID="{2FBF9893-8E78-440F-B516-66D2DEDF2340}" presName="compNode" presStyleCnt="0"/>
      <dgm:spPr/>
    </dgm:pt>
    <dgm:pt modelId="{EB839163-A2C9-4708-88E2-76CAA9734C67}" type="pres">
      <dgm:prSet presAssocID="{2FBF9893-8E78-440F-B516-66D2DEDF2340}" presName="iconRect" presStyleLbl="node1" presStyleIdx="4"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Tropical scene"/>
        </a:ext>
      </dgm:extLst>
    </dgm:pt>
    <dgm:pt modelId="{4C2C65DE-387E-43C1-8503-4A0287EBECA4}" type="pres">
      <dgm:prSet presAssocID="{2FBF9893-8E78-440F-B516-66D2DEDF2340}" presName="spaceRect" presStyleCnt="0"/>
      <dgm:spPr/>
    </dgm:pt>
    <dgm:pt modelId="{857B1A46-62A1-4794-810A-3FACC5096C58}" type="pres">
      <dgm:prSet presAssocID="{2FBF9893-8E78-440F-B516-66D2DEDF2340}" presName="textRect" presStyleLbl="revTx" presStyleIdx="4" presStyleCnt="6">
        <dgm:presLayoutVars>
          <dgm:chMax val="1"/>
          <dgm:chPref val="1"/>
        </dgm:presLayoutVars>
      </dgm:prSet>
      <dgm:spPr/>
    </dgm:pt>
    <dgm:pt modelId="{144215B5-27DF-4806-BCE0-97D9DA13A62E}" type="pres">
      <dgm:prSet presAssocID="{BAB22D3D-A51F-4924-9505-F5F4E1303439}" presName="sibTrans" presStyleCnt="0"/>
      <dgm:spPr/>
    </dgm:pt>
    <dgm:pt modelId="{0CFA0EC7-20BA-4AAF-BFD0-96BD50B978AD}" type="pres">
      <dgm:prSet presAssocID="{9CC8AA57-C373-924E-A17D-3E10D7065EC1}" presName="compNode" presStyleCnt="0"/>
      <dgm:spPr/>
    </dgm:pt>
    <dgm:pt modelId="{80C58AFD-1711-4638-9BC4-AEAA489D9134}" type="pres">
      <dgm:prSet presAssocID="{9CC8AA57-C373-924E-A17D-3E10D7065EC1}" presName="iconRect" presStyleLbl="node1" presStyleIdx="5"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Veterinarian"/>
        </a:ext>
      </dgm:extLst>
    </dgm:pt>
    <dgm:pt modelId="{6201CC61-1013-4D83-A202-6729FD0B1595}" type="pres">
      <dgm:prSet presAssocID="{9CC8AA57-C373-924E-A17D-3E10D7065EC1}" presName="spaceRect" presStyleCnt="0"/>
      <dgm:spPr/>
    </dgm:pt>
    <dgm:pt modelId="{EB7FB468-96B7-4289-BED3-B07357FEC2EF}" type="pres">
      <dgm:prSet presAssocID="{9CC8AA57-C373-924E-A17D-3E10D7065EC1}" presName="textRect" presStyleLbl="revTx" presStyleIdx="5" presStyleCnt="6">
        <dgm:presLayoutVars>
          <dgm:chMax val="1"/>
          <dgm:chPref val="1"/>
        </dgm:presLayoutVars>
      </dgm:prSet>
      <dgm:spPr/>
    </dgm:pt>
  </dgm:ptLst>
  <dgm:cxnLst>
    <dgm:cxn modelId="{9399610B-6C0C-4318-999C-D9828A15F5A1}" srcId="{E5EAB442-27F0-4044-A97B-C6CE15234B54}" destId="{2FBF9893-8E78-440F-B516-66D2DEDF2340}" srcOrd="4" destOrd="0" parTransId="{11F01F23-057D-4610-999A-78F8F57977CD}" sibTransId="{BAB22D3D-A51F-4924-9505-F5F4E1303439}"/>
    <dgm:cxn modelId="{E45BA70B-7F98-A945-9709-F4A24A61E05D}" srcId="{E5EAB442-27F0-4044-A97B-C6CE15234B54}" destId="{9CC8AA57-C373-924E-A17D-3E10D7065EC1}" srcOrd="5" destOrd="0" parTransId="{AD233588-A3D2-E146-BC57-9EFA9A62F475}" sibTransId="{EEEB3285-D7E6-5E40-AE95-7ADB67650B77}"/>
    <dgm:cxn modelId="{7DF16F0F-F1D3-794E-B4A4-C1AED537C720}" type="presOf" srcId="{E5EAB442-27F0-4044-A97B-C6CE15234B54}" destId="{5A97AFB0-78B2-4D52-87A8-E92AB7AC99D0}" srcOrd="0" destOrd="0" presId="urn:microsoft.com/office/officeart/2018/2/layout/IconLabelList"/>
    <dgm:cxn modelId="{741A7113-0F5C-784F-8517-5B1BA23C2A08}" type="presOf" srcId="{5E7D3BDF-C6C5-924C-B6E4-98C6921A75AB}" destId="{49FDACE2-1322-4F15-B050-6258EFEF7C1B}" srcOrd="0" destOrd="0" presId="urn:microsoft.com/office/officeart/2018/2/layout/IconLabelList"/>
    <dgm:cxn modelId="{12C2A421-49F0-2F42-B090-AEF2124FA358}" type="presOf" srcId="{09DAA816-8271-4048-9768-6D5CBBF4EC23}" destId="{E5E85188-FD5B-4F49-8DFF-9DA1B3ADF39A}" srcOrd="0" destOrd="0" presId="urn:microsoft.com/office/officeart/2018/2/layout/IconLabelList"/>
    <dgm:cxn modelId="{A804302F-239F-314C-A8A7-2B046BDA64BD}" type="presOf" srcId="{AC0CFFBB-8527-423B-8213-9C456DC19600}" destId="{A311A710-058B-4398-AC24-D8E3768B06E2}" srcOrd="0" destOrd="0" presId="urn:microsoft.com/office/officeart/2018/2/layout/IconLabelList"/>
    <dgm:cxn modelId="{13E8FC2F-449D-254B-98AB-CB756F6727AC}" srcId="{E5EAB442-27F0-4044-A97B-C6CE15234B54}" destId="{5E7D3BDF-C6C5-924C-B6E4-98C6921A75AB}" srcOrd="3" destOrd="0" parTransId="{0CDD5614-60CD-D34B-A3D4-E24E7F680F51}" sibTransId="{3B0703A9-B1A2-5941-BC12-7265E17A2551}"/>
    <dgm:cxn modelId="{B613394B-5FE0-44E4-9969-F008B05C9ED6}" srcId="{E5EAB442-27F0-4044-A97B-C6CE15234B54}" destId="{AC0CFFBB-8527-423B-8213-9C456DC19600}" srcOrd="2" destOrd="0" parTransId="{49574190-F552-41F4-9ABD-2D0A1F07DC9C}" sibTransId="{4111F31B-A72B-409B-9625-611B1F6626DF}"/>
    <dgm:cxn modelId="{539A5F65-927E-A04D-8DEA-57298970B4C7}" srcId="{E5EAB442-27F0-4044-A97B-C6CE15234B54}" destId="{98B5186F-DA5F-724C-9FE9-42967F15A3D9}" srcOrd="0" destOrd="0" parTransId="{E8BF790B-3CC7-474B-88AF-AA7CDF24606B}" sibTransId="{F2F24AA1-20D0-8145-BB9F-74A405C5F73D}"/>
    <dgm:cxn modelId="{682B5BB9-3FFD-FE4F-87EF-7492EA5C4FC9}" type="presOf" srcId="{9CC8AA57-C373-924E-A17D-3E10D7065EC1}" destId="{EB7FB468-96B7-4289-BED3-B07357FEC2EF}" srcOrd="0" destOrd="0" presId="urn:microsoft.com/office/officeart/2018/2/layout/IconLabelList"/>
    <dgm:cxn modelId="{5FCD29BF-520A-4CDD-937F-095EDDF06B79}" srcId="{E5EAB442-27F0-4044-A97B-C6CE15234B54}" destId="{09DAA816-8271-4048-9768-6D5CBBF4EC23}" srcOrd="1" destOrd="0" parTransId="{7DAC1D3D-C849-4DD2-97D1-C92B7DD1B432}" sibTransId="{D8FBC53F-703A-4738-A897-C3BDD1F94A14}"/>
    <dgm:cxn modelId="{DA7A7DD1-9BAC-E647-9039-ED559639287D}" type="presOf" srcId="{98B5186F-DA5F-724C-9FE9-42967F15A3D9}" destId="{5BC2CAA5-6BF2-2F4F-94D4-34B5B9527B05}" srcOrd="0" destOrd="0" presId="urn:microsoft.com/office/officeart/2018/2/layout/IconLabelList"/>
    <dgm:cxn modelId="{3DE060E7-74D8-424C-9DBC-4690EB1C540D}" type="presOf" srcId="{2FBF9893-8E78-440F-B516-66D2DEDF2340}" destId="{857B1A46-62A1-4794-810A-3FACC5096C58}" srcOrd="0" destOrd="0" presId="urn:microsoft.com/office/officeart/2018/2/layout/IconLabelList"/>
    <dgm:cxn modelId="{0B35A554-9E50-2340-B0B2-D202AC0D1BC1}" type="presParOf" srcId="{5A97AFB0-78B2-4D52-87A8-E92AB7AC99D0}" destId="{813D3A11-754A-D649-B027-447FAE5331B4}" srcOrd="0" destOrd="0" presId="urn:microsoft.com/office/officeart/2018/2/layout/IconLabelList"/>
    <dgm:cxn modelId="{E8A0D6C6-4FEA-4E40-B652-13BCD419F8C2}" type="presParOf" srcId="{813D3A11-754A-D649-B027-447FAE5331B4}" destId="{F4CADE6D-AC99-9C45-ABCE-227F05AB8A67}" srcOrd="0" destOrd="0" presId="urn:microsoft.com/office/officeart/2018/2/layout/IconLabelList"/>
    <dgm:cxn modelId="{5C88A120-3E2C-FB4E-8FF9-A5D3CF9617D2}" type="presParOf" srcId="{813D3A11-754A-D649-B027-447FAE5331B4}" destId="{E850CFF1-C19A-5E43-8BF0-932F833F8251}" srcOrd="1" destOrd="0" presId="urn:microsoft.com/office/officeart/2018/2/layout/IconLabelList"/>
    <dgm:cxn modelId="{A973E3D9-90A7-154A-9B63-F0E4827F8C69}" type="presParOf" srcId="{813D3A11-754A-D649-B027-447FAE5331B4}" destId="{5BC2CAA5-6BF2-2F4F-94D4-34B5B9527B05}" srcOrd="2" destOrd="0" presId="urn:microsoft.com/office/officeart/2018/2/layout/IconLabelList"/>
    <dgm:cxn modelId="{61292632-6942-BA46-921D-3A6D2EFA2C5C}" type="presParOf" srcId="{5A97AFB0-78B2-4D52-87A8-E92AB7AC99D0}" destId="{D6808019-8559-0A4A-9B9A-C0990F60E2E8}" srcOrd="1" destOrd="0" presId="urn:microsoft.com/office/officeart/2018/2/layout/IconLabelList"/>
    <dgm:cxn modelId="{225EB9FB-32A0-BE4E-A351-63C113ED24D1}" type="presParOf" srcId="{5A97AFB0-78B2-4D52-87A8-E92AB7AC99D0}" destId="{0A361406-9214-4F37-B322-AAFCE7436EE6}" srcOrd="2" destOrd="0" presId="urn:microsoft.com/office/officeart/2018/2/layout/IconLabelList"/>
    <dgm:cxn modelId="{047B2F75-88AB-454E-8CEB-31AB669C2E96}" type="presParOf" srcId="{0A361406-9214-4F37-B322-AAFCE7436EE6}" destId="{88565D67-7D0C-4AA5-B7D6-D1E07AA83599}" srcOrd="0" destOrd="0" presId="urn:microsoft.com/office/officeart/2018/2/layout/IconLabelList"/>
    <dgm:cxn modelId="{20194625-BA57-B04E-BDB5-F39B1E7CC4E2}" type="presParOf" srcId="{0A361406-9214-4F37-B322-AAFCE7436EE6}" destId="{139CE196-3162-4A46-A012-7912659B8131}" srcOrd="1" destOrd="0" presId="urn:microsoft.com/office/officeart/2018/2/layout/IconLabelList"/>
    <dgm:cxn modelId="{FB9DDF10-EF17-774D-BFE8-071A2D37F1D5}" type="presParOf" srcId="{0A361406-9214-4F37-B322-AAFCE7436EE6}" destId="{E5E85188-FD5B-4F49-8DFF-9DA1B3ADF39A}" srcOrd="2" destOrd="0" presId="urn:microsoft.com/office/officeart/2018/2/layout/IconLabelList"/>
    <dgm:cxn modelId="{4178F640-88FA-CC43-B12F-B315AF03AB72}" type="presParOf" srcId="{5A97AFB0-78B2-4D52-87A8-E92AB7AC99D0}" destId="{BBED43F4-5EE5-43D7-8278-033E32EB1EA5}" srcOrd="3" destOrd="0" presId="urn:microsoft.com/office/officeart/2018/2/layout/IconLabelList"/>
    <dgm:cxn modelId="{30A9798F-3DE9-C74C-BC38-7B81FAE81D2A}" type="presParOf" srcId="{5A97AFB0-78B2-4D52-87A8-E92AB7AC99D0}" destId="{85143B06-AF4E-48A4-ADAE-3C7729460DD8}" srcOrd="4" destOrd="0" presId="urn:microsoft.com/office/officeart/2018/2/layout/IconLabelList"/>
    <dgm:cxn modelId="{15BB8BD4-72EA-2544-BBC5-F63246D0C7CC}" type="presParOf" srcId="{85143B06-AF4E-48A4-ADAE-3C7729460DD8}" destId="{CE9C0AD7-BD2B-41EB-A9B0-77B27198A563}" srcOrd="0" destOrd="0" presId="urn:microsoft.com/office/officeart/2018/2/layout/IconLabelList"/>
    <dgm:cxn modelId="{A11285C6-777F-C14B-ABD7-3C1F6523B55D}" type="presParOf" srcId="{85143B06-AF4E-48A4-ADAE-3C7729460DD8}" destId="{3728CA79-B162-4017-AB8C-4C5E3BC3EAFE}" srcOrd="1" destOrd="0" presId="urn:microsoft.com/office/officeart/2018/2/layout/IconLabelList"/>
    <dgm:cxn modelId="{65BF8C3A-AD21-E447-A50C-146D75C5BCDD}" type="presParOf" srcId="{85143B06-AF4E-48A4-ADAE-3C7729460DD8}" destId="{A311A710-058B-4398-AC24-D8E3768B06E2}" srcOrd="2" destOrd="0" presId="urn:microsoft.com/office/officeart/2018/2/layout/IconLabelList"/>
    <dgm:cxn modelId="{416EE83E-36E9-424F-A39E-62B8580C0CAE}" type="presParOf" srcId="{5A97AFB0-78B2-4D52-87A8-E92AB7AC99D0}" destId="{724B293F-6814-4189-A027-B34C22C7DD06}" srcOrd="5" destOrd="0" presId="urn:microsoft.com/office/officeart/2018/2/layout/IconLabelList"/>
    <dgm:cxn modelId="{3132E837-77B9-D34D-8CB2-7152A498425E}" type="presParOf" srcId="{5A97AFB0-78B2-4D52-87A8-E92AB7AC99D0}" destId="{46547C37-D09B-4E49-B3DD-ED4B8E5767E5}" srcOrd="6" destOrd="0" presId="urn:microsoft.com/office/officeart/2018/2/layout/IconLabelList"/>
    <dgm:cxn modelId="{CA7D937B-2509-504E-BAEA-CF921A05DDB9}" type="presParOf" srcId="{46547C37-D09B-4E49-B3DD-ED4B8E5767E5}" destId="{19F64E20-691A-4C4E-A1D2-6AC7FAD8F7D8}" srcOrd="0" destOrd="0" presId="urn:microsoft.com/office/officeart/2018/2/layout/IconLabelList"/>
    <dgm:cxn modelId="{CF909BFE-22DB-364E-B932-24B662F6D2D2}" type="presParOf" srcId="{46547C37-D09B-4E49-B3DD-ED4B8E5767E5}" destId="{FBCA289C-9E11-4570-9CF3-B8DA0CE23FAF}" srcOrd="1" destOrd="0" presId="urn:microsoft.com/office/officeart/2018/2/layout/IconLabelList"/>
    <dgm:cxn modelId="{D4EC1A80-C105-054D-A1E2-457D26BB7D4F}" type="presParOf" srcId="{46547C37-D09B-4E49-B3DD-ED4B8E5767E5}" destId="{49FDACE2-1322-4F15-B050-6258EFEF7C1B}" srcOrd="2" destOrd="0" presId="urn:microsoft.com/office/officeart/2018/2/layout/IconLabelList"/>
    <dgm:cxn modelId="{1ACEF94E-2EE4-1645-B91A-BBD0584B875A}" type="presParOf" srcId="{5A97AFB0-78B2-4D52-87A8-E92AB7AC99D0}" destId="{0B84E682-01D5-4FD1-9FE2-CFD3A44CB143}" srcOrd="7" destOrd="0" presId="urn:microsoft.com/office/officeart/2018/2/layout/IconLabelList"/>
    <dgm:cxn modelId="{054433DC-49CC-4149-8322-6476B4D370F1}" type="presParOf" srcId="{5A97AFB0-78B2-4D52-87A8-E92AB7AC99D0}" destId="{17CD8F97-BA8C-4475-B6B4-A2FD587ABA63}" srcOrd="8" destOrd="0" presId="urn:microsoft.com/office/officeart/2018/2/layout/IconLabelList"/>
    <dgm:cxn modelId="{153DD3BE-A543-6842-A934-A31711BE8A96}" type="presParOf" srcId="{17CD8F97-BA8C-4475-B6B4-A2FD587ABA63}" destId="{EB839163-A2C9-4708-88E2-76CAA9734C67}" srcOrd="0" destOrd="0" presId="urn:microsoft.com/office/officeart/2018/2/layout/IconLabelList"/>
    <dgm:cxn modelId="{CA5CB8AE-C051-194F-A29D-3BCF1ADCD4A7}" type="presParOf" srcId="{17CD8F97-BA8C-4475-B6B4-A2FD587ABA63}" destId="{4C2C65DE-387E-43C1-8503-4A0287EBECA4}" srcOrd="1" destOrd="0" presId="urn:microsoft.com/office/officeart/2018/2/layout/IconLabelList"/>
    <dgm:cxn modelId="{AC132BEA-FE6E-D340-A238-7FA7538DAD9D}" type="presParOf" srcId="{17CD8F97-BA8C-4475-B6B4-A2FD587ABA63}" destId="{857B1A46-62A1-4794-810A-3FACC5096C58}" srcOrd="2" destOrd="0" presId="urn:microsoft.com/office/officeart/2018/2/layout/IconLabelList"/>
    <dgm:cxn modelId="{82A397A6-8458-934E-A609-37B545170460}" type="presParOf" srcId="{5A97AFB0-78B2-4D52-87A8-E92AB7AC99D0}" destId="{144215B5-27DF-4806-BCE0-97D9DA13A62E}" srcOrd="9" destOrd="0" presId="urn:microsoft.com/office/officeart/2018/2/layout/IconLabelList"/>
    <dgm:cxn modelId="{786F16B4-6661-354A-8ACA-FB03BAA0F20A}" type="presParOf" srcId="{5A97AFB0-78B2-4D52-87A8-E92AB7AC99D0}" destId="{0CFA0EC7-20BA-4AAF-BFD0-96BD50B978AD}" srcOrd="10" destOrd="0" presId="urn:microsoft.com/office/officeart/2018/2/layout/IconLabelList"/>
    <dgm:cxn modelId="{367843AC-A16D-924A-8C9B-3BC8A56F2B51}" type="presParOf" srcId="{0CFA0EC7-20BA-4AAF-BFD0-96BD50B978AD}" destId="{80C58AFD-1711-4638-9BC4-AEAA489D9134}" srcOrd="0" destOrd="0" presId="urn:microsoft.com/office/officeart/2018/2/layout/IconLabelList"/>
    <dgm:cxn modelId="{7DDF7D45-4504-1645-907E-898E70A27DC0}" type="presParOf" srcId="{0CFA0EC7-20BA-4AAF-BFD0-96BD50B978AD}" destId="{6201CC61-1013-4D83-A202-6729FD0B1595}" srcOrd="1" destOrd="0" presId="urn:microsoft.com/office/officeart/2018/2/layout/IconLabelList"/>
    <dgm:cxn modelId="{3F68E938-772B-2143-B5E6-545EA43B6DC6}" type="presParOf" srcId="{0CFA0EC7-20BA-4AAF-BFD0-96BD50B978AD}" destId="{EB7FB468-96B7-4289-BED3-B07357FEC2EF}"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ABB7440-88BB-4C20-9188-B87E7CDBFABB}" type="doc">
      <dgm:prSet loTypeId="urn:microsoft.com/office/officeart/2016/7/layout/HorizontalActionList" loCatId="List" qsTypeId="urn:microsoft.com/office/officeart/2005/8/quickstyle/simple2" qsCatId="simple" csTypeId="urn:microsoft.com/office/officeart/2005/8/colors/accent5_2" csCatId="accent5" phldr="1"/>
      <dgm:spPr/>
      <dgm:t>
        <a:bodyPr/>
        <a:lstStyle/>
        <a:p>
          <a:endParaRPr lang="en-US"/>
        </a:p>
      </dgm:t>
    </dgm:pt>
    <dgm:pt modelId="{B7B5EF5E-465A-4A9E-A551-2E93172BF4BB}">
      <dgm:prSet custT="1"/>
      <dgm:spPr/>
      <dgm:t>
        <a:bodyPr/>
        <a:lstStyle/>
        <a:p>
          <a:r>
            <a:rPr lang="en-US" sz="2000" b="1" dirty="0"/>
            <a:t>Bring</a:t>
          </a:r>
        </a:p>
      </dgm:t>
    </dgm:pt>
    <dgm:pt modelId="{BECDC9D6-C59F-4082-979E-953DA62D9800}" type="parTrans" cxnId="{0AD0485A-57BE-4B49-983B-6C21BDBA4D0E}">
      <dgm:prSet/>
      <dgm:spPr/>
      <dgm:t>
        <a:bodyPr/>
        <a:lstStyle/>
        <a:p>
          <a:endParaRPr lang="en-US"/>
        </a:p>
      </dgm:t>
    </dgm:pt>
    <dgm:pt modelId="{A0C2AB4B-4F37-44A2-B7E9-7A0FFBA4A542}" type="sibTrans" cxnId="{0AD0485A-57BE-4B49-983B-6C21BDBA4D0E}">
      <dgm:prSet/>
      <dgm:spPr/>
      <dgm:t>
        <a:bodyPr/>
        <a:lstStyle/>
        <a:p>
          <a:endParaRPr lang="en-US"/>
        </a:p>
      </dgm:t>
    </dgm:pt>
    <dgm:pt modelId="{F4407308-27B9-49A0-AB87-8BBC895AD3B0}">
      <dgm:prSet/>
      <dgm:spPr/>
      <dgm:t>
        <a:bodyPr/>
        <a:lstStyle/>
        <a:p>
          <a:r>
            <a:rPr lang="en-US" dirty="0"/>
            <a:t>Bring ear plugs &amp; eye mask for your loved one to use.  </a:t>
          </a:r>
          <a:br>
            <a:rPr lang="en-US" dirty="0"/>
          </a:br>
          <a:r>
            <a:rPr lang="en-US" dirty="0"/>
            <a:t> </a:t>
          </a:r>
        </a:p>
      </dgm:t>
    </dgm:pt>
    <dgm:pt modelId="{53715CB0-4B90-486F-A6C3-4709566F1213}" type="parTrans" cxnId="{B79AEF73-F687-4ED3-A465-BACB88028A96}">
      <dgm:prSet/>
      <dgm:spPr/>
      <dgm:t>
        <a:bodyPr/>
        <a:lstStyle/>
        <a:p>
          <a:endParaRPr lang="en-US"/>
        </a:p>
      </dgm:t>
    </dgm:pt>
    <dgm:pt modelId="{6AE13CDC-8CFC-4DCB-AF85-F5E59E02672D}" type="sibTrans" cxnId="{B79AEF73-F687-4ED3-A465-BACB88028A96}">
      <dgm:prSet/>
      <dgm:spPr/>
      <dgm:t>
        <a:bodyPr/>
        <a:lstStyle/>
        <a:p>
          <a:endParaRPr lang="en-US"/>
        </a:p>
      </dgm:t>
    </dgm:pt>
    <dgm:pt modelId="{BD6A8A53-B03D-4EB2-885F-578D33F1511C}">
      <dgm:prSet custT="1"/>
      <dgm:spPr/>
      <dgm:t>
        <a:bodyPr/>
        <a:lstStyle/>
        <a:p>
          <a:r>
            <a:rPr lang="en-US" sz="2000" b="1" dirty="0"/>
            <a:t>Manage</a:t>
          </a:r>
        </a:p>
      </dgm:t>
    </dgm:pt>
    <dgm:pt modelId="{8BD15E72-401A-4FFD-B5D5-FC38413514E2}" type="parTrans" cxnId="{6281678A-8DB8-4D88-90E8-00EB189FBFEB}">
      <dgm:prSet/>
      <dgm:spPr/>
      <dgm:t>
        <a:bodyPr/>
        <a:lstStyle/>
        <a:p>
          <a:endParaRPr lang="en-US"/>
        </a:p>
      </dgm:t>
    </dgm:pt>
    <dgm:pt modelId="{C33E77A9-D0A3-4E12-879C-E8D8BF4DBA46}" type="sibTrans" cxnId="{6281678A-8DB8-4D88-90E8-00EB189FBFEB}">
      <dgm:prSet/>
      <dgm:spPr/>
      <dgm:t>
        <a:bodyPr/>
        <a:lstStyle/>
        <a:p>
          <a:endParaRPr lang="en-US"/>
        </a:p>
      </dgm:t>
    </dgm:pt>
    <dgm:pt modelId="{4E207EC0-1C7E-41EA-A5D6-890F4EB9CD30}">
      <dgm:prSet/>
      <dgm:spPr/>
      <dgm:t>
        <a:bodyPr/>
        <a:lstStyle/>
        <a:p>
          <a:r>
            <a:rPr lang="en-US" dirty="0"/>
            <a:t>Manage visitors to permit rest, caution to be quiet (be considerate of other patients!)</a:t>
          </a:r>
          <a:br>
            <a:rPr lang="en-US" dirty="0"/>
          </a:br>
          <a:endParaRPr lang="en-US" dirty="0"/>
        </a:p>
      </dgm:t>
    </dgm:pt>
    <dgm:pt modelId="{0BD9BF3F-AB9A-4795-B7AD-CEE9BEFEB8EB}" type="parTrans" cxnId="{135A194C-1B7D-47C0-8BF5-7CB5499DFCC0}">
      <dgm:prSet/>
      <dgm:spPr/>
      <dgm:t>
        <a:bodyPr/>
        <a:lstStyle/>
        <a:p>
          <a:endParaRPr lang="en-US"/>
        </a:p>
      </dgm:t>
    </dgm:pt>
    <dgm:pt modelId="{19EBA900-201F-4FE7-BEFB-2A051E688370}" type="sibTrans" cxnId="{135A194C-1B7D-47C0-8BF5-7CB5499DFCC0}">
      <dgm:prSet/>
      <dgm:spPr/>
      <dgm:t>
        <a:bodyPr/>
        <a:lstStyle/>
        <a:p>
          <a:endParaRPr lang="en-US"/>
        </a:p>
      </dgm:t>
    </dgm:pt>
    <dgm:pt modelId="{2D7DA914-C43D-4628-95D5-9862B5053548}">
      <dgm:prSet custT="1"/>
      <dgm:spPr/>
      <dgm:t>
        <a:bodyPr/>
        <a:lstStyle/>
        <a:p>
          <a:r>
            <a:rPr lang="en-US" sz="2000" b="1" dirty="0">
              <a:solidFill>
                <a:srgbClr val="FFFF00"/>
              </a:solidFill>
            </a:rPr>
            <a:t>Get Help</a:t>
          </a:r>
        </a:p>
      </dgm:t>
    </dgm:pt>
    <dgm:pt modelId="{8697AC74-27EB-486B-A39B-548E93068EE5}" type="parTrans" cxnId="{54397586-244C-4BCC-91ED-17DDBFC54146}">
      <dgm:prSet/>
      <dgm:spPr/>
      <dgm:t>
        <a:bodyPr/>
        <a:lstStyle/>
        <a:p>
          <a:endParaRPr lang="en-US"/>
        </a:p>
      </dgm:t>
    </dgm:pt>
    <dgm:pt modelId="{856625D6-490C-4EAE-9A93-460C5D4DFB4A}" type="sibTrans" cxnId="{54397586-244C-4BCC-91ED-17DDBFC54146}">
      <dgm:prSet/>
      <dgm:spPr/>
      <dgm:t>
        <a:bodyPr/>
        <a:lstStyle/>
        <a:p>
          <a:endParaRPr lang="en-US"/>
        </a:p>
      </dgm:t>
    </dgm:pt>
    <dgm:pt modelId="{D7488649-789C-4D7E-94C3-49AF280EC3BE}">
      <dgm:prSet/>
      <dgm:spPr/>
      <dgm:t>
        <a:bodyPr/>
        <a:lstStyle/>
        <a:p>
          <a:r>
            <a:rPr lang="en-US" dirty="0"/>
            <a:t>Get a nurse when an alarm goes off on monitors or pumps.</a:t>
          </a:r>
        </a:p>
      </dgm:t>
    </dgm:pt>
    <dgm:pt modelId="{96FE9364-35CD-4665-8EC5-E90329FBF8A3}" type="parTrans" cxnId="{13904521-18DE-4413-A7BB-95D8EBEAD19E}">
      <dgm:prSet/>
      <dgm:spPr/>
      <dgm:t>
        <a:bodyPr/>
        <a:lstStyle/>
        <a:p>
          <a:endParaRPr lang="en-US"/>
        </a:p>
      </dgm:t>
    </dgm:pt>
    <dgm:pt modelId="{8F26FBCD-66F6-4F97-8FEB-1DFFE6C0AEEB}" type="sibTrans" cxnId="{13904521-18DE-4413-A7BB-95D8EBEAD19E}">
      <dgm:prSet/>
      <dgm:spPr/>
      <dgm:t>
        <a:bodyPr/>
        <a:lstStyle/>
        <a:p>
          <a:endParaRPr lang="en-US"/>
        </a:p>
      </dgm:t>
    </dgm:pt>
    <dgm:pt modelId="{42F84D4C-0E31-E04D-BB52-9DA09D51E5F3}" type="pres">
      <dgm:prSet presAssocID="{3ABB7440-88BB-4C20-9188-B87E7CDBFABB}" presName="Name0" presStyleCnt="0">
        <dgm:presLayoutVars>
          <dgm:dir/>
          <dgm:animLvl val="lvl"/>
          <dgm:resizeHandles val="exact"/>
        </dgm:presLayoutVars>
      </dgm:prSet>
      <dgm:spPr/>
    </dgm:pt>
    <dgm:pt modelId="{90697C41-EC6A-7146-9CF0-34480A785256}" type="pres">
      <dgm:prSet presAssocID="{B7B5EF5E-465A-4A9E-A551-2E93172BF4BB}" presName="composite" presStyleCnt="0"/>
      <dgm:spPr/>
    </dgm:pt>
    <dgm:pt modelId="{A14AD962-A1A3-7746-8110-80C940B2F63B}" type="pres">
      <dgm:prSet presAssocID="{B7B5EF5E-465A-4A9E-A551-2E93172BF4BB}" presName="parTx" presStyleLbl="alignNode1" presStyleIdx="0" presStyleCnt="3">
        <dgm:presLayoutVars>
          <dgm:chMax val="0"/>
          <dgm:chPref val="0"/>
        </dgm:presLayoutVars>
      </dgm:prSet>
      <dgm:spPr/>
    </dgm:pt>
    <dgm:pt modelId="{E56E4196-249D-5B4E-B285-CE7B5E2E0798}" type="pres">
      <dgm:prSet presAssocID="{B7B5EF5E-465A-4A9E-A551-2E93172BF4BB}" presName="desTx" presStyleLbl="alignAccFollowNode1" presStyleIdx="0" presStyleCnt="3">
        <dgm:presLayoutVars/>
      </dgm:prSet>
      <dgm:spPr/>
    </dgm:pt>
    <dgm:pt modelId="{EAA5D384-A47D-C14E-BB2D-6E3011B0C9DF}" type="pres">
      <dgm:prSet presAssocID="{A0C2AB4B-4F37-44A2-B7E9-7A0FFBA4A542}" presName="space" presStyleCnt="0"/>
      <dgm:spPr/>
    </dgm:pt>
    <dgm:pt modelId="{E4543C15-6F5E-9843-BB00-2A8BF124B002}" type="pres">
      <dgm:prSet presAssocID="{BD6A8A53-B03D-4EB2-885F-578D33F1511C}" presName="composite" presStyleCnt="0"/>
      <dgm:spPr/>
    </dgm:pt>
    <dgm:pt modelId="{77AC56CC-532D-584F-B6D8-BE27B6EE270A}" type="pres">
      <dgm:prSet presAssocID="{BD6A8A53-B03D-4EB2-885F-578D33F1511C}" presName="parTx" presStyleLbl="alignNode1" presStyleIdx="1" presStyleCnt="3">
        <dgm:presLayoutVars>
          <dgm:chMax val="0"/>
          <dgm:chPref val="0"/>
        </dgm:presLayoutVars>
      </dgm:prSet>
      <dgm:spPr/>
    </dgm:pt>
    <dgm:pt modelId="{66D60D34-0F76-1F42-9080-1EC591590F32}" type="pres">
      <dgm:prSet presAssocID="{BD6A8A53-B03D-4EB2-885F-578D33F1511C}" presName="desTx" presStyleLbl="alignAccFollowNode1" presStyleIdx="1" presStyleCnt="3">
        <dgm:presLayoutVars/>
      </dgm:prSet>
      <dgm:spPr/>
    </dgm:pt>
    <dgm:pt modelId="{2C0ED703-B7EE-AA4C-9867-B4F1BE84C9AF}" type="pres">
      <dgm:prSet presAssocID="{C33E77A9-D0A3-4E12-879C-E8D8BF4DBA46}" presName="space" presStyleCnt="0"/>
      <dgm:spPr/>
    </dgm:pt>
    <dgm:pt modelId="{FA4C84F2-B316-E948-A68F-4E528E620128}" type="pres">
      <dgm:prSet presAssocID="{2D7DA914-C43D-4628-95D5-9862B5053548}" presName="composite" presStyleCnt="0"/>
      <dgm:spPr/>
    </dgm:pt>
    <dgm:pt modelId="{34168811-662B-944C-95C5-D22F5D0BBAFB}" type="pres">
      <dgm:prSet presAssocID="{2D7DA914-C43D-4628-95D5-9862B5053548}" presName="parTx" presStyleLbl="alignNode1" presStyleIdx="2" presStyleCnt="3">
        <dgm:presLayoutVars>
          <dgm:chMax val="0"/>
          <dgm:chPref val="0"/>
        </dgm:presLayoutVars>
      </dgm:prSet>
      <dgm:spPr/>
    </dgm:pt>
    <dgm:pt modelId="{65844EF0-D629-0D41-8857-D9E432742289}" type="pres">
      <dgm:prSet presAssocID="{2D7DA914-C43D-4628-95D5-9862B5053548}" presName="desTx" presStyleLbl="alignAccFollowNode1" presStyleIdx="2" presStyleCnt="3">
        <dgm:presLayoutVars/>
      </dgm:prSet>
      <dgm:spPr/>
    </dgm:pt>
  </dgm:ptLst>
  <dgm:cxnLst>
    <dgm:cxn modelId="{BFAA2912-B9B8-3B47-989A-F776DC9F0E23}" type="presOf" srcId="{F4407308-27B9-49A0-AB87-8BBC895AD3B0}" destId="{E56E4196-249D-5B4E-B285-CE7B5E2E0798}" srcOrd="0" destOrd="0" presId="urn:microsoft.com/office/officeart/2016/7/layout/HorizontalActionList"/>
    <dgm:cxn modelId="{FC234A13-6ABB-1949-B049-BDF161C1EE58}" type="presOf" srcId="{B7B5EF5E-465A-4A9E-A551-2E93172BF4BB}" destId="{A14AD962-A1A3-7746-8110-80C940B2F63B}" srcOrd="0" destOrd="0" presId="urn:microsoft.com/office/officeart/2016/7/layout/HorizontalActionList"/>
    <dgm:cxn modelId="{99DEF715-0941-5840-8E30-0315D406A9D0}" type="presOf" srcId="{4E207EC0-1C7E-41EA-A5D6-890F4EB9CD30}" destId="{66D60D34-0F76-1F42-9080-1EC591590F32}" srcOrd="0" destOrd="0" presId="urn:microsoft.com/office/officeart/2016/7/layout/HorizontalActionList"/>
    <dgm:cxn modelId="{13904521-18DE-4413-A7BB-95D8EBEAD19E}" srcId="{2D7DA914-C43D-4628-95D5-9862B5053548}" destId="{D7488649-789C-4D7E-94C3-49AF280EC3BE}" srcOrd="0" destOrd="0" parTransId="{96FE9364-35CD-4665-8EC5-E90329FBF8A3}" sibTransId="{8F26FBCD-66F6-4F97-8FEB-1DFFE6C0AEEB}"/>
    <dgm:cxn modelId="{135A194C-1B7D-47C0-8BF5-7CB5499DFCC0}" srcId="{BD6A8A53-B03D-4EB2-885F-578D33F1511C}" destId="{4E207EC0-1C7E-41EA-A5D6-890F4EB9CD30}" srcOrd="0" destOrd="0" parTransId="{0BD9BF3F-AB9A-4795-B7AD-CEE9BEFEB8EB}" sibTransId="{19EBA900-201F-4FE7-BEFB-2A051E688370}"/>
    <dgm:cxn modelId="{9B7C8E59-36D4-ED49-9FBC-43B4DE411001}" type="presOf" srcId="{BD6A8A53-B03D-4EB2-885F-578D33F1511C}" destId="{77AC56CC-532D-584F-B6D8-BE27B6EE270A}" srcOrd="0" destOrd="0" presId="urn:microsoft.com/office/officeart/2016/7/layout/HorizontalActionList"/>
    <dgm:cxn modelId="{0AD0485A-57BE-4B49-983B-6C21BDBA4D0E}" srcId="{3ABB7440-88BB-4C20-9188-B87E7CDBFABB}" destId="{B7B5EF5E-465A-4A9E-A551-2E93172BF4BB}" srcOrd="0" destOrd="0" parTransId="{BECDC9D6-C59F-4082-979E-953DA62D9800}" sibTransId="{A0C2AB4B-4F37-44A2-B7E9-7A0FFBA4A542}"/>
    <dgm:cxn modelId="{E90BB75C-5BA8-FA40-82E2-1E661A18A78A}" type="presOf" srcId="{2D7DA914-C43D-4628-95D5-9862B5053548}" destId="{34168811-662B-944C-95C5-D22F5D0BBAFB}" srcOrd="0" destOrd="0" presId="urn:microsoft.com/office/officeart/2016/7/layout/HorizontalActionList"/>
    <dgm:cxn modelId="{ABDDCD6A-2C2D-8A40-BE4D-EF33D21F1FE6}" type="presOf" srcId="{D7488649-789C-4D7E-94C3-49AF280EC3BE}" destId="{65844EF0-D629-0D41-8857-D9E432742289}" srcOrd="0" destOrd="0" presId="urn:microsoft.com/office/officeart/2016/7/layout/HorizontalActionList"/>
    <dgm:cxn modelId="{B79AEF73-F687-4ED3-A465-BACB88028A96}" srcId="{B7B5EF5E-465A-4A9E-A551-2E93172BF4BB}" destId="{F4407308-27B9-49A0-AB87-8BBC895AD3B0}" srcOrd="0" destOrd="0" parTransId="{53715CB0-4B90-486F-A6C3-4709566F1213}" sibTransId="{6AE13CDC-8CFC-4DCB-AF85-F5E59E02672D}"/>
    <dgm:cxn modelId="{54397586-244C-4BCC-91ED-17DDBFC54146}" srcId="{3ABB7440-88BB-4C20-9188-B87E7CDBFABB}" destId="{2D7DA914-C43D-4628-95D5-9862B5053548}" srcOrd="2" destOrd="0" parTransId="{8697AC74-27EB-486B-A39B-548E93068EE5}" sibTransId="{856625D6-490C-4EAE-9A93-460C5D4DFB4A}"/>
    <dgm:cxn modelId="{6281678A-8DB8-4D88-90E8-00EB189FBFEB}" srcId="{3ABB7440-88BB-4C20-9188-B87E7CDBFABB}" destId="{BD6A8A53-B03D-4EB2-885F-578D33F1511C}" srcOrd="1" destOrd="0" parTransId="{8BD15E72-401A-4FFD-B5D5-FC38413514E2}" sibTransId="{C33E77A9-D0A3-4E12-879C-E8D8BF4DBA46}"/>
    <dgm:cxn modelId="{53F33AB7-C68A-A94E-AAF2-94889E62A31C}" type="presOf" srcId="{3ABB7440-88BB-4C20-9188-B87E7CDBFABB}" destId="{42F84D4C-0E31-E04D-BB52-9DA09D51E5F3}" srcOrd="0" destOrd="0" presId="urn:microsoft.com/office/officeart/2016/7/layout/HorizontalActionList"/>
    <dgm:cxn modelId="{3DAAE162-21D1-3844-AF2A-462B4D617E71}" type="presParOf" srcId="{42F84D4C-0E31-E04D-BB52-9DA09D51E5F3}" destId="{90697C41-EC6A-7146-9CF0-34480A785256}" srcOrd="0" destOrd="0" presId="urn:microsoft.com/office/officeart/2016/7/layout/HorizontalActionList"/>
    <dgm:cxn modelId="{6A2FA3EA-5620-8B4F-A23A-1962DB53FB4A}" type="presParOf" srcId="{90697C41-EC6A-7146-9CF0-34480A785256}" destId="{A14AD962-A1A3-7746-8110-80C940B2F63B}" srcOrd="0" destOrd="0" presId="urn:microsoft.com/office/officeart/2016/7/layout/HorizontalActionList"/>
    <dgm:cxn modelId="{20BBCA0E-BF86-0D4B-A37C-16F1CE3409F8}" type="presParOf" srcId="{90697C41-EC6A-7146-9CF0-34480A785256}" destId="{E56E4196-249D-5B4E-B285-CE7B5E2E0798}" srcOrd="1" destOrd="0" presId="urn:microsoft.com/office/officeart/2016/7/layout/HorizontalActionList"/>
    <dgm:cxn modelId="{84D973D7-E306-F448-9EDA-0938EBDBB7AA}" type="presParOf" srcId="{42F84D4C-0E31-E04D-BB52-9DA09D51E5F3}" destId="{EAA5D384-A47D-C14E-BB2D-6E3011B0C9DF}" srcOrd="1" destOrd="0" presId="urn:microsoft.com/office/officeart/2016/7/layout/HorizontalActionList"/>
    <dgm:cxn modelId="{9F8DC19D-FBB4-D644-8DC2-BEDC4F37E7FD}" type="presParOf" srcId="{42F84D4C-0E31-E04D-BB52-9DA09D51E5F3}" destId="{E4543C15-6F5E-9843-BB00-2A8BF124B002}" srcOrd="2" destOrd="0" presId="urn:microsoft.com/office/officeart/2016/7/layout/HorizontalActionList"/>
    <dgm:cxn modelId="{308693BE-8BD9-D44C-AE4C-01DAC1778D1A}" type="presParOf" srcId="{E4543C15-6F5E-9843-BB00-2A8BF124B002}" destId="{77AC56CC-532D-584F-B6D8-BE27B6EE270A}" srcOrd="0" destOrd="0" presId="urn:microsoft.com/office/officeart/2016/7/layout/HorizontalActionList"/>
    <dgm:cxn modelId="{4A455104-17C1-684D-A9C4-9DF77FF43066}" type="presParOf" srcId="{E4543C15-6F5E-9843-BB00-2A8BF124B002}" destId="{66D60D34-0F76-1F42-9080-1EC591590F32}" srcOrd="1" destOrd="0" presId="urn:microsoft.com/office/officeart/2016/7/layout/HorizontalActionList"/>
    <dgm:cxn modelId="{7DA09437-37F8-404A-9475-314CD88E8F4E}" type="presParOf" srcId="{42F84D4C-0E31-E04D-BB52-9DA09D51E5F3}" destId="{2C0ED703-B7EE-AA4C-9867-B4F1BE84C9AF}" srcOrd="3" destOrd="0" presId="urn:microsoft.com/office/officeart/2016/7/layout/HorizontalActionList"/>
    <dgm:cxn modelId="{4488B218-0CC3-8649-A2BF-7AF1C92B4500}" type="presParOf" srcId="{42F84D4C-0E31-E04D-BB52-9DA09D51E5F3}" destId="{FA4C84F2-B316-E948-A68F-4E528E620128}" srcOrd="4" destOrd="0" presId="urn:microsoft.com/office/officeart/2016/7/layout/HorizontalActionList"/>
    <dgm:cxn modelId="{A2A61EA2-EBE4-2B4D-A3C3-5B40F851B020}" type="presParOf" srcId="{FA4C84F2-B316-E948-A68F-4E528E620128}" destId="{34168811-662B-944C-95C5-D22F5D0BBAFB}" srcOrd="0" destOrd="0" presId="urn:microsoft.com/office/officeart/2016/7/layout/HorizontalActionList"/>
    <dgm:cxn modelId="{DFF927AD-2E00-DF4E-B3D0-BE9EC061FB32}" type="presParOf" srcId="{FA4C84F2-B316-E948-A68F-4E528E620128}" destId="{65844EF0-D629-0D41-8857-D9E432742289}" srcOrd="1" destOrd="0" presId="urn:microsoft.com/office/officeart/2016/7/layout/Horizontal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1C44CB9-63F0-4DA8-BB3B-6A4F7FE9FD2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1C52962-95DC-460D-91E4-3EA357563925}">
      <dgm:prSet/>
      <dgm:spPr/>
      <dgm:t>
        <a:bodyPr/>
        <a:lstStyle/>
        <a:p>
          <a:r>
            <a:rPr lang="en-US" dirty="0"/>
            <a:t>Ask: “What may I do to help?”</a:t>
          </a:r>
        </a:p>
      </dgm:t>
    </dgm:pt>
    <dgm:pt modelId="{00D14B97-15B8-4AC9-B135-00425D5937ED}" type="parTrans" cxnId="{8CB49EEE-0373-4BB4-A546-837F0BBCF3BB}">
      <dgm:prSet/>
      <dgm:spPr/>
      <dgm:t>
        <a:bodyPr/>
        <a:lstStyle/>
        <a:p>
          <a:endParaRPr lang="en-US"/>
        </a:p>
      </dgm:t>
    </dgm:pt>
    <dgm:pt modelId="{FF9E6F04-8F32-4F95-AB95-8F80D939801C}" type="sibTrans" cxnId="{8CB49EEE-0373-4BB4-A546-837F0BBCF3BB}">
      <dgm:prSet/>
      <dgm:spPr/>
      <dgm:t>
        <a:bodyPr/>
        <a:lstStyle/>
        <a:p>
          <a:endParaRPr lang="en-US"/>
        </a:p>
      </dgm:t>
    </dgm:pt>
    <dgm:pt modelId="{D240F174-183B-4613-9ECF-D45B0B4EE9C3}">
      <dgm:prSet/>
      <dgm:spPr/>
      <dgm:t>
        <a:bodyPr/>
        <a:lstStyle/>
        <a:p>
          <a:r>
            <a:rPr lang="en-US" dirty="0"/>
            <a:t>If able-bodied, help make the bed</a:t>
          </a:r>
          <a:br>
            <a:rPr lang="en-US" dirty="0"/>
          </a:br>
          <a:endParaRPr lang="en-US" dirty="0"/>
        </a:p>
      </dgm:t>
    </dgm:pt>
    <dgm:pt modelId="{C9B534C8-F42C-48FF-A09F-CAC889B467D1}" type="parTrans" cxnId="{1ADC2B76-6584-4B1F-A845-642B1FB26880}">
      <dgm:prSet/>
      <dgm:spPr/>
      <dgm:t>
        <a:bodyPr/>
        <a:lstStyle/>
        <a:p>
          <a:endParaRPr lang="en-US"/>
        </a:p>
      </dgm:t>
    </dgm:pt>
    <dgm:pt modelId="{35B1043C-8652-4CD7-8965-B002963192C0}" type="sibTrans" cxnId="{1ADC2B76-6584-4B1F-A845-642B1FB26880}">
      <dgm:prSet/>
      <dgm:spPr/>
      <dgm:t>
        <a:bodyPr/>
        <a:lstStyle/>
        <a:p>
          <a:endParaRPr lang="en-US"/>
        </a:p>
      </dgm:t>
    </dgm:pt>
    <dgm:pt modelId="{15573C91-680D-4784-8C95-1662534EABEB}">
      <dgm:prSet/>
      <dgm:spPr/>
      <dgm:t>
        <a:bodyPr/>
        <a:lstStyle/>
        <a:p>
          <a:r>
            <a:rPr lang="en-US" dirty="0"/>
            <a:t>“May I bring you a cup of coffee?”</a:t>
          </a:r>
          <a:br>
            <a:rPr lang="en-US" dirty="0"/>
          </a:br>
          <a:endParaRPr lang="en-US" dirty="0"/>
        </a:p>
      </dgm:t>
    </dgm:pt>
    <dgm:pt modelId="{8DFC10CF-EE29-45BA-B844-01B82ACCA66E}" type="parTrans" cxnId="{3E605AA4-FDA5-42A6-8828-219ED96B42E2}">
      <dgm:prSet/>
      <dgm:spPr/>
      <dgm:t>
        <a:bodyPr/>
        <a:lstStyle/>
        <a:p>
          <a:endParaRPr lang="en-US"/>
        </a:p>
      </dgm:t>
    </dgm:pt>
    <dgm:pt modelId="{329496FA-5777-4AFC-BD80-F60C78B1D3EE}" type="sibTrans" cxnId="{3E605AA4-FDA5-42A6-8828-219ED96B42E2}">
      <dgm:prSet/>
      <dgm:spPr/>
      <dgm:t>
        <a:bodyPr/>
        <a:lstStyle/>
        <a:p>
          <a:endParaRPr lang="en-US"/>
        </a:p>
      </dgm:t>
    </dgm:pt>
    <dgm:pt modelId="{90146955-35C8-48E6-8233-1AF5A47FD5D3}">
      <dgm:prSet/>
      <dgm:spPr/>
      <dgm:t>
        <a:bodyPr/>
        <a:lstStyle/>
        <a:p>
          <a:r>
            <a:rPr lang="en-US" dirty="0"/>
            <a:t>Keep the room </a:t>
          </a:r>
          <a:r>
            <a:rPr lang="en-US" b="1" u="sng" dirty="0"/>
            <a:t>very</a:t>
          </a:r>
          <a:r>
            <a:rPr lang="en-US" dirty="0"/>
            <a:t> tidy, uncluttered.  Keep things off the floor to prevent trips!</a:t>
          </a:r>
        </a:p>
      </dgm:t>
    </dgm:pt>
    <dgm:pt modelId="{6FDF71B6-8015-4AD8-BAFA-12F275D17B99}" type="parTrans" cxnId="{8566B796-0B07-4964-9DAF-0CD7338BCBB6}">
      <dgm:prSet/>
      <dgm:spPr/>
      <dgm:t>
        <a:bodyPr/>
        <a:lstStyle/>
        <a:p>
          <a:endParaRPr lang="en-US"/>
        </a:p>
      </dgm:t>
    </dgm:pt>
    <dgm:pt modelId="{1D71D7A3-1942-4BAC-B4D4-9D47EF647C13}" type="sibTrans" cxnId="{8566B796-0B07-4964-9DAF-0CD7338BCBB6}">
      <dgm:prSet/>
      <dgm:spPr/>
      <dgm:t>
        <a:bodyPr/>
        <a:lstStyle/>
        <a:p>
          <a:endParaRPr lang="en-US"/>
        </a:p>
      </dgm:t>
    </dgm:pt>
    <dgm:pt modelId="{9313F9F4-268B-4561-8108-976BD2C63304}">
      <dgm:prSet/>
      <dgm:spPr/>
      <dgm:t>
        <a:bodyPr/>
        <a:lstStyle/>
        <a:p>
          <a:r>
            <a:rPr lang="en-US" b="1" dirty="0">
              <a:solidFill>
                <a:srgbClr val="FFFF00"/>
              </a:solidFill>
            </a:rPr>
            <a:t>Take your checklist guides from TheCarePartnerProject.org! </a:t>
          </a:r>
        </a:p>
        <a:p>
          <a:r>
            <a:rPr lang="en-US" b="0" dirty="0">
              <a:solidFill>
                <a:schemeClr val="bg1"/>
              </a:solidFill>
            </a:rPr>
            <a:t>Many more great ideas and tips. </a:t>
          </a:r>
        </a:p>
      </dgm:t>
    </dgm:pt>
    <dgm:pt modelId="{5755876F-B68B-4FD2-BAD2-E564EAB45711}" type="parTrans" cxnId="{986DB7A1-D7C6-4226-A0EE-B5BFC2A482B5}">
      <dgm:prSet/>
      <dgm:spPr/>
      <dgm:t>
        <a:bodyPr/>
        <a:lstStyle/>
        <a:p>
          <a:endParaRPr lang="en-US"/>
        </a:p>
      </dgm:t>
    </dgm:pt>
    <dgm:pt modelId="{F9803C61-5A61-49C0-A3E8-84D3D592D223}" type="sibTrans" cxnId="{986DB7A1-D7C6-4226-A0EE-B5BFC2A482B5}">
      <dgm:prSet/>
      <dgm:spPr/>
      <dgm:t>
        <a:bodyPr/>
        <a:lstStyle/>
        <a:p>
          <a:endParaRPr lang="en-US"/>
        </a:p>
      </dgm:t>
    </dgm:pt>
    <dgm:pt modelId="{CBE374A8-0F26-044D-8CB5-91188B3B08C7}" type="pres">
      <dgm:prSet presAssocID="{41C44CB9-63F0-4DA8-BB3B-6A4F7FE9FD2B}" presName="linear" presStyleCnt="0">
        <dgm:presLayoutVars>
          <dgm:animLvl val="lvl"/>
          <dgm:resizeHandles val="exact"/>
        </dgm:presLayoutVars>
      </dgm:prSet>
      <dgm:spPr/>
    </dgm:pt>
    <dgm:pt modelId="{3153E1B4-AEED-454A-A474-1940413E1F80}" type="pres">
      <dgm:prSet presAssocID="{21C52962-95DC-460D-91E4-3EA357563925}" presName="parentText" presStyleLbl="node1" presStyleIdx="0" presStyleCnt="5">
        <dgm:presLayoutVars>
          <dgm:chMax val="0"/>
          <dgm:bulletEnabled val="1"/>
        </dgm:presLayoutVars>
      </dgm:prSet>
      <dgm:spPr/>
    </dgm:pt>
    <dgm:pt modelId="{E6546AED-584C-C641-B325-E34A35FC1259}" type="pres">
      <dgm:prSet presAssocID="{FF9E6F04-8F32-4F95-AB95-8F80D939801C}" presName="spacer" presStyleCnt="0"/>
      <dgm:spPr/>
    </dgm:pt>
    <dgm:pt modelId="{2C1C8027-B3E1-A14F-BCD9-2EDF53554060}" type="pres">
      <dgm:prSet presAssocID="{D240F174-183B-4613-9ECF-D45B0B4EE9C3}" presName="parentText" presStyleLbl="node1" presStyleIdx="1" presStyleCnt="5">
        <dgm:presLayoutVars>
          <dgm:chMax val="0"/>
          <dgm:bulletEnabled val="1"/>
        </dgm:presLayoutVars>
      </dgm:prSet>
      <dgm:spPr/>
    </dgm:pt>
    <dgm:pt modelId="{33788E4C-644B-B84A-BD62-0BD36BD8B360}" type="pres">
      <dgm:prSet presAssocID="{35B1043C-8652-4CD7-8965-B002963192C0}" presName="spacer" presStyleCnt="0"/>
      <dgm:spPr/>
    </dgm:pt>
    <dgm:pt modelId="{AC8A200D-3D38-9445-B10D-B129A3172819}" type="pres">
      <dgm:prSet presAssocID="{15573C91-680D-4784-8C95-1662534EABEB}" presName="parentText" presStyleLbl="node1" presStyleIdx="2" presStyleCnt="5">
        <dgm:presLayoutVars>
          <dgm:chMax val="0"/>
          <dgm:bulletEnabled val="1"/>
        </dgm:presLayoutVars>
      </dgm:prSet>
      <dgm:spPr/>
    </dgm:pt>
    <dgm:pt modelId="{604CA79F-E76B-C34D-941C-3D9F29E3184A}" type="pres">
      <dgm:prSet presAssocID="{329496FA-5777-4AFC-BD80-F60C78B1D3EE}" presName="spacer" presStyleCnt="0"/>
      <dgm:spPr/>
    </dgm:pt>
    <dgm:pt modelId="{E2F1BE17-345D-B646-BEB1-C7D122C65451}" type="pres">
      <dgm:prSet presAssocID="{90146955-35C8-48E6-8233-1AF5A47FD5D3}" presName="parentText" presStyleLbl="node1" presStyleIdx="3" presStyleCnt="5">
        <dgm:presLayoutVars>
          <dgm:chMax val="0"/>
          <dgm:bulletEnabled val="1"/>
        </dgm:presLayoutVars>
      </dgm:prSet>
      <dgm:spPr/>
    </dgm:pt>
    <dgm:pt modelId="{B88B24A9-371F-2B4F-84B9-BE043322E973}" type="pres">
      <dgm:prSet presAssocID="{1D71D7A3-1942-4BAC-B4D4-9D47EF647C13}" presName="spacer" presStyleCnt="0"/>
      <dgm:spPr/>
    </dgm:pt>
    <dgm:pt modelId="{E8A534FB-12D7-8548-A5AC-AD19B626D7D7}" type="pres">
      <dgm:prSet presAssocID="{9313F9F4-268B-4561-8108-976BD2C63304}" presName="parentText" presStyleLbl="node1" presStyleIdx="4" presStyleCnt="5">
        <dgm:presLayoutVars>
          <dgm:chMax val="0"/>
          <dgm:bulletEnabled val="1"/>
        </dgm:presLayoutVars>
      </dgm:prSet>
      <dgm:spPr/>
    </dgm:pt>
  </dgm:ptLst>
  <dgm:cxnLst>
    <dgm:cxn modelId="{7A955042-F0BD-394E-891A-E68CDC41E2BC}" type="presOf" srcId="{15573C91-680D-4784-8C95-1662534EABEB}" destId="{AC8A200D-3D38-9445-B10D-B129A3172819}" srcOrd="0" destOrd="0" presId="urn:microsoft.com/office/officeart/2005/8/layout/vList2"/>
    <dgm:cxn modelId="{242F6346-5A7D-1444-AED7-A1BB0FB9F4E9}" type="presOf" srcId="{90146955-35C8-48E6-8233-1AF5A47FD5D3}" destId="{E2F1BE17-345D-B646-BEB1-C7D122C65451}" srcOrd="0" destOrd="0" presId="urn:microsoft.com/office/officeart/2005/8/layout/vList2"/>
    <dgm:cxn modelId="{45315069-FE0B-5E41-A4A8-71437B0AD202}" type="presOf" srcId="{9313F9F4-268B-4561-8108-976BD2C63304}" destId="{E8A534FB-12D7-8548-A5AC-AD19B626D7D7}" srcOrd="0" destOrd="0" presId="urn:microsoft.com/office/officeart/2005/8/layout/vList2"/>
    <dgm:cxn modelId="{1ADC2B76-6584-4B1F-A845-642B1FB26880}" srcId="{41C44CB9-63F0-4DA8-BB3B-6A4F7FE9FD2B}" destId="{D240F174-183B-4613-9ECF-D45B0B4EE9C3}" srcOrd="1" destOrd="0" parTransId="{C9B534C8-F42C-48FF-A09F-CAC889B467D1}" sibTransId="{35B1043C-8652-4CD7-8965-B002963192C0}"/>
    <dgm:cxn modelId="{8566B796-0B07-4964-9DAF-0CD7338BCBB6}" srcId="{41C44CB9-63F0-4DA8-BB3B-6A4F7FE9FD2B}" destId="{90146955-35C8-48E6-8233-1AF5A47FD5D3}" srcOrd="3" destOrd="0" parTransId="{6FDF71B6-8015-4AD8-BAFA-12F275D17B99}" sibTransId="{1D71D7A3-1942-4BAC-B4D4-9D47EF647C13}"/>
    <dgm:cxn modelId="{986DB7A1-D7C6-4226-A0EE-B5BFC2A482B5}" srcId="{41C44CB9-63F0-4DA8-BB3B-6A4F7FE9FD2B}" destId="{9313F9F4-268B-4561-8108-976BD2C63304}" srcOrd="4" destOrd="0" parTransId="{5755876F-B68B-4FD2-BAD2-E564EAB45711}" sibTransId="{F9803C61-5A61-49C0-A3E8-84D3D592D223}"/>
    <dgm:cxn modelId="{3E605AA4-FDA5-42A6-8828-219ED96B42E2}" srcId="{41C44CB9-63F0-4DA8-BB3B-6A4F7FE9FD2B}" destId="{15573C91-680D-4784-8C95-1662534EABEB}" srcOrd="2" destOrd="0" parTransId="{8DFC10CF-EE29-45BA-B844-01B82ACCA66E}" sibTransId="{329496FA-5777-4AFC-BD80-F60C78B1D3EE}"/>
    <dgm:cxn modelId="{B74FDAC1-EA15-A947-AA0C-4EB0B1AA6AFC}" type="presOf" srcId="{41C44CB9-63F0-4DA8-BB3B-6A4F7FE9FD2B}" destId="{CBE374A8-0F26-044D-8CB5-91188B3B08C7}" srcOrd="0" destOrd="0" presId="urn:microsoft.com/office/officeart/2005/8/layout/vList2"/>
    <dgm:cxn modelId="{1091B6D3-CF08-D848-A778-F94999235A78}" type="presOf" srcId="{21C52962-95DC-460D-91E4-3EA357563925}" destId="{3153E1B4-AEED-454A-A474-1940413E1F80}" srcOrd="0" destOrd="0" presId="urn:microsoft.com/office/officeart/2005/8/layout/vList2"/>
    <dgm:cxn modelId="{8CB49EEE-0373-4BB4-A546-837F0BBCF3BB}" srcId="{41C44CB9-63F0-4DA8-BB3B-6A4F7FE9FD2B}" destId="{21C52962-95DC-460D-91E4-3EA357563925}" srcOrd="0" destOrd="0" parTransId="{00D14B97-15B8-4AC9-B135-00425D5937ED}" sibTransId="{FF9E6F04-8F32-4F95-AB95-8F80D939801C}"/>
    <dgm:cxn modelId="{46A9C2FD-1D8E-4746-B4D1-36246668B0C8}" type="presOf" srcId="{D240F174-183B-4613-9ECF-D45B0B4EE9C3}" destId="{2C1C8027-B3E1-A14F-BCD9-2EDF53554060}" srcOrd="0" destOrd="0" presId="urn:microsoft.com/office/officeart/2005/8/layout/vList2"/>
    <dgm:cxn modelId="{59E67AB3-F2D8-9C4E-ADA5-402E86267978}" type="presParOf" srcId="{CBE374A8-0F26-044D-8CB5-91188B3B08C7}" destId="{3153E1B4-AEED-454A-A474-1940413E1F80}" srcOrd="0" destOrd="0" presId="urn:microsoft.com/office/officeart/2005/8/layout/vList2"/>
    <dgm:cxn modelId="{D51EFC1C-0E85-474E-9535-631226E75749}" type="presParOf" srcId="{CBE374A8-0F26-044D-8CB5-91188B3B08C7}" destId="{E6546AED-584C-C641-B325-E34A35FC1259}" srcOrd="1" destOrd="0" presId="urn:microsoft.com/office/officeart/2005/8/layout/vList2"/>
    <dgm:cxn modelId="{29F755E0-5E63-7648-B927-D4E1CE1B8B6D}" type="presParOf" srcId="{CBE374A8-0F26-044D-8CB5-91188B3B08C7}" destId="{2C1C8027-B3E1-A14F-BCD9-2EDF53554060}" srcOrd="2" destOrd="0" presId="urn:microsoft.com/office/officeart/2005/8/layout/vList2"/>
    <dgm:cxn modelId="{BE7DF4C8-1772-7F42-AE20-7BC83C901EFC}" type="presParOf" srcId="{CBE374A8-0F26-044D-8CB5-91188B3B08C7}" destId="{33788E4C-644B-B84A-BD62-0BD36BD8B360}" srcOrd="3" destOrd="0" presId="urn:microsoft.com/office/officeart/2005/8/layout/vList2"/>
    <dgm:cxn modelId="{4DA02463-2C4A-904A-BA16-43F863BAA3A8}" type="presParOf" srcId="{CBE374A8-0F26-044D-8CB5-91188B3B08C7}" destId="{AC8A200D-3D38-9445-B10D-B129A3172819}" srcOrd="4" destOrd="0" presId="urn:microsoft.com/office/officeart/2005/8/layout/vList2"/>
    <dgm:cxn modelId="{E8E49BC7-602D-E240-A874-3633567704C2}" type="presParOf" srcId="{CBE374A8-0F26-044D-8CB5-91188B3B08C7}" destId="{604CA79F-E76B-C34D-941C-3D9F29E3184A}" srcOrd="5" destOrd="0" presId="urn:microsoft.com/office/officeart/2005/8/layout/vList2"/>
    <dgm:cxn modelId="{D66D63D2-4FD2-C84D-B225-5BE9D7DD290A}" type="presParOf" srcId="{CBE374A8-0F26-044D-8CB5-91188B3B08C7}" destId="{E2F1BE17-345D-B646-BEB1-C7D122C65451}" srcOrd="6" destOrd="0" presId="urn:microsoft.com/office/officeart/2005/8/layout/vList2"/>
    <dgm:cxn modelId="{4E7533D0-BDF3-3043-A254-27D5311C879E}" type="presParOf" srcId="{CBE374A8-0F26-044D-8CB5-91188B3B08C7}" destId="{B88B24A9-371F-2B4F-84B9-BE043322E973}" srcOrd="7" destOrd="0" presId="urn:microsoft.com/office/officeart/2005/8/layout/vList2"/>
    <dgm:cxn modelId="{5A451E7A-9A8F-EC48-9448-1ED501C028A6}" type="presParOf" srcId="{CBE374A8-0F26-044D-8CB5-91188B3B08C7}" destId="{E8A534FB-12D7-8548-A5AC-AD19B626D7D7}"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82D34A-B599-0D40-9E3B-5B0E9DB81C10}">
      <dsp:nvSpPr>
        <dsp:cNvPr id="0" name=""/>
        <dsp:cNvSpPr/>
      </dsp:nvSpPr>
      <dsp:spPr>
        <a:xfrm rot="5400000">
          <a:off x="2044175" y="41451"/>
          <a:ext cx="3785646" cy="370274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HospitalSafetyGrade.org</a:t>
          </a:r>
          <a:br>
            <a:rPr lang="en-US" sz="2000" b="1" kern="1200" dirty="0"/>
          </a:br>
          <a:endParaRPr lang="en-US" sz="2000" kern="1200" dirty="0"/>
        </a:p>
        <a:p>
          <a:pPr marL="228600" lvl="1" indent="-228600" algn="l" defTabSz="889000">
            <a:lnSpc>
              <a:spcPct val="90000"/>
            </a:lnSpc>
            <a:spcBef>
              <a:spcPct val="0"/>
            </a:spcBef>
            <a:spcAft>
              <a:spcPct val="15000"/>
            </a:spcAft>
            <a:buChar char="•"/>
          </a:pPr>
          <a:r>
            <a:rPr lang="en-US" sz="2000" b="1" kern="1200" dirty="0"/>
            <a:t>HospitalCompare.gov</a:t>
          </a:r>
          <a:endParaRPr lang="en-US" sz="2000" kern="1200" dirty="0"/>
        </a:p>
      </dsp:txBody>
      <dsp:txXfrm rot="-5400000">
        <a:off x="2085624" y="180756"/>
        <a:ext cx="3521996" cy="3424140"/>
      </dsp:txXfrm>
    </dsp:sp>
    <dsp:sp modelId="{06EE70C7-AB43-174C-ADB1-6CA97B618382}">
      <dsp:nvSpPr>
        <dsp:cNvPr id="0" name=""/>
        <dsp:cNvSpPr/>
      </dsp:nvSpPr>
      <dsp:spPr>
        <a:xfrm>
          <a:off x="2827" y="1848"/>
          <a:ext cx="2082796" cy="37819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b="1" kern="1200" dirty="0"/>
            <a:t>Check out their ratings! </a:t>
          </a:r>
          <a:endParaRPr lang="en-US" sz="3600" kern="1200" dirty="0"/>
        </a:p>
      </dsp:txBody>
      <dsp:txXfrm>
        <a:off x="104501" y="103522"/>
        <a:ext cx="1879448" cy="35786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CADE6D-AC99-9C45-ABCE-227F05AB8A67}">
      <dsp:nvSpPr>
        <dsp:cNvPr id="0" name=""/>
        <dsp:cNvSpPr/>
      </dsp:nvSpPr>
      <dsp:spPr>
        <a:xfrm>
          <a:off x="374622" y="717010"/>
          <a:ext cx="612246" cy="6122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C2CAA5-6BF2-2F4F-94D4-34B5B9527B05}">
      <dsp:nvSpPr>
        <dsp:cNvPr id="0" name=""/>
        <dsp:cNvSpPr/>
      </dsp:nvSpPr>
      <dsp:spPr>
        <a:xfrm>
          <a:off x="472" y="1558208"/>
          <a:ext cx="1360546" cy="54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How many of these have you done?</a:t>
          </a:r>
        </a:p>
      </dsp:txBody>
      <dsp:txXfrm>
        <a:off x="472" y="1558208"/>
        <a:ext cx="1360546" cy="544218"/>
      </dsp:txXfrm>
    </dsp:sp>
    <dsp:sp modelId="{88565D67-7D0C-4AA5-B7D6-D1E07AA83599}">
      <dsp:nvSpPr>
        <dsp:cNvPr id="0" name=""/>
        <dsp:cNvSpPr/>
      </dsp:nvSpPr>
      <dsp:spPr>
        <a:xfrm>
          <a:off x="1973265" y="717010"/>
          <a:ext cx="612246" cy="61224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E85188-FD5B-4F49-8DFF-9DA1B3ADF39A}">
      <dsp:nvSpPr>
        <dsp:cNvPr id="0" name=""/>
        <dsp:cNvSpPr/>
      </dsp:nvSpPr>
      <dsp:spPr>
        <a:xfrm>
          <a:off x="1599115" y="1558208"/>
          <a:ext cx="1360546" cy="54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Use a Checklist? </a:t>
          </a:r>
        </a:p>
      </dsp:txBody>
      <dsp:txXfrm>
        <a:off x="1599115" y="1558208"/>
        <a:ext cx="1360546" cy="544218"/>
      </dsp:txXfrm>
    </dsp:sp>
    <dsp:sp modelId="{CE9C0AD7-BD2B-41EB-A9B0-77B27198A563}">
      <dsp:nvSpPr>
        <dsp:cNvPr id="0" name=""/>
        <dsp:cNvSpPr/>
      </dsp:nvSpPr>
      <dsp:spPr>
        <a:xfrm>
          <a:off x="3474187" y="748382"/>
          <a:ext cx="612246" cy="61224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11A710-058B-4398-AC24-D8E3768B06E2}">
      <dsp:nvSpPr>
        <dsp:cNvPr id="0" name=""/>
        <dsp:cNvSpPr/>
      </dsp:nvSpPr>
      <dsp:spPr>
        <a:xfrm>
          <a:off x="3197757" y="1558208"/>
          <a:ext cx="1360546" cy="54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Introduce yourselves?</a:t>
          </a:r>
        </a:p>
      </dsp:txBody>
      <dsp:txXfrm>
        <a:off x="3197757" y="1558208"/>
        <a:ext cx="1360546" cy="544218"/>
      </dsp:txXfrm>
    </dsp:sp>
    <dsp:sp modelId="{19F64E20-691A-4C4E-A1D2-6AC7FAD8F7D8}">
      <dsp:nvSpPr>
        <dsp:cNvPr id="0" name=""/>
        <dsp:cNvSpPr/>
      </dsp:nvSpPr>
      <dsp:spPr>
        <a:xfrm>
          <a:off x="393363" y="2462614"/>
          <a:ext cx="612246" cy="61224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FDACE2-1322-4F15-B050-6258EFEF7C1B}">
      <dsp:nvSpPr>
        <dsp:cNvPr id="0" name=""/>
        <dsp:cNvSpPr/>
      </dsp:nvSpPr>
      <dsp:spPr>
        <a:xfrm>
          <a:off x="31057" y="3316806"/>
          <a:ext cx="1346315" cy="6875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Will you perform, or with others?</a:t>
          </a:r>
        </a:p>
      </dsp:txBody>
      <dsp:txXfrm>
        <a:off x="31057" y="3316806"/>
        <a:ext cx="1346315" cy="687533"/>
      </dsp:txXfrm>
    </dsp:sp>
    <dsp:sp modelId="{EB839163-A2C9-4708-88E2-76CAA9734C67}">
      <dsp:nvSpPr>
        <dsp:cNvPr id="0" name=""/>
        <dsp:cNvSpPr/>
      </dsp:nvSpPr>
      <dsp:spPr>
        <a:xfrm>
          <a:off x="1973265" y="2478392"/>
          <a:ext cx="612246" cy="61224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7B1A46-62A1-4794-810A-3FACC5096C58}">
      <dsp:nvSpPr>
        <dsp:cNvPr id="0" name=""/>
        <dsp:cNvSpPr/>
      </dsp:nvSpPr>
      <dsp:spPr>
        <a:xfrm>
          <a:off x="1599115" y="3319589"/>
          <a:ext cx="1360546" cy="54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Doing another surgery in the hospital same time?</a:t>
          </a:r>
        </a:p>
      </dsp:txBody>
      <dsp:txXfrm>
        <a:off x="1599115" y="3319589"/>
        <a:ext cx="1360546" cy="544218"/>
      </dsp:txXfrm>
    </dsp:sp>
    <dsp:sp modelId="{80C58AFD-1711-4638-9BC4-AEAA489D9134}">
      <dsp:nvSpPr>
        <dsp:cNvPr id="0" name=""/>
        <dsp:cNvSpPr/>
      </dsp:nvSpPr>
      <dsp:spPr>
        <a:xfrm>
          <a:off x="3571908" y="2478392"/>
          <a:ext cx="612246" cy="61224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7FB468-96B7-4289-BED3-B07357FEC2EF}">
      <dsp:nvSpPr>
        <dsp:cNvPr id="0" name=""/>
        <dsp:cNvSpPr/>
      </dsp:nvSpPr>
      <dsp:spPr>
        <a:xfrm>
          <a:off x="3197757" y="3319589"/>
          <a:ext cx="1360546" cy="54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Going on vacation?</a:t>
          </a:r>
        </a:p>
      </dsp:txBody>
      <dsp:txXfrm>
        <a:off x="3197757" y="3319589"/>
        <a:ext cx="1360546" cy="5442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4AD962-A1A3-7746-8110-80C940B2F63B}">
      <dsp:nvSpPr>
        <dsp:cNvPr id="0" name=""/>
        <dsp:cNvSpPr/>
      </dsp:nvSpPr>
      <dsp:spPr>
        <a:xfrm>
          <a:off x="7770" y="241720"/>
          <a:ext cx="1569582" cy="470874"/>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4032" tIns="124032" rIns="124032" bIns="124032" numCol="1" spcCol="1270" anchor="ctr" anchorCtr="0">
          <a:noAutofit/>
        </a:bodyPr>
        <a:lstStyle/>
        <a:p>
          <a:pPr marL="0" lvl="0" indent="0" algn="ctr" defTabSz="889000">
            <a:lnSpc>
              <a:spcPct val="90000"/>
            </a:lnSpc>
            <a:spcBef>
              <a:spcPct val="0"/>
            </a:spcBef>
            <a:spcAft>
              <a:spcPct val="35000"/>
            </a:spcAft>
            <a:buNone/>
          </a:pPr>
          <a:r>
            <a:rPr lang="en-US" sz="2000" b="1" kern="1200" dirty="0"/>
            <a:t>Bring</a:t>
          </a:r>
        </a:p>
      </dsp:txBody>
      <dsp:txXfrm>
        <a:off x="7770" y="241720"/>
        <a:ext cx="1569582" cy="470874"/>
      </dsp:txXfrm>
    </dsp:sp>
    <dsp:sp modelId="{E56E4196-249D-5B4E-B285-CE7B5E2E0798}">
      <dsp:nvSpPr>
        <dsp:cNvPr id="0" name=""/>
        <dsp:cNvSpPr/>
      </dsp:nvSpPr>
      <dsp:spPr>
        <a:xfrm>
          <a:off x="7770" y="712595"/>
          <a:ext cx="1569582" cy="2831102"/>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5040" tIns="155040" rIns="155040" bIns="155040" numCol="1" spcCol="1270" anchor="t" anchorCtr="0">
          <a:noAutofit/>
        </a:bodyPr>
        <a:lstStyle/>
        <a:p>
          <a:pPr marL="0" lvl="0" indent="0" algn="l" defTabSz="889000">
            <a:lnSpc>
              <a:spcPct val="90000"/>
            </a:lnSpc>
            <a:spcBef>
              <a:spcPct val="0"/>
            </a:spcBef>
            <a:spcAft>
              <a:spcPct val="35000"/>
            </a:spcAft>
            <a:buNone/>
          </a:pPr>
          <a:r>
            <a:rPr lang="en-US" sz="2000" kern="1200" dirty="0"/>
            <a:t>Bring ear plugs &amp; eye mask for your loved one to use.  </a:t>
          </a:r>
          <a:br>
            <a:rPr lang="en-US" sz="2000" kern="1200" dirty="0"/>
          </a:br>
          <a:r>
            <a:rPr lang="en-US" sz="2000" kern="1200" dirty="0"/>
            <a:t> </a:t>
          </a:r>
        </a:p>
      </dsp:txBody>
      <dsp:txXfrm>
        <a:off x="7770" y="712595"/>
        <a:ext cx="1569582" cy="2831102"/>
      </dsp:txXfrm>
    </dsp:sp>
    <dsp:sp modelId="{77AC56CC-532D-584F-B6D8-BE27B6EE270A}">
      <dsp:nvSpPr>
        <dsp:cNvPr id="0" name=""/>
        <dsp:cNvSpPr/>
      </dsp:nvSpPr>
      <dsp:spPr>
        <a:xfrm>
          <a:off x="1685142" y="241720"/>
          <a:ext cx="1569582" cy="470874"/>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4032" tIns="124032" rIns="124032" bIns="124032" numCol="1" spcCol="1270" anchor="ctr" anchorCtr="0">
          <a:noAutofit/>
        </a:bodyPr>
        <a:lstStyle/>
        <a:p>
          <a:pPr marL="0" lvl="0" indent="0" algn="ctr" defTabSz="889000">
            <a:lnSpc>
              <a:spcPct val="90000"/>
            </a:lnSpc>
            <a:spcBef>
              <a:spcPct val="0"/>
            </a:spcBef>
            <a:spcAft>
              <a:spcPct val="35000"/>
            </a:spcAft>
            <a:buNone/>
          </a:pPr>
          <a:r>
            <a:rPr lang="en-US" sz="2000" b="1" kern="1200" dirty="0"/>
            <a:t>Manage</a:t>
          </a:r>
        </a:p>
      </dsp:txBody>
      <dsp:txXfrm>
        <a:off x="1685142" y="241720"/>
        <a:ext cx="1569582" cy="470874"/>
      </dsp:txXfrm>
    </dsp:sp>
    <dsp:sp modelId="{66D60D34-0F76-1F42-9080-1EC591590F32}">
      <dsp:nvSpPr>
        <dsp:cNvPr id="0" name=""/>
        <dsp:cNvSpPr/>
      </dsp:nvSpPr>
      <dsp:spPr>
        <a:xfrm>
          <a:off x="1685142" y="712595"/>
          <a:ext cx="1569582" cy="2831102"/>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5040" tIns="155040" rIns="155040" bIns="155040" numCol="1" spcCol="1270" anchor="t" anchorCtr="0">
          <a:noAutofit/>
        </a:bodyPr>
        <a:lstStyle/>
        <a:p>
          <a:pPr marL="0" lvl="0" indent="0" algn="l" defTabSz="889000">
            <a:lnSpc>
              <a:spcPct val="90000"/>
            </a:lnSpc>
            <a:spcBef>
              <a:spcPct val="0"/>
            </a:spcBef>
            <a:spcAft>
              <a:spcPct val="35000"/>
            </a:spcAft>
            <a:buNone/>
          </a:pPr>
          <a:r>
            <a:rPr lang="en-US" sz="2000" kern="1200"/>
            <a:t>Manage visitors to permit rest, caution to be quiet (be considerate of other patients!)</a:t>
          </a:r>
          <a:br>
            <a:rPr lang="en-US" sz="2000" kern="1200"/>
          </a:br>
          <a:endParaRPr lang="en-US" sz="2000" kern="1200"/>
        </a:p>
      </dsp:txBody>
      <dsp:txXfrm>
        <a:off x="1685142" y="712595"/>
        <a:ext cx="1569582" cy="2831102"/>
      </dsp:txXfrm>
    </dsp:sp>
    <dsp:sp modelId="{34168811-662B-944C-95C5-D22F5D0BBAFB}">
      <dsp:nvSpPr>
        <dsp:cNvPr id="0" name=""/>
        <dsp:cNvSpPr/>
      </dsp:nvSpPr>
      <dsp:spPr>
        <a:xfrm>
          <a:off x="3362514" y="241720"/>
          <a:ext cx="1569582" cy="470874"/>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24032" tIns="124032" rIns="124032" bIns="124032"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FFFF00"/>
              </a:solidFill>
            </a:rPr>
            <a:t>Get Help</a:t>
          </a:r>
        </a:p>
      </dsp:txBody>
      <dsp:txXfrm>
        <a:off x="3362514" y="241720"/>
        <a:ext cx="1569582" cy="470874"/>
      </dsp:txXfrm>
    </dsp:sp>
    <dsp:sp modelId="{65844EF0-D629-0D41-8857-D9E432742289}">
      <dsp:nvSpPr>
        <dsp:cNvPr id="0" name=""/>
        <dsp:cNvSpPr/>
      </dsp:nvSpPr>
      <dsp:spPr>
        <a:xfrm>
          <a:off x="3362514" y="712595"/>
          <a:ext cx="1569582" cy="2831102"/>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5040" tIns="155040" rIns="155040" bIns="155040" numCol="1" spcCol="1270" anchor="t" anchorCtr="0">
          <a:noAutofit/>
        </a:bodyPr>
        <a:lstStyle/>
        <a:p>
          <a:pPr marL="0" lvl="0" indent="0" algn="l" defTabSz="889000">
            <a:lnSpc>
              <a:spcPct val="90000"/>
            </a:lnSpc>
            <a:spcBef>
              <a:spcPct val="0"/>
            </a:spcBef>
            <a:spcAft>
              <a:spcPct val="35000"/>
            </a:spcAft>
            <a:buNone/>
          </a:pPr>
          <a:r>
            <a:rPr lang="en-US" sz="2000" kern="1200"/>
            <a:t>Get a nurse when an alarm goes off on monitors or pumps.</a:t>
          </a:r>
        </a:p>
      </dsp:txBody>
      <dsp:txXfrm>
        <a:off x="3362514" y="712595"/>
        <a:ext cx="1569582" cy="28311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3E1B4-AEED-454A-A474-1940413E1F80}">
      <dsp:nvSpPr>
        <dsp:cNvPr id="0" name=""/>
        <dsp:cNvSpPr/>
      </dsp:nvSpPr>
      <dsp:spPr>
        <a:xfrm>
          <a:off x="0" y="128739"/>
          <a:ext cx="3463883" cy="80691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Ask: “What may I do to help?”</a:t>
          </a:r>
        </a:p>
      </dsp:txBody>
      <dsp:txXfrm>
        <a:off x="39390" y="168129"/>
        <a:ext cx="3385103" cy="728137"/>
      </dsp:txXfrm>
    </dsp:sp>
    <dsp:sp modelId="{2C1C8027-B3E1-A14F-BCD9-2EDF53554060}">
      <dsp:nvSpPr>
        <dsp:cNvPr id="0" name=""/>
        <dsp:cNvSpPr/>
      </dsp:nvSpPr>
      <dsp:spPr>
        <a:xfrm>
          <a:off x="0" y="973096"/>
          <a:ext cx="3463883" cy="80691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If able-bodied, help make the bed</a:t>
          </a:r>
          <a:br>
            <a:rPr lang="en-US" sz="1300" kern="1200"/>
          </a:br>
          <a:endParaRPr lang="en-US" sz="1300" kern="1200"/>
        </a:p>
      </dsp:txBody>
      <dsp:txXfrm>
        <a:off x="39390" y="1012486"/>
        <a:ext cx="3385103" cy="728137"/>
      </dsp:txXfrm>
    </dsp:sp>
    <dsp:sp modelId="{AC8A200D-3D38-9445-B10D-B129A3172819}">
      <dsp:nvSpPr>
        <dsp:cNvPr id="0" name=""/>
        <dsp:cNvSpPr/>
      </dsp:nvSpPr>
      <dsp:spPr>
        <a:xfrm>
          <a:off x="0" y="1817453"/>
          <a:ext cx="3463883" cy="80691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“May I bring you a cup of coffee?”</a:t>
          </a:r>
          <a:br>
            <a:rPr lang="en-US" sz="1300" kern="1200"/>
          </a:br>
          <a:endParaRPr lang="en-US" sz="1300" kern="1200"/>
        </a:p>
      </dsp:txBody>
      <dsp:txXfrm>
        <a:off x="39390" y="1856843"/>
        <a:ext cx="3385103" cy="728137"/>
      </dsp:txXfrm>
    </dsp:sp>
    <dsp:sp modelId="{E2F1BE17-345D-B646-BEB1-C7D122C65451}">
      <dsp:nvSpPr>
        <dsp:cNvPr id="0" name=""/>
        <dsp:cNvSpPr/>
      </dsp:nvSpPr>
      <dsp:spPr>
        <a:xfrm>
          <a:off x="0" y="2661811"/>
          <a:ext cx="3463883" cy="80691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Keep the room </a:t>
          </a:r>
          <a:r>
            <a:rPr lang="en-US" sz="1300" b="1" u="sng" kern="1200"/>
            <a:t>very</a:t>
          </a:r>
          <a:r>
            <a:rPr lang="en-US" sz="1300" kern="1200"/>
            <a:t> tidy, uncluttered.  Keep things off the floor to prevent trips!</a:t>
          </a:r>
        </a:p>
      </dsp:txBody>
      <dsp:txXfrm>
        <a:off x="39390" y="2701201"/>
        <a:ext cx="3385103" cy="728137"/>
      </dsp:txXfrm>
    </dsp:sp>
    <dsp:sp modelId="{E8A534FB-12D7-8548-A5AC-AD19B626D7D7}">
      <dsp:nvSpPr>
        <dsp:cNvPr id="0" name=""/>
        <dsp:cNvSpPr/>
      </dsp:nvSpPr>
      <dsp:spPr>
        <a:xfrm>
          <a:off x="0" y="3506168"/>
          <a:ext cx="3463883" cy="80691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1" kern="1200" dirty="0">
              <a:solidFill>
                <a:srgbClr val="FFFF00"/>
              </a:solidFill>
            </a:rPr>
            <a:t>Take your checklist guides from TheCarePartnerProject.org! </a:t>
          </a:r>
        </a:p>
        <a:p>
          <a:pPr marL="0" lvl="0" indent="0" algn="l" defTabSz="577850">
            <a:lnSpc>
              <a:spcPct val="90000"/>
            </a:lnSpc>
            <a:spcBef>
              <a:spcPct val="0"/>
            </a:spcBef>
            <a:spcAft>
              <a:spcPct val="35000"/>
            </a:spcAft>
            <a:buNone/>
          </a:pPr>
          <a:r>
            <a:rPr lang="en-US" sz="1300" b="0" kern="1200" dirty="0">
              <a:solidFill>
                <a:schemeClr val="bg1"/>
              </a:solidFill>
            </a:rPr>
            <a:t>Many more great ideas and tips. </a:t>
          </a:r>
        </a:p>
      </dsp:txBody>
      <dsp:txXfrm>
        <a:off x="39390" y="3545558"/>
        <a:ext cx="3385103" cy="72813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0.23842</cdr:x>
      <cdr:y>0.14931</cdr:y>
    </cdr:from>
    <cdr:to>
      <cdr:x>0.48837</cdr:x>
      <cdr:y>0.24239</cdr:y>
    </cdr:to>
    <cdr:sp macro="" textlink="">
      <cdr:nvSpPr>
        <cdr:cNvPr id="2" name="TextBox 1"/>
        <cdr:cNvSpPr txBox="1"/>
      </cdr:nvSpPr>
      <cdr:spPr>
        <a:xfrm xmlns:a="http://schemas.openxmlformats.org/drawingml/2006/main">
          <a:off x="1757716" y="603715"/>
          <a:ext cx="1842734" cy="3763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i="1" dirty="0">
              <a:solidFill>
                <a:schemeClr val="bg1"/>
              </a:solidFill>
              <a:latin typeface="Arial"/>
            </a:rPr>
            <a:t>Remembered</a:t>
          </a:r>
          <a:r>
            <a:rPr lang="en-US" sz="1800" b="1" i="1" dirty="0">
              <a:solidFill>
                <a:schemeClr val="accent4"/>
              </a:solidFill>
              <a:latin typeface="Arial"/>
            </a:rPr>
            <a:t> </a:t>
          </a:r>
        </a:p>
      </cdr:txBody>
    </cdr:sp>
  </cdr:relSizeAnchor>
  <cdr:relSizeAnchor xmlns:cdr="http://schemas.openxmlformats.org/drawingml/2006/chartDrawing">
    <cdr:from>
      <cdr:x>0.31398</cdr:x>
      <cdr:y>0.43264</cdr:y>
    </cdr:from>
    <cdr:to>
      <cdr:x>0.74407</cdr:x>
      <cdr:y>0.63264</cdr:y>
    </cdr:to>
    <cdr:sp macro="" textlink="">
      <cdr:nvSpPr>
        <cdr:cNvPr id="3" name="TextBox 2"/>
        <cdr:cNvSpPr txBox="1"/>
      </cdr:nvSpPr>
      <cdr:spPr>
        <a:xfrm xmlns:a="http://schemas.openxmlformats.org/drawingml/2006/main">
          <a:off x="2670175" y="1978025"/>
          <a:ext cx="36576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dirty="0"/>
        </a:p>
      </cdr:txBody>
    </cdr:sp>
  </cdr:relSizeAnchor>
  <cdr:relSizeAnchor xmlns:cdr="http://schemas.openxmlformats.org/drawingml/2006/chartDrawing">
    <cdr:from>
      <cdr:x>0.29606</cdr:x>
      <cdr:y>0.34931</cdr:y>
    </cdr:from>
    <cdr:to>
      <cdr:x>0.75303</cdr:x>
      <cdr:y>0.54931</cdr:y>
    </cdr:to>
    <cdr:sp macro="" textlink="">
      <cdr:nvSpPr>
        <cdr:cNvPr id="4" name="TextBox 3"/>
        <cdr:cNvSpPr txBox="1"/>
      </cdr:nvSpPr>
      <cdr:spPr>
        <a:xfrm xmlns:a="http://schemas.openxmlformats.org/drawingml/2006/main">
          <a:off x="2517775" y="1597025"/>
          <a:ext cx="38862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dirty="0"/>
        </a:p>
      </cdr:txBody>
    </cdr:sp>
  </cdr:relSizeAnchor>
  <cdr:relSizeAnchor xmlns:cdr="http://schemas.openxmlformats.org/drawingml/2006/chartDrawing">
    <cdr:from>
      <cdr:x>0.32294</cdr:x>
      <cdr:y>0.39824</cdr:y>
    </cdr:from>
    <cdr:to>
      <cdr:x>0.69927</cdr:x>
      <cdr:y>0.59824</cdr:y>
    </cdr:to>
    <cdr:sp macro="" textlink="">
      <cdr:nvSpPr>
        <cdr:cNvPr id="5" name="TextBox 4"/>
        <cdr:cNvSpPr txBox="1"/>
      </cdr:nvSpPr>
      <cdr:spPr>
        <a:xfrm xmlns:a="http://schemas.openxmlformats.org/drawingml/2006/main">
          <a:off x="2440296" y="1650707"/>
          <a:ext cx="2843738" cy="82899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4400" b="1" i="1" dirty="0">
              <a:solidFill>
                <a:schemeClr val="bg1"/>
              </a:solidFill>
              <a:latin typeface="Arial"/>
            </a:rPr>
            <a:t>Forgotten</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91472" cy="457200"/>
          </a:xfrm>
          <a:prstGeom prst="rect">
            <a:avLst/>
          </a:prstGeom>
        </p:spPr>
        <p:txBody>
          <a:bodyPr vert="horz" lIns="91440" tIns="45720" rIns="91440" bIns="45720" rtlCol="0"/>
          <a:lstStyle>
            <a:lvl1pPr algn="l" fontAlgn="auto">
              <a:spcBef>
                <a:spcPts val="0"/>
              </a:spcBef>
              <a:spcAft>
                <a:spcPts val="0"/>
              </a:spcAft>
              <a:defRPr sz="1200" i="1" dirty="0" smtClean="0">
                <a:latin typeface="+mn-lt"/>
                <a:ea typeface="+mn-ea"/>
                <a:cs typeface="+mn-cs"/>
              </a:defRPr>
            </a:lvl1pPr>
          </a:lstStyle>
          <a:p>
            <a:pPr>
              <a:defRPr/>
            </a:pPr>
            <a:r>
              <a:rPr lang="en-US" i="0" dirty="0"/>
              <a:t>The Care Partner Project </a:t>
            </a:r>
          </a:p>
          <a:p>
            <a:pPr>
              <a:defRPr/>
            </a:pPr>
            <a:r>
              <a:rPr lang="en-US" i="0" dirty="0"/>
              <a:t>www.TheCarePartnerProject.org</a:t>
            </a: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dirty="0">
                <a:latin typeface="+mn-lt"/>
                <a:ea typeface="+mn-ea"/>
                <a:cs typeface="+mn-cs"/>
              </a:defRPr>
            </a:lvl1pPr>
          </a:lstStyle>
          <a:p>
            <a:pPr algn="l">
              <a:defRPr/>
            </a:pPr>
            <a:r>
              <a:rPr lang="en-US" dirty="0"/>
              <a:t>Safe &amp; Sound in the Hospital Presentation </a:t>
            </a:r>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cs typeface="Arial" charset="0"/>
              </a:defRPr>
            </a:lvl1pPr>
          </a:lstStyle>
          <a:p>
            <a:pPr>
              <a:defRPr/>
            </a:pPr>
            <a:r>
              <a:rPr lang="en-US" dirty="0"/>
              <a:t> © The Care Partner Project 2022 </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fld id="{B9CCAAE7-0ADD-434C-8155-A35E06C3D419}" type="slidenum">
              <a:rPr lang="en-US"/>
              <a:pPr>
                <a:defRPr/>
              </a:pPr>
              <a:t>‹#›</a:t>
            </a:fld>
            <a:endParaRPr lang="en-US" dirty="0"/>
          </a:p>
        </p:txBody>
      </p:sp>
    </p:spTree>
    <p:extLst>
      <p:ext uri="{BB962C8B-B14F-4D97-AF65-F5344CB8AC3E}">
        <p14:creationId xmlns:p14="http://schemas.microsoft.com/office/powerpoint/2010/main" val="1494905641"/>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1143000" y="4343400"/>
            <a:ext cx="4572000" cy="4114800"/>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r>
              <a:rPr lang="en-US" dirty="0"/>
              <a:t> </a:t>
            </a:r>
            <a:fld id="{1012DB44-2631-9446-BC4A-9CEE2228C332}" type="slidenum">
              <a:rPr lang="en-US" smtClean="0"/>
              <a:pPr>
                <a:defRPr/>
              </a:pPr>
              <a:t>‹#›</a:t>
            </a:fld>
            <a:endParaRPr lang="en-US" dirty="0"/>
          </a:p>
        </p:txBody>
      </p:sp>
    </p:spTree>
    <p:extLst>
      <p:ext uri="{BB962C8B-B14F-4D97-AF65-F5344CB8AC3E}">
        <p14:creationId xmlns:p14="http://schemas.microsoft.com/office/powerpoint/2010/main" val="2713883781"/>
      </p:ext>
    </p:extLst>
  </p:cSld>
  <p:clrMap bg1="lt1" tx1="dk1" bg2="lt2" tx2="dk2" accent1="accent1" accent2="accent2" accent3="accent3" accent4="accent4" accent5="accent5" accent6="accent6" hlink="hlink" folHlink="folHlink"/>
  <p:hf/>
  <p:notesStyle>
    <a:lvl1pPr algn="l" defTabSz="457200" rtl="0" eaLnBrk="0" fontAlgn="base" hangingPunct="0">
      <a:spcBef>
        <a:spcPct val="30000"/>
      </a:spcBef>
      <a:spcAft>
        <a:spcPct val="0"/>
      </a:spcAft>
      <a:defRPr sz="1200" kern="1200">
        <a:solidFill>
          <a:schemeClr val="tx1">
            <a:lumMod val="85000"/>
            <a:lumOff val="15000"/>
          </a:schemeClr>
        </a:solidFill>
        <a:latin typeface="Arial"/>
        <a:ea typeface="ＭＳ Ｐゴシック" charset="0"/>
        <a:cs typeface="Arial"/>
      </a:defRPr>
    </a:lvl1pPr>
    <a:lvl2pPr marL="4572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2pPr>
    <a:lvl3pPr marL="9144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3pPr>
    <a:lvl4pPr marL="13716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4pPr>
    <a:lvl5pPr marL="18288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5pPr>
    <a:lvl6pPr marL="2286000" algn="l" defTabSz="457200" rtl="0" eaLnBrk="1" latinLnBrk="0" hangingPunct="1">
      <a:defRPr sz="1300" kern="1200">
        <a:solidFill>
          <a:schemeClr val="tx1"/>
        </a:solidFill>
        <a:latin typeface="+mn-lt"/>
        <a:ea typeface="+mn-ea"/>
        <a:cs typeface="+mn-cs"/>
      </a:defRPr>
    </a:lvl6pPr>
    <a:lvl7pPr marL="2743200" algn="l" defTabSz="457200" rtl="0" eaLnBrk="1" latinLnBrk="0" hangingPunct="1">
      <a:defRPr sz="1300" kern="1200">
        <a:solidFill>
          <a:schemeClr val="tx1"/>
        </a:solidFill>
        <a:latin typeface="+mn-lt"/>
        <a:ea typeface="+mn-ea"/>
        <a:cs typeface="+mn-cs"/>
      </a:defRPr>
    </a:lvl7pPr>
    <a:lvl8pPr marL="3200400" algn="l" defTabSz="457200" rtl="0" eaLnBrk="1" latinLnBrk="0" hangingPunct="1">
      <a:defRPr sz="1300" kern="1200">
        <a:solidFill>
          <a:schemeClr val="tx1"/>
        </a:solidFill>
        <a:latin typeface="+mn-lt"/>
        <a:ea typeface="+mn-ea"/>
        <a:cs typeface="+mn-cs"/>
      </a:defRPr>
    </a:lvl8pPr>
    <a:lvl9pPr marL="3657600" algn="l" defTabSz="4572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ncbi.nlm.nih.gov/pmc/articles/PMC539473/"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healthcarebusinesstech.com/checklists-surgery/"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www.beckershospitalreview.com/quality/5-takeaways-for-surgical-time-out-success.html"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medlineplus.gov/healthywebsurfing.html"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1" dirty="0">
                <a:latin typeface="Arial" charset="0"/>
              </a:rPr>
              <a:t>FILL IN</a:t>
            </a:r>
            <a:r>
              <a:rPr lang="en-US" b="1" baseline="0" dirty="0">
                <a:latin typeface="Arial" charset="0"/>
              </a:rPr>
              <a:t> GREEN and PURPLE BOXES.</a:t>
            </a:r>
            <a:endParaRPr lang="en-US" b="1" dirty="0">
              <a:latin typeface="Arial" charset="0"/>
            </a:endParaRPr>
          </a:p>
          <a:p>
            <a:endParaRPr lang="en-US" dirty="0">
              <a:latin typeface="Arial" charset="0"/>
            </a:endParaRPr>
          </a:p>
        </p:txBody>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1</a:t>
            </a:fld>
            <a:endParaRPr lang="en-US" dirty="0"/>
          </a:p>
        </p:txBody>
      </p:sp>
    </p:spTree>
    <p:extLst>
      <p:ext uri="{BB962C8B-B14F-4D97-AF65-F5344CB8AC3E}">
        <p14:creationId xmlns:p14="http://schemas.microsoft.com/office/powerpoint/2010/main" val="2750414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INSERT YOUR INFO AS INDICATED IN THE BLUE COLUMN. ADD HOST INFO IN THE RIGHT COLUMN. UPLOAD AND INSERT A GREAT PHOTO OF YOURSELF! </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2</a:t>
            </a:fld>
            <a:endParaRPr lang="en-US" dirty="0"/>
          </a:p>
        </p:txBody>
      </p:sp>
    </p:spTree>
    <p:extLst>
      <p:ext uri="{BB962C8B-B14F-4D97-AF65-F5344CB8AC3E}">
        <p14:creationId xmlns:p14="http://schemas.microsoft.com/office/powerpoint/2010/main" val="1075297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Care Partner Project is dedicated to helping you feel informed and confident as Care Partners to your loved ones. Simple downloadable checklists and grass roots community education are all designed to help “everyday” people know what to watch for and what to do to pitch in for their loved ones’ care. The Care Partner Project also has a fund to help provide professional patient advocates for patients who have no one in their lives to help them through a medical crisis and no other resources, such as good insurance or an income. The Fund provides help for a lot of homeless people and those with developmental challenges. I’m very proud to be a Community Educator for the Care Partner Project in our area!</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3</a:t>
            </a:fld>
            <a:endParaRPr lang="en-US" dirty="0"/>
          </a:p>
        </p:txBody>
      </p:sp>
    </p:spTree>
    <p:extLst>
      <p:ext uri="{BB962C8B-B14F-4D97-AF65-F5344CB8AC3E}">
        <p14:creationId xmlns:p14="http://schemas.microsoft.com/office/powerpoint/2010/main" val="22510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of you subscribe to c</a:t>
            </a:r>
            <a:r>
              <a:rPr lang="en-US" sz="1200" dirty="0"/>
              <a:t>onventional wisdom that patients should always bring someone with them to the hospital?  How many of you believe in this or try to follow this rule</a:t>
            </a:r>
            <a:r>
              <a:rPr lang="en-US" sz="1200" baseline="0" dirty="0"/>
              <a:t> of thumb? </a:t>
            </a:r>
          </a:p>
          <a:p>
            <a:r>
              <a:rPr lang="en-US" sz="1200" baseline="0" dirty="0"/>
              <a:t>Let’s think about this for a moment: How are any of us really prepared for this important role. To be that someone for those you love when they need you most? Nothing in life prepares us for this: no Brownie Badges or health classes in school, no college courses, no community education at all. We all have to figure it out as we go along, and sometimes, the people who are counting on us pay the price for the fact that we are expected to navigate in a foreign world where the experts we count on speak a foreign language. We’re here today to change that for you. When you leave, you will have the tools, questions to ask and insight and information to feel empowered and confident. Promise!</a:t>
            </a:r>
            <a:endParaRPr lang="en-US" sz="1200" dirty="0"/>
          </a:p>
          <a:p>
            <a:endParaRPr lang="en-US" sz="1200" dirty="0"/>
          </a:p>
        </p:txBody>
      </p:sp>
      <p:sp>
        <p:nvSpPr>
          <p:cNvPr id="4" name="Slide Number Placeholder 3"/>
          <p:cNvSpPr>
            <a:spLocks noGrp="1"/>
          </p:cNvSpPr>
          <p:nvPr>
            <p:ph type="sldNum" sz="quarter" idx="10"/>
          </p:nvPr>
        </p:nvSpPr>
        <p:spPr/>
        <p:txBody>
          <a:bodyPr/>
          <a:lstStyle/>
          <a:p>
            <a:pPr>
              <a:defRPr/>
            </a:pPr>
            <a:r>
              <a:rPr lang="en-US" dirty="0"/>
              <a:t>Slide </a:t>
            </a:r>
            <a:fld id="{1012DB44-2631-9446-BC4A-9CEE2228C332}" type="slidenum">
              <a:rPr lang="en-US" smtClean="0"/>
              <a:pPr>
                <a:defRPr/>
              </a:pPr>
              <a:t>5</a:t>
            </a:fld>
            <a:endParaRPr lang="en-US" dirty="0"/>
          </a:p>
        </p:txBody>
      </p:sp>
    </p:spTree>
    <p:extLst>
      <p:ext uri="{BB962C8B-B14F-4D97-AF65-F5344CB8AC3E}">
        <p14:creationId xmlns:p14="http://schemas.microsoft.com/office/powerpoint/2010/main" val="2977754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50178" name="Notes Placeholder 2"/>
          <p:cNvSpPr>
            <a:spLocks noGrp="1"/>
          </p:cNvSpPr>
          <p:nvPr>
            <p:ph type="body" idx="1"/>
          </p:nvPr>
        </p:nvSpPr>
        <p:spPr bwMode="auto">
          <a:xfrm>
            <a:off x="1143000" y="4343400"/>
            <a:ext cx="45720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solidFill>
                <a:srgbClr val="000000"/>
              </a:solidFill>
              <a:latin typeface="Arial" charset="0"/>
            </a:endParaRPr>
          </a:p>
        </p:txBody>
      </p:sp>
      <p:sp>
        <p:nvSpPr>
          <p:cNvPr id="5017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9952" indent="-288443" eaLnBrk="0" hangingPunct="0">
              <a:defRPr sz="2400">
                <a:solidFill>
                  <a:schemeClr val="tx1"/>
                </a:solidFill>
                <a:latin typeface="Arial" charset="0"/>
                <a:ea typeface="ＭＳ Ｐゴシック" charset="0"/>
              </a:defRPr>
            </a:lvl2pPr>
            <a:lvl3pPr marL="1153772" indent="-230754" eaLnBrk="0" hangingPunct="0">
              <a:defRPr sz="2400">
                <a:solidFill>
                  <a:schemeClr val="tx1"/>
                </a:solidFill>
                <a:latin typeface="Arial" charset="0"/>
                <a:ea typeface="ＭＳ Ｐゴシック" charset="0"/>
              </a:defRPr>
            </a:lvl3pPr>
            <a:lvl4pPr marL="1615281" indent="-230754" eaLnBrk="0" hangingPunct="0">
              <a:defRPr sz="2400">
                <a:solidFill>
                  <a:schemeClr val="tx1"/>
                </a:solidFill>
                <a:latin typeface="Arial" charset="0"/>
                <a:ea typeface="ＭＳ Ｐゴシック" charset="0"/>
              </a:defRPr>
            </a:lvl4pPr>
            <a:lvl5pPr marL="2076791" indent="-230754" eaLnBrk="0" hangingPunct="0">
              <a:defRPr sz="2400">
                <a:solidFill>
                  <a:schemeClr val="tx1"/>
                </a:solidFill>
                <a:latin typeface="Arial" charset="0"/>
                <a:ea typeface="ＭＳ Ｐゴシック" charset="0"/>
              </a:defRPr>
            </a:lvl5pPr>
            <a:lvl6pPr marL="2538300" indent="-230754" eaLnBrk="0" fontAlgn="base" hangingPunct="0">
              <a:spcBef>
                <a:spcPct val="0"/>
              </a:spcBef>
              <a:spcAft>
                <a:spcPct val="0"/>
              </a:spcAft>
              <a:defRPr sz="2400">
                <a:solidFill>
                  <a:schemeClr val="tx1"/>
                </a:solidFill>
                <a:latin typeface="Arial" charset="0"/>
                <a:ea typeface="ＭＳ Ｐゴシック" charset="0"/>
              </a:defRPr>
            </a:lvl6pPr>
            <a:lvl7pPr marL="2999809" indent="-230754" eaLnBrk="0" fontAlgn="base" hangingPunct="0">
              <a:spcBef>
                <a:spcPct val="0"/>
              </a:spcBef>
              <a:spcAft>
                <a:spcPct val="0"/>
              </a:spcAft>
              <a:defRPr sz="2400">
                <a:solidFill>
                  <a:schemeClr val="tx1"/>
                </a:solidFill>
                <a:latin typeface="Arial" charset="0"/>
                <a:ea typeface="ＭＳ Ｐゴシック" charset="0"/>
              </a:defRPr>
            </a:lvl7pPr>
            <a:lvl8pPr marL="3461318" indent="-230754" eaLnBrk="0" fontAlgn="base" hangingPunct="0">
              <a:spcBef>
                <a:spcPct val="0"/>
              </a:spcBef>
              <a:spcAft>
                <a:spcPct val="0"/>
              </a:spcAft>
              <a:defRPr sz="2400">
                <a:solidFill>
                  <a:schemeClr val="tx1"/>
                </a:solidFill>
                <a:latin typeface="Arial" charset="0"/>
                <a:ea typeface="ＭＳ Ｐゴシック" charset="0"/>
              </a:defRPr>
            </a:lvl8pPr>
            <a:lvl9pPr marL="3922827" indent="-230754"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solidFill>
                  <a:prstClr val="black"/>
                </a:solidFill>
                <a:latin typeface="Calibri" charset="0"/>
                <a:cs typeface="Arial" charset="0"/>
              </a:rPr>
              <a:t> </a:t>
            </a:r>
            <a:fld id="{47C80106-B53B-DB47-AB3C-D16FB6C22E4D}" type="slidenum">
              <a:rPr lang="en-US" sz="1200">
                <a:solidFill>
                  <a:prstClr val="black"/>
                </a:solidFill>
                <a:latin typeface="Calibri" charset="0"/>
                <a:cs typeface="Arial" charset="0"/>
              </a:rPr>
              <a:pPr eaLnBrk="1" hangingPunct="1"/>
              <a:t>6</a:t>
            </a:fld>
            <a:endParaRPr lang="en-US" sz="1200" dirty="0">
              <a:solidFill>
                <a:prstClr val="black"/>
              </a:solidFill>
              <a:latin typeface="Calibri"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8130" name="Notes Placeholder 2"/>
          <p:cNvSpPr>
            <a:spLocks noGrp="1"/>
          </p:cNvSpPr>
          <p:nvPr>
            <p:ph type="body" idx="1"/>
          </p:nvPr>
        </p:nvSpPr>
        <p:spPr bwMode="auto">
          <a:xfrm>
            <a:off x="1143001" y="4343400"/>
            <a:ext cx="4536281"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dirty="0">
                <a:latin typeface="Arial" charset="0"/>
              </a:rPr>
              <a:t>Many</a:t>
            </a:r>
            <a:r>
              <a:rPr lang="en-US" baseline="0" dirty="0">
                <a:latin typeface="Arial" charset="0"/>
              </a:rPr>
              <a:t> factors. But today we are going to focus on preventing the preventable</a:t>
            </a:r>
            <a:r>
              <a:rPr lang="en-US" dirty="0">
                <a:latin typeface="Arial" charset="0"/>
              </a:rPr>
              <a:t> – those Never Events</a:t>
            </a:r>
            <a:r>
              <a:rPr lang="en-US" baseline="0" dirty="0">
                <a:latin typeface="Arial" charset="0"/>
              </a:rPr>
              <a:t> that don’t require a medical degree to prevent. Just a little info, motivation and simple To-Do’s.  </a:t>
            </a:r>
            <a:endParaRPr lang="en-US" dirty="0">
              <a:latin typeface="Arial" charset="0"/>
            </a:endParaRPr>
          </a:p>
          <a:p>
            <a:r>
              <a:rPr lang="en-US" dirty="0">
                <a:latin typeface="Arial" charset="0"/>
              </a:rPr>
              <a:t>Health care is complicated. Overwhelming. Scary.</a:t>
            </a:r>
          </a:p>
          <a:p>
            <a:r>
              <a:rPr lang="en-US" dirty="0">
                <a:latin typeface="Arial" charset="0"/>
              </a:rPr>
              <a:t>What are you feeling right</a:t>
            </a:r>
            <a:r>
              <a:rPr lang="en-US" baseline="0" dirty="0">
                <a:latin typeface="Arial" charset="0"/>
              </a:rPr>
              <a:t> now? </a:t>
            </a:r>
            <a:r>
              <a:rPr lang="en-US" dirty="0">
                <a:latin typeface="Arial" charset="0"/>
              </a:rPr>
              <a:t> I promise, you’ll feel a lot more confident when you leave here today! </a:t>
            </a:r>
          </a:p>
        </p:txBody>
      </p:sp>
      <p:sp>
        <p:nvSpPr>
          <p:cNvPr id="4" name="Header Placeholder 3"/>
          <p:cNvSpPr>
            <a:spLocks noGrp="1"/>
          </p:cNvSpPr>
          <p:nvPr>
            <p:ph type="hdr" sz="quarter"/>
          </p:nvPr>
        </p:nvSpPr>
        <p:spPr>
          <a:xfrm>
            <a:off x="0" y="0"/>
            <a:ext cx="2972098" cy="458108"/>
          </a:xfrm>
          <a:prstGeom prst="rect">
            <a:avLst/>
          </a:prstGeom>
        </p:spPr>
        <p:txBody>
          <a:bodyPr/>
          <a:lstStyle/>
          <a:p>
            <a:pPr>
              <a:defRPr/>
            </a:pPr>
            <a:r>
              <a:rPr lang="en-US" dirty="0">
                <a:solidFill>
                  <a:prstClr val="black"/>
                </a:solidFill>
              </a:rPr>
              <a:t>. </a:t>
            </a:r>
          </a:p>
        </p:txBody>
      </p:sp>
      <p:sp>
        <p:nvSpPr>
          <p:cNvPr id="48132" name="Date Placeholder 4"/>
          <p:cNvSpPr>
            <a:spLocks noGrp="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9952" indent="-288443" eaLnBrk="0" hangingPunct="0">
              <a:defRPr sz="2400">
                <a:solidFill>
                  <a:schemeClr val="tx1"/>
                </a:solidFill>
                <a:latin typeface="Arial" charset="0"/>
                <a:ea typeface="ＭＳ Ｐゴシック" charset="0"/>
              </a:defRPr>
            </a:lvl2pPr>
            <a:lvl3pPr marL="1153772" indent="-230754" eaLnBrk="0" hangingPunct="0">
              <a:defRPr sz="2400">
                <a:solidFill>
                  <a:schemeClr val="tx1"/>
                </a:solidFill>
                <a:latin typeface="Arial" charset="0"/>
                <a:ea typeface="ＭＳ Ｐゴシック" charset="0"/>
              </a:defRPr>
            </a:lvl3pPr>
            <a:lvl4pPr marL="1615281" indent="-230754" eaLnBrk="0" hangingPunct="0">
              <a:defRPr sz="2400">
                <a:solidFill>
                  <a:schemeClr val="tx1"/>
                </a:solidFill>
                <a:latin typeface="Arial" charset="0"/>
                <a:ea typeface="ＭＳ Ｐゴシック" charset="0"/>
              </a:defRPr>
            </a:lvl4pPr>
            <a:lvl5pPr marL="2076791" indent="-230754" eaLnBrk="0" hangingPunct="0">
              <a:defRPr sz="2400">
                <a:solidFill>
                  <a:schemeClr val="tx1"/>
                </a:solidFill>
                <a:latin typeface="Arial" charset="0"/>
                <a:ea typeface="ＭＳ Ｐゴシック" charset="0"/>
              </a:defRPr>
            </a:lvl5pPr>
            <a:lvl6pPr marL="2538300" indent="-230754" eaLnBrk="0" fontAlgn="base" hangingPunct="0">
              <a:spcBef>
                <a:spcPct val="0"/>
              </a:spcBef>
              <a:spcAft>
                <a:spcPct val="0"/>
              </a:spcAft>
              <a:defRPr sz="2400">
                <a:solidFill>
                  <a:schemeClr val="tx1"/>
                </a:solidFill>
                <a:latin typeface="Arial" charset="0"/>
                <a:ea typeface="ＭＳ Ｐゴシック" charset="0"/>
              </a:defRPr>
            </a:lvl6pPr>
            <a:lvl7pPr marL="2999809" indent="-230754" eaLnBrk="0" fontAlgn="base" hangingPunct="0">
              <a:spcBef>
                <a:spcPct val="0"/>
              </a:spcBef>
              <a:spcAft>
                <a:spcPct val="0"/>
              </a:spcAft>
              <a:defRPr sz="2400">
                <a:solidFill>
                  <a:schemeClr val="tx1"/>
                </a:solidFill>
                <a:latin typeface="Arial" charset="0"/>
                <a:ea typeface="ＭＳ Ｐゴシック" charset="0"/>
              </a:defRPr>
            </a:lvl7pPr>
            <a:lvl8pPr marL="3461318" indent="-230754" eaLnBrk="0" fontAlgn="base" hangingPunct="0">
              <a:spcBef>
                <a:spcPct val="0"/>
              </a:spcBef>
              <a:spcAft>
                <a:spcPct val="0"/>
              </a:spcAft>
              <a:defRPr sz="2400">
                <a:solidFill>
                  <a:schemeClr val="tx1"/>
                </a:solidFill>
                <a:latin typeface="Arial" charset="0"/>
                <a:ea typeface="ＭＳ Ｐゴシック" charset="0"/>
              </a:defRPr>
            </a:lvl8pPr>
            <a:lvl9pPr marL="3922827" indent="-230754"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800" dirty="0">
              <a:solidFill>
                <a:prstClr val="black"/>
              </a:solidFill>
            </a:endParaRPr>
          </a:p>
        </p:txBody>
      </p:sp>
      <p:sp>
        <p:nvSpPr>
          <p:cNvPr id="48133" name="Footer Placeholder 5"/>
          <p:cNvSpPr>
            <a:spLocks noGrp="1"/>
          </p:cNvSpPr>
          <p:nvPr>
            <p:ph type="ftr" sz="quarter" idx="4"/>
          </p:nvPr>
        </p:nvSpPr>
        <p:spPr bwMode="auto">
          <a:xfrm>
            <a:off x="0" y="8685893"/>
            <a:ext cx="2972098" cy="458107"/>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9952" indent="-288443" eaLnBrk="0" hangingPunct="0">
              <a:defRPr sz="2400">
                <a:solidFill>
                  <a:schemeClr val="tx1"/>
                </a:solidFill>
                <a:latin typeface="Arial" charset="0"/>
                <a:ea typeface="ＭＳ Ｐゴシック" charset="0"/>
              </a:defRPr>
            </a:lvl2pPr>
            <a:lvl3pPr marL="1153772" indent="-230754" eaLnBrk="0" hangingPunct="0">
              <a:defRPr sz="2400">
                <a:solidFill>
                  <a:schemeClr val="tx1"/>
                </a:solidFill>
                <a:latin typeface="Arial" charset="0"/>
                <a:ea typeface="ＭＳ Ｐゴシック" charset="0"/>
              </a:defRPr>
            </a:lvl3pPr>
            <a:lvl4pPr marL="1615281" indent="-230754" eaLnBrk="0" hangingPunct="0">
              <a:defRPr sz="2400">
                <a:solidFill>
                  <a:schemeClr val="tx1"/>
                </a:solidFill>
                <a:latin typeface="Arial" charset="0"/>
                <a:ea typeface="ＭＳ Ｐゴシック" charset="0"/>
              </a:defRPr>
            </a:lvl4pPr>
            <a:lvl5pPr marL="2076791" indent="-230754" eaLnBrk="0" hangingPunct="0">
              <a:defRPr sz="2400">
                <a:solidFill>
                  <a:schemeClr val="tx1"/>
                </a:solidFill>
                <a:latin typeface="Arial" charset="0"/>
                <a:ea typeface="ＭＳ Ｐゴシック" charset="0"/>
              </a:defRPr>
            </a:lvl5pPr>
            <a:lvl6pPr marL="2538300" indent="-230754" eaLnBrk="0" fontAlgn="base" hangingPunct="0">
              <a:spcBef>
                <a:spcPct val="0"/>
              </a:spcBef>
              <a:spcAft>
                <a:spcPct val="0"/>
              </a:spcAft>
              <a:defRPr sz="2400">
                <a:solidFill>
                  <a:schemeClr val="tx1"/>
                </a:solidFill>
                <a:latin typeface="Arial" charset="0"/>
                <a:ea typeface="ＭＳ Ｐゴシック" charset="0"/>
              </a:defRPr>
            </a:lvl6pPr>
            <a:lvl7pPr marL="2999809" indent="-230754" eaLnBrk="0" fontAlgn="base" hangingPunct="0">
              <a:spcBef>
                <a:spcPct val="0"/>
              </a:spcBef>
              <a:spcAft>
                <a:spcPct val="0"/>
              </a:spcAft>
              <a:defRPr sz="2400">
                <a:solidFill>
                  <a:schemeClr val="tx1"/>
                </a:solidFill>
                <a:latin typeface="Arial" charset="0"/>
                <a:ea typeface="ＭＳ Ｐゴシック" charset="0"/>
              </a:defRPr>
            </a:lvl7pPr>
            <a:lvl8pPr marL="3461318" indent="-230754" eaLnBrk="0" fontAlgn="base" hangingPunct="0">
              <a:spcBef>
                <a:spcPct val="0"/>
              </a:spcBef>
              <a:spcAft>
                <a:spcPct val="0"/>
              </a:spcAft>
              <a:defRPr sz="2400">
                <a:solidFill>
                  <a:schemeClr val="tx1"/>
                </a:solidFill>
                <a:latin typeface="Arial" charset="0"/>
                <a:ea typeface="ＭＳ Ｐゴシック" charset="0"/>
              </a:defRPr>
            </a:lvl8pPr>
            <a:lvl9pPr marL="3922827" indent="-230754"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100" dirty="0">
              <a:solidFill>
                <a:prstClr val="black"/>
              </a:solidFill>
              <a:cs typeface="Arial" charset="0"/>
            </a:endParaRPr>
          </a:p>
        </p:txBody>
      </p:sp>
      <p:sp>
        <p:nvSpPr>
          <p:cNvPr id="48134" name="Slide Number Placeholder 6"/>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9952" indent="-288443" eaLnBrk="0" hangingPunct="0">
              <a:defRPr sz="2400">
                <a:solidFill>
                  <a:schemeClr val="tx1"/>
                </a:solidFill>
                <a:latin typeface="Arial" charset="0"/>
                <a:ea typeface="ＭＳ Ｐゴシック" charset="0"/>
              </a:defRPr>
            </a:lvl2pPr>
            <a:lvl3pPr marL="1153772" indent="-230754" eaLnBrk="0" hangingPunct="0">
              <a:defRPr sz="2400">
                <a:solidFill>
                  <a:schemeClr val="tx1"/>
                </a:solidFill>
                <a:latin typeface="Arial" charset="0"/>
                <a:ea typeface="ＭＳ Ｐゴシック" charset="0"/>
              </a:defRPr>
            </a:lvl3pPr>
            <a:lvl4pPr marL="1615281" indent="-230754" eaLnBrk="0" hangingPunct="0">
              <a:defRPr sz="2400">
                <a:solidFill>
                  <a:schemeClr val="tx1"/>
                </a:solidFill>
                <a:latin typeface="Arial" charset="0"/>
                <a:ea typeface="ＭＳ Ｐゴシック" charset="0"/>
              </a:defRPr>
            </a:lvl4pPr>
            <a:lvl5pPr marL="2076791" indent="-230754" eaLnBrk="0" hangingPunct="0">
              <a:defRPr sz="2400">
                <a:solidFill>
                  <a:schemeClr val="tx1"/>
                </a:solidFill>
                <a:latin typeface="Arial" charset="0"/>
                <a:ea typeface="ＭＳ Ｐゴシック" charset="0"/>
              </a:defRPr>
            </a:lvl5pPr>
            <a:lvl6pPr marL="2538300" indent="-230754" eaLnBrk="0" fontAlgn="base" hangingPunct="0">
              <a:spcBef>
                <a:spcPct val="0"/>
              </a:spcBef>
              <a:spcAft>
                <a:spcPct val="0"/>
              </a:spcAft>
              <a:defRPr sz="2400">
                <a:solidFill>
                  <a:schemeClr val="tx1"/>
                </a:solidFill>
                <a:latin typeface="Arial" charset="0"/>
                <a:ea typeface="ＭＳ Ｐゴシック" charset="0"/>
              </a:defRPr>
            </a:lvl6pPr>
            <a:lvl7pPr marL="2999809" indent="-230754" eaLnBrk="0" fontAlgn="base" hangingPunct="0">
              <a:spcBef>
                <a:spcPct val="0"/>
              </a:spcBef>
              <a:spcAft>
                <a:spcPct val="0"/>
              </a:spcAft>
              <a:defRPr sz="2400">
                <a:solidFill>
                  <a:schemeClr val="tx1"/>
                </a:solidFill>
                <a:latin typeface="Arial" charset="0"/>
                <a:ea typeface="ＭＳ Ｐゴシック" charset="0"/>
              </a:defRPr>
            </a:lvl7pPr>
            <a:lvl8pPr marL="3461318" indent="-230754" eaLnBrk="0" fontAlgn="base" hangingPunct="0">
              <a:spcBef>
                <a:spcPct val="0"/>
              </a:spcBef>
              <a:spcAft>
                <a:spcPct val="0"/>
              </a:spcAft>
              <a:defRPr sz="2400">
                <a:solidFill>
                  <a:schemeClr val="tx1"/>
                </a:solidFill>
                <a:latin typeface="Arial" charset="0"/>
                <a:ea typeface="ＭＳ Ｐゴシック" charset="0"/>
              </a:defRPr>
            </a:lvl8pPr>
            <a:lvl9pPr marL="3922827" indent="-230754"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7BCDA68-DD99-054F-86B9-7DF57BCFDF37}" type="slidenum">
              <a:rPr lang="en-US" sz="1200">
                <a:solidFill>
                  <a:prstClr val="black"/>
                </a:solidFill>
                <a:latin typeface="Calibri" charset="0"/>
                <a:cs typeface="Arial" charset="0"/>
              </a:rPr>
              <a:pPr eaLnBrk="1" hangingPunct="1"/>
              <a:t>7</a:t>
            </a:fld>
            <a:endParaRPr lang="en-US" sz="1200" dirty="0">
              <a:solidFill>
                <a:prstClr val="black"/>
              </a:solidFill>
              <a:latin typeface="Calibri"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goes for nurses, too. The entire system was taxed before Covid, and you’ve heard all the stories since. It should come as no surprise that nurses are leaving the profession in droves. but you will be happy to know that applications to nursing and medical schools are way up. Currently, we are in a pinch point though, it will take years for those applicants to achieve full medical proficiency </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8</a:t>
            </a:fld>
            <a:endParaRPr lang="en-US" dirty="0"/>
          </a:p>
        </p:txBody>
      </p:sp>
    </p:spTree>
    <p:extLst>
      <p:ext uri="{BB962C8B-B14F-4D97-AF65-F5344CB8AC3E}">
        <p14:creationId xmlns:p14="http://schemas.microsoft.com/office/powerpoint/2010/main" val="3231799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6562" name="Notes Placeholder 2"/>
          <p:cNvSpPr>
            <a:spLocks noGrp="1"/>
          </p:cNvSpPr>
          <p:nvPr>
            <p:ph type="body" idx="1"/>
          </p:nvPr>
        </p:nvSpPr>
        <p:spPr bwMode="auto">
          <a:xfrm>
            <a:off x="1054100" y="4343400"/>
            <a:ext cx="51181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Arial" charset="0"/>
            </a:endParaRPr>
          </a:p>
          <a:p>
            <a:pPr eaLnBrk="1" hangingPunct="1">
              <a:spcBef>
                <a:spcPct val="0"/>
              </a:spcBef>
            </a:pPr>
            <a:r>
              <a:rPr lang="en-US" sz="1800" dirty="0">
                <a:effectLst/>
                <a:latin typeface="Times New Roman" panose="02020603050405020304" pitchFamily="18" charset="0"/>
                <a:ea typeface="Arial Unicode MS" panose="020B0604020202020204" pitchFamily="34" charset="-128"/>
              </a:rPr>
              <a:t>Medical care can be stressful. In hospitals, patients receive medications,  are out of their normal routine, in unfamiliar surroundings, dealing with serious illness and a multitude of care providers. No wonder patients forget 40-80% of what they hear - </a:t>
            </a:r>
            <a:r>
              <a:rPr lang="en-US" sz="1800" u="sng" dirty="0">
                <a:solidFill>
                  <a:srgbClr val="0000FF"/>
                </a:solidFill>
                <a:effectLst/>
                <a:uFill>
                  <a:solidFill>
                    <a:srgbClr val="0000FF"/>
                  </a:solidFill>
                </a:uFill>
                <a:latin typeface="Times New Roman" panose="02020603050405020304" pitchFamily="18" charset="0"/>
                <a:ea typeface="Arial Unicode MS" panose="020B0604020202020204" pitchFamily="34" charset="-128"/>
                <a:hlinkClick r:id="rId3"/>
              </a:rPr>
              <a:t>https://www.ncbi.nlm.nih.gov/pmc/articles/PMC539473/</a:t>
            </a:r>
            <a:r>
              <a:rPr lang="en-US" sz="1800" dirty="0">
                <a:effectLst/>
                <a:latin typeface="Times New Roman" panose="02020603050405020304" pitchFamily="18" charset="0"/>
                <a:ea typeface="Arial Unicode MS" panose="020B0604020202020204" pitchFamily="34" charset="-128"/>
              </a:rPr>
              <a:t> Patients' memory for medical information , Roy Kessels, PhD, J R Soc Med. 2003 May; 96(5): 219–222.</a:t>
            </a:r>
            <a:r>
              <a:rPr lang="en-US" dirty="0">
                <a:effectLst/>
              </a:rPr>
              <a:t> </a:t>
            </a:r>
          </a:p>
          <a:p>
            <a:pPr eaLnBrk="1" hangingPunct="1">
              <a:spcBef>
                <a:spcPct val="0"/>
              </a:spcBef>
            </a:pPr>
            <a:endParaRPr lang="en-US" b="1" dirty="0">
              <a:effectLst/>
              <a:latin typeface="Arial" charset="0"/>
            </a:endParaRPr>
          </a:p>
          <a:p>
            <a:pPr eaLnBrk="1" hangingPunct="1">
              <a:spcBef>
                <a:spcPct val="0"/>
              </a:spcBef>
            </a:pPr>
            <a:r>
              <a:rPr lang="en-US" b="0" dirty="0">
                <a:effectLst/>
                <a:latin typeface="Arial" charset="0"/>
              </a:rPr>
              <a:t>There is no better reason to have a Care Partner by your side for every hospital stay. </a:t>
            </a:r>
            <a:r>
              <a:rPr lang="en-US" b="0" i="0" dirty="0">
                <a:effectLst/>
                <a:latin typeface="Arial" charset="0"/>
              </a:rPr>
              <a:t>There is no better reason to </a:t>
            </a:r>
            <a:r>
              <a:rPr lang="en-US" b="1" i="0" dirty="0">
                <a:effectLst/>
                <a:latin typeface="Arial" charset="0"/>
              </a:rPr>
              <a:t>be </a:t>
            </a:r>
            <a:r>
              <a:rPr lang="en-US" b="0" i="0" dirty="0">
                <a:effectLst/>
                <a:latin typeface="Arial" charset="0"/>
              </a:rPr>
              <a:t>a Care Partner to someone you love who’s in the hospital.</a:t>
            </a:r>
            <a:endParaRPr lang="en-US" b="0" i="0" dirty="0">
              <a:latin typeface="Arial" charset="0"/>
            </a:endParaRPr>
          </a:p>
          <a:p>
            <a:pPr eaLnBrk="1" hangingPunct="1">
              <a:spcBef>
                <a:spcPct val="0"/>
              </a:spcBef>
            </a:pPr>
            <a:endParaRPr lang="en-US" i="0" dirty="0">
              <a:latin typeface="Arial" charset="0"/>
            </a:endParaRPr>
          </a:p>
          <a:p>
            <a:pPr eaLnBrk="1" hangingPunct="1">
              <a:spcBef>
                <a:spcPct val="0"/>
              </a:spcBef>
            </a:pPr>
            <a:endParaRPr lang="en-US" i="0" dirty="0">
              <a:latin typeface="Arial" charset="0"/>
            </a:endParaRPr>
          </a:p>
          <a:p>
            <a:pPr eaLnBrk="1" hangingPunct="1">
              <a:spcBef>
                <a:spcPct val="0"/>
              </a:spcBef>
            </a:pPr>
            <a:endParaRPr lang="en-US" dirty="0">
              <a:latin typeface="Arial" charset="0"/>
            </a:endParaRPr>
          </a:p>
        </p:txBody>
      </p:sp>
      <p:sp>
        <p:nvSpPr>
          <p:cNvPr id="66563" name="TextBox 4"/>
          <p:cNvSpPr txBox="1">
            <a:spLocks noChangeArrowheads="1"/>
          </p:cNvSpPr>
          <p:nvPr/>
        </p:nvSpPr>
        <p:spPr bwMode="auto">
          <a:xfrm>
            <a:off x="1143000" y="4229100"/>
            <a:ext cx="4572000" cy="21236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t>Such lapses in memory are perfectly normal. Stress, unfamiliar surroundings, and the effects of illness and medications take a toll on learning and memory.  It’s just human nature.</a:t>
            </a:r>
          </a:p>
          <a:p>
            <a:pPr eaLnBrk="1" hangingPunct="1"/>
            <a:endParaRPr lang="en-US" sz="1200" dirty="0"/>
          </a:p>
          <a:p>
            <a:pPr eaLnBrk="1" hangingPunct="1"/>
            <a:r>
              <a:rPr lang="en-US" sz="1200" dirty="0"/>
              <a:t>Family members and friends who sit bedside,  can be an extra pair of eyes, ears and hands to listen and take notes for their loved ones. </a:t>
            </a:r>
          </a:p>
          <a:p>
            <a:pPr eaLnBrk="1" hangingPunct="1"/>
            <a:endParaRPr lang="en-US" sz="1200" dirty="0"/>
          </a:p>
          <a:p>
            <a:pPr eaLnBrk="1" hangingPunct="1"/>
            <a:r>
              <a:rPr lang="en-US" sz="1200" dirty="0"/>
              <a:t>It helps to feel  feel useful.  Patients have peace of mind knowing that someone is capturing important details for them. </a:t>
            </a:r>
          </a:p>
          <a:p>
            <a:pPr eaLnBrk="1" hangingPunct="1"/>
            <a:r>
              <a:rPr lang="en-US" sz="1200" dirty="0"/>
              <a:t>    </a:t>
            </a:r>
          </a:p>
        </p:txBody>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8610" name="Notes Placeholder 2"/>
          <p:cNvSpPr>
            <a:spLocks noGrp="1"/>
          </p:cNvSpPr>
          <p:nvPr>
            <p:ph type="body" idx="1"/>
          </p:nvPr>
        </p:nvSpPr>
        <p:spPr bwMode="auto">
          <a:xfrm>
            <a:off x="1143000" y="4525433"/>
            <a:ext cx="4639733" cy="4451879"/>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dirty="0">
                <a:latin typeface="Arial" charset="0"/>
              </a:rPr>
              <a:t>A few years ago, a study at Yale confirmed that medication management at home is a mess!</a:t>
            </a:r>
            <a:r>
              <a:rPr lang="en-US" sz="1200" baseline="0" dirty="0">
                <a:latin typeface="Arial" charset="0"/>
              </a:rPr>
              <a:t> </a:t>
            </a:r>
            <a:r>
              <a:rPr lang="en-US" sz="1200" dirty="0">
                <a:latin typeface="Arial" charset="0"/>
              </a:rPr>
              <a:t> And</a:t>
            </a:r>
            <a:r>
              <a:rPr lang="en-US" sz="1200" baseline="0" dirty="0">
                <a:latin typeface="Arial" charset="0"/>
              </a:rPr>
              <a:t> e</a:t>
            </a:r>
            <a:r>
              <a:rPr lang="en-US" sz="1200" dirty="0">
                <a:latin typeface="Arial" charset="0"/>
              </a:rPr>
              <a:t>specially so in the older population, which tends to have more meds to manage with little-to-no help. </a:t>
            </a:r>
          </a:p>
          <a:p>
            <a:pPr eaLnBrk="1" hangingPunct="1">
              <a:spcBef>
                <a:spcPct val="0"/>
              </a:spcBef>
            </a:pPr>
            <a:endParaRPr lang="en-US" dirty="0">
              <a:latin typeface="Arial" charset="0"/>
            </a:endParaRPr>
          </a:p>
          <a:p>
            <a:pPr eaLnBrk="1" hangingPunct="1">
              <a:spcBef>
                <a:spcPct val="0"/>
              </a:spcBef>
            </a:pPr>
            <a:r>
              <a:rPr lang="en-US" sz="1200" dirty="0">
                <a:latin typeface="Arial" charset="0"/>
              </a:rPr>
              <a:t>The Care Partner Project offers</a:t>
            </a:r>
            <a:r>
              <a:rPr lang="en-US" sz="1200" baseline="0" dirty="0">
                <a:latin typeface="Arial" charset="0"/>
              </a:rPr>
              <a:t> a free </a:t>
            </a:r>
            <a:r>
              <a:rPr lang="en-US" sz="1200" dirty="0">
                <a:latin typeface="Arial" charset="0"/>
              </a:rPr>
              <a:t>checklist</a:t>
            </a:r>
            <a:r>
              <a:rPr lang="en-US" sz="1200" baseline="0" dirty="0">
                <a:latin typeface="Arial" charset="0"/>
              </a:rPr>
              <a:t> to help you know how to prevent medication mix-ups, which are so very dangerous. </a:t>
            </a:r>
          </a:p>
          <a:p>
            <a:pPr eaLnBrk="1" hangingPunct="1">
              <a:spcBef>
                <a:spcPct val="0"/>
              </a:spcBef>
            </a:pPr>
            <a:endParaRPr lang="en-US" sz="1200" baseline="0" dirty="0">
              <a:latin typeface="Arial" charset="0"/>
            </a:endParaRPr>
          </a:p>
          <a:p>
            <a:pPr eaLnBrk="1" hangingPunct="1">
              <a:spcBef>
                <a:spcPct val="0"/>
              </a:spcBef>
            </a:pPr>
            <a:r>
              <a:rPr lang="en-US" sz="1200" baseline="0" dirty="0">
                <a:latin typeface="Arial" charset="0"/>
              </a:rPr>
              <a:t>PRESENTER: Background Info about the Yale study</a:t>
            </a:r>
            <a:endParaRPr lang="en-US" sz="1200" dirty="0">
              <a:latin typeface="Arial" charset="0"/>
            </a:endParaRPr>
          </a:p>
          <a:p>
            <a:pPr eaLnBrk="1" hangingPunct="1">
              <a:spcBef>
                <a:spcPct val="0"/>
              </a:spcBef>
            </a:pPr>
            <a:endParaRPr lang="en-US" dirty="0">
              <a:latin typeface="Arial" charset="0"/>
            </a:endParaRPr>
          </a:p>
          <a:p>
            <a:pPr eaLnBrk="1" hangingPunct="1">
              <a:spcBef>
                <a:spcPct val="0"/>
              </a:spcBef>
            </a:pPr>
            <a:r>
              <a:rPr lang="en-US" sz="1200" dirty="0">
                <a:latin typeface="Arial" charset="0"/>
              </a:rPr>
              <a:t>Informed and involved family-member Care Partners can help loved ones take their medications safely. </a:t>
            </a:r>
          </a:p>
          <a:p>
            <a:pPr eaLnBrk="1" hangingPunct="1">
              <a:spcBef>
                <a:spcPct val="0"/>
              </a:spcBef>
            </a:pPr>
            <a:endParaRPr lang="en-US" sz="1200" dirty="0">
              <a:latin typeface="Arial" charset="0"/>
            </a:endParaRPr>
          </a:p>
          <a:p>
            <a:pPr eaLnBrk="1" hangingPunct="1">
              <a:spcBef>
                <a:spcPct val="0"/>
              </a:spcBef>
            </a:pPr>
            <a:r>
              <a:rPr lang="en-US" sz="1000" b="1" dirty="0">
                <a:solidFill>
                  <a:srgbClr val="FFFFFF"/>
                </a:solidFill>
              </a:rPr>
              <a:t>Yale New Haven study by Dr. Leora Horwitz of patients aged 64+ with heart failure, acute coronary syndrome or pneumonia, December 2012.</a:t>
            </a:r>
          </a:p>
          <a:p>
            <a:pPr marL="0" marR="0">
              <a:spcBef>
                <a:spcPts val="0"/>
              </a:spcBef>
              <a:spcAft>
                <a:spcPts val="0"/>
              </a:spcAft>
            </a:pPr>
            <a:r>
              <a:rPr lang="en-US" sz="1800" dirty="0">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http://www.nhregister.com/news/article/Yale-study-Medication-errors-confusion-common-11539028.php </a:t>
            </a:r>
          </a:p>
          <a:p>
            <a:pPr marL="0" marR="0">
              <a:spcBef>
                <a:spcPts val="0"/>
              </a:spcBef>
              <a:spcAft>
                <a:spcPts val="0"/>
              </a:spcAft>
            </a:pPr>
            <a:r>
              <a:rPr lang="en-US" sz="1800" dirty="0">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marL="0" marR="0">
              <a:spcBef>
                <a:spcPts val="0"/>
              </a:spcBef>
              <a:spcAft>
                <a:spcPts val="0"/>
              </a:spcAft>
            </a:pPr>
            <a:r>
              <a:rPr lang="en-US" sz="1800" dirty="0">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Yale Study - As a researcher, Horwitz can now quantify those lapses. A recent study she led looked at 377 patients at Yale-New Haven Hospital, ages 64 and older, who had been admitted with heart failure, acute coronary syndrome or pneumonia, then discharged to home. Of that group, 307 patients -  81 percent -- either experienced a provider error in their discharge medications or had no understanding of at least one intended medication change.</a:t>
            </a:r>
          </a:p>
          <a:p>
            <a:pPr marL="0" marR="0">
              <a:spcBef>
                <a:spcPts val="0"/>
              </a:spcBef>
              <a:spcAft>
                <a:spcPts val="0"/>
              </a:spcAft>
            </a:pPr>
            <a:r>
              <a:rPr lang="en-US" sz="1800" dirty="0">
                <a:solidFill>
                  <a:srgbClr val="262626"/>
                </a:solidFill>
                <a:effectLst/>
                <a:latin typeface="Arial" panose="020B0604020202020204" pitchFamily="34" charset="0"/>
                <a:ea typeface="Arial" panose="020B0604020202020204" pitchFamily="34" charset="0"/>
                <a:cs typeface="Arial Unicode MS" panose="020B0604020202020204" pitchFamily="34" charset="-128"/>
              </a:rPr>
              <a:t> </a:t>
            </a:r>
            <a:endParaRPr lang="en-US" sz="1800" dirty="0">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marL="0" marR="0">
              <a:spcBef>
                <a:spcPts val="0"/>
              </a:spcBef>
              <a:spcAft>
                <a:spcPts val="0"/>
              </a:spcAft>
            </a:pPr>
            <a:r>
              <a:rPr lang="en-US" sz="1800" dirty="0">
                <a:solidFill>
                  <a:srgbClr val="262626"/>
                </a:solidFill>
                <a:effectLst/>
                <a:latin typeface="Arial" panose="020B0604020202020204" pitchFamily="34" charset="0"/>
                <a:ea typeface="Arial Unicode MS" panose="020B0604020202020204" pitchFamily="34" charset="-128"/>
                <a:cs typeface="Arial Unicode MS" panose="020B0604020202020204" pitchFamily="34" charset="-128"/>
              </a:rPr>
              <a:t>The findings that three out of four patients are going home with the wrong prescriptions or a lack of knowledge about their medications come as hospitals grapple with high readmission rates, and as adverse drug reactions post-discharge are exceedingly common.</a:t>
            </a:r>
            <a:endParaRPr lang="en-US" sz="1800" dirty="0">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marL="0" marR="0">
              <a:spcBef>
                <a:spcPts val="0"/>
              </a:spcBef>
              <a:spcAft>
                <a:spcPts val="0"/>
              </a:spcAft>
            </a:pPr>
            <a:r>
              <a:rPr lang="en-US" sz="1800" dirty="0">
                <a:solidFill>
                  <a:srgbClr val="262626"/>
                </a:solidFill>
                <a:effectLst/>
                <a:latin typeface="Arial" panose="020B0604020202020204" pitchFamily="34" charset="0"/>
                <a:ea typeface="Arial" panose="020B0604020202020204" pitchFamily="34" charset="0"/>
                <a:cs typeface="Arial Unicode MS" panose="020B0604020202020204" pitchFamily="34" charset="-128"/>
              </a:rPr>
              <a:t> </a:t>
            </a:r>
            <a:endParaRPr lang="en-US" sz="1800" dirty="0">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eaLnBrk="1" hangingPunct="1">
              <a:spcBef>
                <a:spcPct val="0"/>
              </a:spcBef>
            </a:pPr>
            <a:endParaRPr lang="en-US" sz="1000" b="1" dirty="0">
              <a:solidFill>
                <a:srgbClr val="FFFFFF"/>
              </a:solidFill>
            </a:endParaRPr>
          </a:p>
          <a:p>
            <a:pPr eaLnBrk="1" hangingPunct="1">
              <a:spcBef>
                <a:spcPct val="0"/>
              </a:spcBef>
            </a:pPr>
            <a:endParaRPr lang="en-US" sz="1000" dirty="0">
              <a:latin typeface="Arial" charset="0"/>
            </a:endParaRPr>
          </a:p>
        </p:txBody>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10</a:t>
            </a:fld>
            <a:endParaRPr lang="en-US" dirty="0"/>
          </a:p>
        </p:txBody>
      </p:sp>
    </p:spTree>
    <p:extLst>
      <p:ext uri="{BB962C8B-B14F-4D97-AF65-F5344CB8AC3E}">
        <p14:creationId xmlns:p14="http://schemas.microsoft.com/office/powerpoint/2010/main" val="1536765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noTextEdit="1"/>
          </p:cNvSpPr>
          <p:nvPr>
            <p:ph type="sldImg"/>
          </p:nvPr>
        </p:nvSpPr>
        <p:spPr bwMode="auto">
          <a:xfrm>
            <a:off x="1143000" y="723900"/>
            <a:ext cx="4572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0658" name="Rectangle 6"/>
          <p:cNvSpPr>
            <a:spLocks noChangeArrowheads="1"/>
          </p:cNvSpPr>
          <p:nvPr/>
        </p:nvSpPr>
        <p:spPr bwMode="auto">
          <a:xfrm>
            <a:off x="1079500" y="4525766"/>
            <a:ext cx="4572000" cy="46166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200" dirty="0"/>
              <a:t>About 1-in-5 patients, on average, is back in the hospital within 30 days.</a:t>
            </a:r>
          </a:p>
          <a:p>
            <a:endParaRPr lang="en-US" sz="1200" dirty="0"/>
          </a:p>
          <a:p>
            <a:r>
              <a:rPr lang="en-US" sz="1200" dirty="0"/>
              <a:t>Why? Many common reasons include…</a:t>
            </a:r>
          </a:p>
          <a:p>
            <a:r>
              <a:rPr lang="en-US" sz="1200" dirty="0"/>
              <a:t> </a:t>
            </a:r>
          </a:p>
          <a:p>
            <a:pPr marL="171450" indent="-171450">
              <a:buClr>
                <a:schemeClr val="accent1"/>
              </a:buClr>
              <a:buFont typeface="Arial"/>
              <a:buChar char="•"/>
            </a:pPr>
            <a:r>
              <a:rPr lang="en-US" sz="1200" dirty="0"/>
              <a:t>Can’t</a:t>
            </a:r>
            <a:r>
              <a:rPr lang="en-US" altLang="ja-JP" sz="1200" dirty="0"/>
              <a:t> get to follow-up doctor appointments</a:t>
            </a:r>
          </a:p>
          <a:p>
            <a:pPr>
              <a:buClr>
                <a:schemeClr val="accent1"/>
              </a:buClr>
            </a:pPr>
            <a:endParaRPr lang="en-US" altLang="ja-JP" sz="1200" dirty="0"/>
          </a:p>
          <a:p>
            <a:pPr marL="171450" indent="-171450">
              <a:buClr>
                <a:schemeClr val="accent1"/>
              </a:buClr>
              <a:buFont typeface="Arial"/>
              <a:buChar char="•"/>
            </a:pPr>
            <a:r>
              <a:rPr lang="en-US" sz="1200" dirty="0"/>
              <a:t>Can’</a:t>
            </a:r>
            <a:r>
              <a:rPr lang="en-US" altLang="ja-JP" sz="1200" dirty="0"/>
              <a:t>t get prescriptions filled</a:t>
            </a:r>
          </a:p>
          <a:p>
            <a:pPr>
              <a:buClr>
                <a:schemeClr val="accent1"/>
              </a:buClr>
            </a:pPr>
            <a:endParaRPr lang="en-US" altLang="ja-JP" sz="1200" dirty="0"/>
          </a:p>
          <a:p>
            <a:pPr marL="171450" indent="-171450">
              <a:buClr>
                <a:schemeClr val="accent1"/>
              </a:buClr>
              <a:buFont typeface="Arial"/>
              <a:buChar char="•"/>
            </a:pPr>
            <a:r>
              <a:rPr lang="en-US" sz="1200" dirty="0"/>
              <a:t>Take medications incorrectly</a:t>
            </a:r>
          </a:p>
          <a:p>
            <a:pPr marL="171450" indent="-171450">
              <a:buClr>
                <a:schemeClr val="accent1"/>
              </a:buClr>
              <a:buFont typeface="Arial"/>
              <a:buChar char="•"/>
            </a:pPr>
            <a:endParaRPr lang="en-US" sz="1200" dirty="0"/>
          </a:p>
          <a:p>
            <a:pPr marL="171450" indent="-171450">
              <a:buClr>
                <a:schemeClr val="accent1"/>
              </a:buClr>
              <a:buFont typeface="Arial"/>
              <a:buChar char="•"/>
            </a:pPr>
            <a:r>
              <a:rPr lang="en-US" sz="1200" dirty="0"/>
              <a:t>Leave the hospital with an infection brewing and don’</a:t>
            </a:r>
            <a:r>
              <a:rPr lang="en-US" altLang="ja-JP" sz="1200" dirty="0"/>
              <a:t>t know the early warning signs or common symptoms, so don’t get treatment early</a:t>
            </a:r>
          </a:p>
          <a:p>
            <a:pPr marL="171450" indent="-171450">
              <a:buClr>
                <a:schemeClr val="accent1"/>
              </a:buClr>
              <a:buFont typeface="Arial"/>
              <a:buChar char="•"/>
            </a:pPr>
            <a:endParaRPr lang="en-US" altLang="ja-JP" sz="1200" dirty="0"/>
          </a:p>
          <a:p>
            <a:pPr marL="171450" indent="-171450">
              <a:buClr>
                <a:schemeClr val="accent1"/>
              </a:buClr>
              <a:buFont typeface="Arial"/>
              <a:buChar char="•"/>
            </a:pPr>
            <a:r>
              <a:rPr lang="en-US" sz="1200" dirty="0"/>
              <a:t>Don’t</a:t>
            </a:r>
            <a:r>
              <a:rPr lang="en-US" altLang="ja-JP" sz="1200" dirty="0"/>
              <a:t> know, or ignore/minimize, early warning signs of other common post-stay complications (i.e. blood clots)</a:t>
            </a:r>
          </a:p>
          <a:p>
            <a:pPr marL="171450" indent="-171450">
              <a:buClr>
                <a:schemeClr val="accent1"/>
              </a:buClr>
              <a:buFont typeface="Arial"/>
              <a:buChar char="•"/>
            </a:pPr>
            <a:endParaRPr lang="en-US" altLang="ja-JP" sz="1200" dirty="0"/>
          </a:p>
          <a:p>
            <a:pPr marL="171450" indent="-171450">
              <a:buClr>
                <a:schemeClr val="accent1"/>
              </a:buClr>
              <a:buFont typeface="Arial"/>
              <a:buChar char="•"/>
            </a:pPr>
            <a:r>
              <a:rPr lang="en-US" sz="1200" dirty="0"/>
              <a:t>Don’</a:t>
            </a:r>
            <a:r>
              <a:rPr lang="en-US" altLang="ja-JP" sz="1200" dirty="0"/>
              <a:t>t know, or ignore/minimize, early warning signs for complications related to their condition, especially those for congestive heart failure.</a:t>
            </a:r>
          </a:p>
          <a:p>
            <a:pPr>
              <a:buFont typeface="Arial" charset="0"/>
              <a:buChar char="•"/>
            </a:pPr>
            <a:endParaRPr lang="en-US" sz="1200" dirty="0"/>
          </a:p>
          <a:p>
            <a:endParaRPr lang="en-US" sz="1000" dirty="0"/>
          </a:p>
          <a:p>
            <a:endParaRPr lang="en-US" sz="1000" dirty="0">
              <a:latin typeface="Calibri" charset="0"/>
            </a:endParaRPr>
          </a:p>
        </p:txBody>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11</a:t>
            </a:fld>
            <a:endParaRPr lang="en-US" dirty="0"/>
          </a:p>
        </p:txBody>
      </p:sp>
      <p:sp>
        <p:nvSpPr>
          <p:cNvPr id="3" name="Notes Placeholder 2"/>
          <p:cNvSpPr>
            <a:spLocks noGrp="1"/>
          </p:cNvSpPr>
          <p:nvPr>
            <p:ph type="body" idx="1"/>
          </p:nvPr>
        </p:nvSpPr>
        <p:spPr/>
        <p:txBody>
          <a:bodyPr/>
          <a:lstStyle/>
          <a:p>
            <a:r>
              <a:rPr lang="en-US" dirty="0"/>
              <a:t>About 19% of hospital patients are back again within 30 days, about a third of those due to medication issues. Patients need Care Partners to stay on the job after going home because no one is 100% when discharged. Getting help managing meds, getting to follow-up dr. appointments, arranging any rehab and getting to it are still usually needed and is extremely hard to manage solo. </a:t>
            </a:r>
          </a:p>
          <a:p>
            <a:endParaRPr lang="en-US" dirty="0"/>
          </a:p>
          <a:p>
            <a:r>
              <a:rPr lang="en-US" dirty="0"/>
              <a:t>PRESENTER NOTE: Hospital readmissions appear to have gone down since 2012 when Medicare initiated value-base reimbursements and started collecting more detailed readmission data. At that time, the readmission range was about 20-30%, and now, it is approx. 14-19% and readmission data varies by age, ethnicity, health care issue and quality of hospital. https://www.cms.gov/files/document/impact-readmissions-reduction-initiatives-report.pdf</a:t>
            </a:r>
          </a:p>
          <a:p>
            <a:endParaRPr lang="en-US" dirty="0"/>
          </a:p>
        </p:txBody>
      </p:sp>
    </p:spTree>
    <p:extLst>
      <p:ext uri="{BB962C8B-B14F-4D97-AF65-F5344CB8AC3E}">
        <p14:creationId xmlns:p14="http://schemas.microsoft.com/office/powerpoint/2010/main" val="3237360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of preparing for medical care is pretty foreign, but lack of preparation is why we  may feel so helpless, out of place and intimidated by the health care system when we show up for our loved one’s in the hospital. Knowing that we can be the extra pair of eyes, ears and hands to support their care in a meaningful way is a game-changer and one that’s overdue. Its good for patients and their providers when ”all hands are on deck” for patients who can focus their energies on recovery. As you will learn today, we don’t have to be an Einstein to safeguard our loved ones’ care. We just need to pay attention to a lot of little details that can add up to best-case care.   </a:t>
            </a:r>
          </a:p>
        </p:txBody>
      </p:sp>
      <p:sp>
        <p:nvSpPr>
          <p:cNvPr id="5" name="Date Placeholder 4"/>
          <p:cNvSpPr>
            <a:spLocks noGrp="1"/>
          </p:cNvSpPr>
          <p:nvPr>
            <p:ph type="dt" idx="11"/>
          </p:nvPr>
        </p:nvSpPr>
        <p:spPr/>
        <p:txBody>
          <a:bodyPr/>
          <a:lstStyle/>
          <a:p>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E673A0ED-D87F-4851-ACD5-52545BE4B62F}" type="slidenum">
              <a:rPr lang="en-US" smtClean="0"/>
              <a:pPr/>
              <a:t>13</a:t>
            </a:fld>
            <a:endParaRPr lang="en-US" dirty="0"/>
          </a:p>
        </p:txBody>
      </p:sp>
    </p:spTree>
    <p:extLst>
      <p:ext uri="{BB962C8B-B14F-4D97-AF65-F5344CB8AC3E}">
        <p14:creationId xmlns:p14="http://schemas.microsoft.com/office/powerpoint/2010/main" val="25129506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43000" y="4570413"/>
            <a:ext cx="4572000" cy="4114800"/>
          </a:xfrm>
        </p:spPr>
        <p:txBody>
          <a:bodyPr/>
          <a:lstStyle/>
          <a:p>
            <a:r>
              <a:rPr lang="en-US" sz="1200" dirty="0"/>
              <a:t>We recommend looking at both sites as they have different kinds of ratings.  You will need to sort through both of them and draw your own conclusions. </a:t>
            </a:r>
          </a:p>
          <a:p>
            <a:r>
              <a:rPr lang="en-US" sz="1200" dirty="0"/>
              <a:t>Word-of-mouth from friends, neighbors, etc. count, too. If you know nurses in your community, ask them – they have a wealth of knowledge and insight.</a:t>
            </a:r>
            <a:r>
              <a:rPr lang="en-US" sz="1200" baseline="0" dirty="0"/>
              <a:t> </a:t>
            </a:r>
            <a:endParaRPr lang="en-US" sz="1200" dirty="0"/>
          </a:p>
        </p:txBody>
      </p:sp>
      <p:sp>
        <p:nvSpPr>
          <p:cNvPr id="4" name="Slide Number Placeholder 3"/>
          <p:cNvSpPr>
            <a:spLocks noGrp="1"/>
          </p:cNvSpPr>
          <p:nvPr>
            <p:ph type="sldNum" sz="quarter" idx="10"/>
          </p:nvPr>
        </p:nvSpPr>
        <p:spPr/>
        <p:txBody>
          <a:bodyPr/>
          <a:lstStyle/>
          <a:p>
            <a:pPr>
              <a:defRPr/>
            </a:pPr>
            <a:r>
              <a:rPr lang="en-US" dirty="0"/>
              <a:t>Slide </a:t>
            </a:r>
            <a:fld id="{1012DB44-2631-9446-BC4A-9CEE2228C332}" type="slidenum">
              <a:rPr lang="en-US" smtClean="0"/>
              <a:pPr>
                <a:defRPr/>
              </a:pPr>
              <a:t>14</a:t>
            </a:fld>
            <a:endParaRPr lang="en-US" dirty="0"/>
          </a:p>
        </p:txBody>
      </p:sp>
    </p:spTree>
    <p:extLst>
      <p:ext uri="{BB962C8B-B14F-4D97-AF65-F5344CB8AC3E}">
        <p14:creationId xmlns:p14="http://schemas.microsoft.com/office/powerpoint/2010/main" val="1474895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15</a:t>
            </a:fld>
            <a:endParaRPr lang="en-US" dirty="0"/>
          </a:p>
        </p:txBody>
      </p:sp>
      <p:sp>
        <p:nvSpPr>
          <p:cNvPr id="5" name="TextBox 4"/>
          <p:cNvSpPr txBox="1"/>
          <p:nvPr/>
        </p:nvSpPr>
        <p:spPr>
          <a:xfrm>
            <a:off x="1143000" y="5417466"/>
            <a:ext cx="4572000" cy="276999"/>
          </a:xfrm>
          <a:prstGeom prst="rect">
            <a:avLst/>
          </a:prstGeom>
          <a:noFill/>
        </p:spPr>
        <p:txBody>
          <a:bodyPr wrap="square" rtlCol="0">
            <a:spAutoFit/>
          </a:bodyPr>
          <a:lstStyle/>
          <a:p>
            <a:r>
              <a:rPr lang="en-US" sz="1200" dirty="0">
                <a:solidFill>
                  <a:srgbClr val="000000"/>
                </a:solidFill>
              </a:rPr>
              <a:t>This is an example of a Care Partner Project checklist. </a:t>
            </a:r>
          </a:p>
        </p:txBody>
      </p:sp>
      <p:sp>
        <p:nvSpPr>
          <p:cNvPr id="3" name="Notes Placeholder 2"/>
          <p:cNvSpPr>
            <a:spLocks noGrp="1"/>
          </p:cNvSpPr>
          <p:nvPr>
            <p:ph type="body" idx="1"/>
          </p:nvPr>
        </p:nvSpPr>
        <p:spPr/>
        <p:txBody>
          <a:bodyPr/>
          <a:lstStyle/>
          <a:p>
            <a:r>
              <a:rPr lang="en-US" dirty="0"/>
              <a:t>Nothing in life really prepares us to manage or navigate health care. For quick “on-the-job” training, the Care Partner Project offers lots of free checklists to inform you of the key info you need to feel confident and comfortable in your role as your loved ones’ advocates – their Care Partners.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dirty="0">
                <a:ea typeface="ＭＳ Ｐゴシック" charset="-128"/>
                <a:cs typeface="ＭＳ Ｐゴシック" charset="-128"/>
              </a:rPr>
              <a:t>When surveyed, 99% of doctors say they don’t feel comfortable second guessing a colleagues' opinion. That’s why it is SO important to seek out a doctor from another practice, and ideally, one in a different area.</a:t>
            </a:r>
            <a:r>
              <a:rPr lang="en-US" sz="1200" baseline="0" dirty="0">
                <a:ea typeface="ＭＳ Ｐゴシック" charset="-128"/>
                <a:cs typeface="ＭＳ Ｐゴシック" charset="-128"/>
              </a:rPr>
              <a:t> Every doctor develops a reputation and nurses, especially, know those reputations. Bedside manner may not be as important as the surgeon’s success rate, but ideally, you will get both! In all cases, consider only board certified doctors and try to investigate their history of malpractice claims against them. These records are hard to find as state laws vary. </a:t>
            </a: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b="1" baseline="0" dirty="0">
                <a:ea typeface="ＭＳ Ｐゴシック" charset="-128"/>
                <a:cs typeface="ＭＳ Ｐゴシック" charset="-128"/>
              </a:rPr>
              <a:t>INSERT ANY TIPS YOU HAVE ABOUT VETTING DOCTORS HERE, FOR EXAMPLE, HOW YOU APPROACH IT AS A PROFESSIONAL PATIENT ADVOCATE. </a:t>
            </a:r>
            <a:endParaRPr lang="en-US" sz="1200" b="1" dirty="0">
              <a:ea typeface="ＭＳ Ｐゴシック" charset="-128"/>
              <a:cs typeface="ＭＳ Ｐゴシック" charset="-128"/>
            </a:endParaRPr>
          </a:p>
        </p:txBody>
      </p:sp>
      <p:sp>
        <p:nvSpPr>
          <p:cNvPr id="72708" name="Slide Number Placeholder 3"/>
          <p:cNvSpPr>
            <a:spLocks noGrp="1"/>
          </p:cNvSpPr>
          <p:nvPr>
            <p:ph type="sldNum" sz="quarter" idx="5"/>
          </p:nvPr>
        </p:nvSpPr>
        <p:spPr bwMode="auto">
          <a:noFill/>
          <a:ln>
            <a:miter lim="800000"/>
            <a:headEnd/>
            <a:tailEnd/>
          </a:ln>
        </p:spPr>
        <p:txBody>
          <a:bodyPr/>
          <a:lstStyle/>
          <a:p>
            <a:fld id="{AC23AC1D-A94B-3446-92BE-D82C06498539}" type="slidenum">
              <a:rPr lang="en-US" smtClean="0">
                <a:latin typeface="Calibri" charset="0"/>
                <a:ea typeface="ＭＳ Ｐゴシック" charset="-128"/>
                <a:cs typeface="ＭＳ Ｐゴシック" charset="-128"/>
              </a:rPr>
              <a:pPr/>
              <a:t>16</a:t>
            </a:fld>
            <a:endParaRPr lang="en-US" dirty="0">
              <a:latin typeface="Calibri" charset="0"/>
              <a:ea typeface="ＭＳ Ｐゴシック" charset="-128"/>
              <a:cs typeface="ＭＳ Ｐゴシック"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Why these questions when interviewing a surgeon? </a:t>
            </a:r>
          </a:p>
          <a:p>
            <a:pPr marL="171450" indent="-171450">
              <a:buFontTx/>
              <a:buChar char="-"/>
            </a:pPr>
            <a:r>
              <a:rPr lang="en-US" baseline="0" dirty="0"/>
              <a:t>Surgeons who use checklists have better outcomes (</a:t>
            </a:r>
            <a:r>
              <a:rPr lang="en-US" sz="1800" dirty="0">
                <a:effectLst/>
                <a:latin typeface="Times New Roman" panose="02020603050405020304" pitchFamily="18" charset="0"/>
                <a:ea typeface="Arial Unicode MS" panose="020B0604020202020204" pitchFamily="34" charset="-128"/>
              </a:rPr>
              <a:t>(</a:t>
            </a:r>
            <a:r>
              <a:rPr lang="en-US" sz="1800" u="sng" dirty="0">
                <a:solidFill>
                  <a:srgbClr val="0000FF"/>
                </a:solidFill>
                <a:effectLst/>
                <a:uFill>
                  <a:solidFill>
                    <a:srgbClr val="0000FF"/>
                  </a:solidFill>
                </a:uFill>
                <a:latin typeface="Times New Roman" panose="02020603050405020304" pitchFamily="18" charset="0"/>
                <a:ea typeface="Arial Unicode MS" panose="020B0604020202020204" pitchFamily="34" charset="-128"/>
                <a:hlinkClick r:id="rId3"/>
              </a:rPr>
              <a:t>http://www.healthcarebusinesstech.com/checklists-surgery/</a:t>
            </a:r>
            <a:r>
              <a:rPr lang="en-US" dirty="0">
                <a:effectLst/>
              </a:rPr>
              <a:t> )</a:t>
            </a:r>
            <a:endParaRPr lang="en-US" baseline="0" dirty="0"/>
          </a:p>
          <a:p>
            <a:pPr marL="342900" marR="0" lvl="0" indent="-342900" fontAlgn="base">
              <a:spcBef>
                <a:spcPts val="430"/>
              </a:spcBef>
              <a:spcAft>
                <a:spcPts val="0"/>
              </a:spcAft>
              <a:buClr>
                <a:srgbClr val="000000"/>
              </a:buClr>
              <a:buFont typeface="Symbol" pitchFamily="2" charset="2"/>
              <a:buChar char="-"/>
            </a:pPr>
            <a:r>
              <a:rPr lang="en-US" baseline="0" dirty="0"/>
              <a:t>Surgeons who take a time-out to make sure everyone involved in the surgery knows each other by name and what they do also have better outcomes </a:t>
            </a:r>
            <a:r>
              <a:rPr lang="en-US" sz="1800" u="none" strike="noStrike" kern="0" spc="0" dirty="0">
                <a:ln>
                  <a:noFill/>
                </a:ln>
                <a:solidFill>
                  <a:srgbClr val="262626"/>
                </a:solidFill>
                <a:effectLst>
                  <a:outerShdw sx="0" sy="0">
                    <a:srgbClr val="000000"/>
                  </a:outerShdw>
                </a:effectLst>
                <a:latin typeface="Arial" panose="020B0604020202020204" pitchFamily="34" charset="0"/>
                <a:ea typeface="Arial Unicode MS" panose="020B0604020202020204" pitchFamily="34" charset="-128"/>
                <a:cs typeface="Arial Unicode MS" panose="020B0604020202020204" pitchFamily="34" charset="-128"/>
              </a:rPr>
              <a:t>(</a:t>
            </a:r>
            <a:r>
              <a:rPr lang="en-US" sz="1800" u="sng" strike="noStrike" kern="0" spc="0" dirty="0">
                <a:ln>
                  <a:noFill/>
                </a:ln>
                <a:solidFill>
                  <a:srgbClr val="0000FF"/>
                </a:solidFill>
                <a:effectLst/>
                <a:uFill>
                  <a:solidFill>
                    <a:srgbClr val="0000FF"/>
                  </a:solidFill>
                </a:uFill>
                <a:latin typeface="Arial" panose="020B0604020202020204" pitchFamily="34" charset="0"/>
                <a:ea typeface="Arial Unicode MS" panose="020B0604020202020204" pitchFamily="34" charset="-128"/>
                <a:cs typeface="Arial Unicode MS" panose="020B0604020202020204" pitchFamily="34" charset="-128"/>
                <a:hlinkClick r:id="rId4"/>
              </a:rPr>
              <a:t>https://www.beckershospitalreview.com/quality/5-takeaways-for-surgical-time-out-success.html</a:t>
            </a:r>
            <a:r>
              <a:rPr lang="en-US" sz="1800" u="none" strike="noStrike" kern="0" spc="0" dirty="0">
                <a:ln>
                  <a:noFill/>
                </a:ln>
                <a:solidFill>
                  <a:srgbClr val="262626"/>
                </a:solidFill>
                <a:effectLst>
                  <a:outerShdw sx="0" sy="0">
                    <a:srgbClr val="000000"/>
                  </a:outerShdw>
                </a:effectLst>
                <a:latin typeface="Arial" panose="020B0604020202020204" pitchFamily="34" charset="0"/>
                <a:ea typeface="Arial Unicode MS" panose="020B0604020202020204" pitchFamily="34" charset="-128"/>
                <a:cs typeface="Arial Unicode MS" panose="020B0604020202020204" pitchFamily="34" charset="-128"/>
              </a:rPr>
              <a:t>)</a:t>
            </a:r>
            <a:endParaRPr lang="en-US" sz="1800" u="none" strike="noStrike" kern="0" spc="0" dirty="0">
              <a:ln>
                <a:noFill/>
              </a:ln>
              <a:noFill/>
              <a:effectLst>
                <a:outerShdw sx="0" sy="0">
                  <a:srgbClr val="000000"/>
                </a:outerShdw>
              </a:effectLst>
              <a:latin typeface="Helvetica Neue" panose="02000503000000020004" pitchFamily="2" charset="0"/>
              <a:ea typeface="Arial Unicode MS" panose="020B0604020202020204" pitchFamily="34" charset="-128"/>
              <a:cs typeface="Arial Unicode MS" panose="020B0604020202020204" pitchFamily="34" charset="-128"/>
            </a:endParaRPr>
          </a:p>
          <a:p>
            <a:pPr marL="0" marR="0">
              <a:spcBef>
                <a:spcPts val="430"/>
              </a:spcBef>
              <a:spcAft>
                <a:spcPts val="0"/>
              </a:spcAft>
            </a:pPr>
            <a:r>
              <a:rPr lang="en-US" sz="1800" dirty="0">
                <a:solidFill>
                  <a:srgbClr val="262626"/>
                </a:solidFill>
                <a:effectLst/>
                <a:latin typeface="Arial" panose="020B0604020202020204" pitchFamily="34" charset="0"/>
                <a:ea typeface="Arial" panose="020B0604020202020204" pitchFamily="34" charset="0"/>
                <a:cs typeface="Arial Unicode MS" panose="020B0604020202020204" pitchFamily="34" charset="-128"/>
              </a:rPr>
              <a:t> </a:t>
            </a:r>
            <a:endParaRPr lang="en-US" sz="1800" dirty="0">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marL="171450" indent="-171450">
              <a:buFontTx/>
              <a:buChar char="-"/>
            </a:pPr>
            <a:endParaRPr lang="en-US" baseline="0" dirty="0"/>
          </a:p>
          <a:p>
            <a:pPr marL="171450" indent="-171450">
              <a:buFontTx/>
              <a:buChar char="-"/>
            </a:pPr>
            <a:r>
              <a:rPr lang="en-US" baseline="0" dirty="0"/>
              <a:t>In teaching hospitals especially, the surgeon may turn over the surgery to a student, resident or intern. You deserve to know who’s performing the surgery and if you are uncomfortable for any reason with the answer you receive, you have the right to be part of the final decision about who’s doing your surgery.</a:t>
            </a:r>
          </a:p>
          <a:p>
            <a:pPr marL="171450" indent="-171450">
              <a:buFontTx/>
              <a:buChar char="-"/>
            </a:pPr>
            <a:r>
              <a:rPr lang="en-US" baseline="0" dirty="0"/>
              <a:t>Some doctors are now scheduling multiple surgeries at the same time, going back and forth between two patients. There are mixed reviews of this, but at the very least, the patient is entitled to know.</a:t>
            </a:r>
          </a:p>
          <a:p>
            <a:pPr marL="171450" indent="-171450">
              <a:buFontTx/>
              <a:buChar char="-"/>
            </a:pPr>
            <a:r>
              <a:rPr lang="en-US" baseline="0" dirty="0"/>
              <a:t>It’s good to know if the doctor is planning to take a vacation just after your surgery in case of an emergency or any other concerns about follow-up. May have the option to reschedule for a time when the doctor will be available post-surgery.</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17</a:t>
            </a:fld>
            <a:endParaRPr lang="en-US" dirty="0"/>
          </a:p>
        </p:txBody>
      </p:sp>
    </p:spTree>
    <p:extLst>
      <p:ext uri="{BB962C8B-B14F-4D97-AF65-F5344CB8AC3E}">
        <p14:creationId xmlns:p14="http://schemas.microsoft.com/office/powerpoint/2010/main" val="27314698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51554" name="Notes Placeholder 2"/>
          <p:cNvSpPr>
            <a:spLocks noGrp="1"/>
          </p:cNvSpPr>
          <p:nvPr>
            <p:ph type="body" idx="1"/>
          </p:nvPr>
        </p:nvSpPr>
        <p:spPr bwMode="auto">
          <a:xfrm>
            <a:off x="1083732" y="4343400"/>
            <a:ext cx="5177368"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z="1200" dirty="0">
                <a:latin typeface="Arial" charset="0"/>
              </a:rPr>
              <a:t>A significant challenge in</a:t>
            </a:r>
            <a:r>
              <a:rPr lang="en-US" sz="1200" baseline="0" dirty="0">
                <a:latin typeface="Arial" charset="0"/>
              </a:rPr>
              <a:t> working with doctors and managing a </a:t>
            </a:r>
            <a:r>
              <a:rPr lang="en-US" sz="1200" dirty="0">
                <a:latin typeface="Arial" charset="0"/>
              </a:rPr>
              <a:t>hospital stay is ensuring and tracking complete, accurate information.  Another challenge is making sure that everyone is literally on the same page with the</a:t>
            </a:r>
            <a:r>
              <a:rPr lang="en-US" sz="1200" baseline="0" dirty="0">
                <a:latin typeface="Arial" charset="0"/>
              </a:rPr>
              <a:t> same information -- </a:t>
            </a:r>
            <a:r>
              <a:rPr lang="en-US" sz="1200" dirty="0">
                <a:latin typeface="Arial" charset="0"/>
              </a:rPr>
              <a:t> all caregivers, the patient and family.  You’d be surprised by how</a:t>
            </a:r>
            <a:r>
              <a:rPr lang="en-US" sz="1200" baseline="0" dirty="0">
                <a:latin typeface="Arial" charset="0"/>
              </a:rPr>
              <a:t> incomplete and inaccurate medical records can be.! </a:t>
            </a:r>
            <a:r>
              <a:rPr lang="en-US" sz="1200" dirty="0">
                <a:latin typeface="Arial" charset="0"/>
              </a:rPr>
              <a:t>One practical, simple solution is to bring a</a:t>
            </a:r>
            <a:r>
              <a:rPr lang="en-US" sz="1200" baseline="0" dirty="0">
                <a:latin typeface="Arial" charset="0"/>
              </a:rPr>
              <a:t> good old fashioned</a:t>
            </a:r>
            <a:r>
              <a:rPr lang="en-US" sz="1200" dirty="0">
                <a:latin typeface="Arial" charset="0"/>
              </a:rPr>
              <a:t> notebook and a supply of pens. </a:t>
            </a:r>
          </a:p>
          <a:p>
            <a:endParaRPr lang="en-US" sz="1200" dirty="0">
              <a:latin typeface="Arial" charset="0"/>
            </a:endParaRPr>
          </a:p>
          <a:p>
            <a:r>
              <a:rPr lang="en-US" sz="1100" dirty="0">
                <a:latin typeface="Arial" charset="0"/>
              </a:rPr>
              <a:t>Take notes…</a:t>
            </a:r>
          </a:p>
          <a:p>
            <a:pPr marL="171450" indent="-171450">
              <a:buClr>
                <a:schemeClr val="accent1"/>
              </a:buClr>
              <a:buFont typeface="Arial"/>
              <a:buChar char="•"/>
            </a:pPr>
            <a:r>
              <a:rPr lang="en-US" sz="1100" dirty="0">
                <a:latin typeface="Arial" charset="0"/>
              </a:rPr>
              <a:t>Jot questions to remember to ask (and the answers you get)</a:t>
            </a:r>
          </a:p>
          <a:p>
            <a:pPr>
              <a:buClr>
                <a:schemeClr val="accent1"/>
              </a:buClr>
            </a:pPr>
            <a:endParaRPr lang="en-US" sz="1100" dirty="0">
              <a:latin typeface="Arial" charset="0"/>
            </a:endParaRPr>
          </a:p>
          <a:p>
            <a:pPr marL="171450" indent="-171450">
              <a:buClr>
                <a:schemeClr val="accent1"/>
              </a:buClr>
              <a:buFont typeface="Arial"/>
              <a:buChar char="•"/>
            </a:pPr>
            <a:r>
              <a:rPr lang="en-US" sz="1100" dirty="0">
                <a:latin typeface="Arial" charset="0"/>
              </a:rPr>
              <a:t>List loved ones’  goals, concerns and questions to share with doctors and nurses </a:t>
            </a:r>
          </a:p>
          <a:p>
            <a:pPr>
              <a:buClr>
                <a:schemeClr val="accent1"/>
              </a:buClr>
            </a:pPr>
            <a:endParaRPr lang="en-US" sz="1100" dirty="0">
              <a:latin typeface="Arial" charset="0"/>
            </a:endParaRPr>
          </a:p>
          <a:p>
            <a:pPr marL="171450" indent="-171450">
              <a:buClr>
                <a:schemeClr val="accent1"/>
              </a:buClr>
              <a:buFont typeface="Arial"/>
              <a:buChar char="•"/>
            </a:pPr>
            <a:r>
              <a:rPr lang="en-US" sz="1100" dirty="0">
                <a:latin typeface="Arial" charset="0"/>
              </a:rPr>
              <a:t>Keep a record of all medications prescribed, given and stopped</a:t>
            </a:r>
          </a:p>
          <a:p>
            <a:pPr>
              <a:buClr>
                <a:schemeClr val="accent1"/>
              </a:buClr>
            </a:pPr>
            <a:endParaRPr lang="en-US" sz="1100" dirty="0">
              <a:latin typeface="Arial" charset="0"/>
            </a:endParaRPr>
          </a:p>
          <a:p>
            <a:pPr marL="171450" indent="-171450">
              <a:buClr>
                <a:schemeClr val="accent1"/>
              </a:buClr>
              <a:buFont typeface="Arial"/>
              <a:buChar char="•"/>
            </a:pPr>
            <a:r>
              <a:rPr lang="en-US" sz="1100" dirty="0">
                <a:latin typeface="Arial" charset="0"/>
              </a:rPr>
              <a:t>Note tests and why they’re needed, what’s learned from each, and next steps</a:t>
            </a:r>
          </a:p>
          <a:p>
            <a:pPr>
              <a:buClr>
                <a:schemeClr val="accent1"/>
              </a:buClr>
            </a:pPr>
            <a:endParaRPr lang="en-US" sz="1100" dirty="0">
              <a:latin typeface="Arial" charset="0"/>
            </a:endParaRPr>
          </a:p>
          <a:p>
            <a:pPr marL="171450" indent="-171450">
              <a:buClr>
                <a:schemeClr val="accent1"/>
              </a:buClr>
              <a:buFont typeface="Arial"/>
              <a:buChar char="•"/>
            </a:pPr>
            <a:r>
              <a:rPr lang="en-US" sz="1100" dirty="0">
                <a:latin typeface="Arial" charset="0"/>
              </a:rPr>
              <a:t>Make lists and notes of supplies needed at home post-discharge</a:t>
            </a:r>
          </a:p>
          <a:p>
            <a:pPr>
              <a:buClr>
                <a:schemeClr val="accent1"/>
              </a:buClr>
            </a:pPr>
            <a:endParaRPr lang="en-US" sz="1100" dirty="0">
              <a:latin typeface="Arial" charset="0"/>
            </a:endParaRPr>
          </a:p>
          <a:p>
            <a:pPr marL="171450" indent="-171450">
              <a:buClr>
                <a:schemeClr val="accent1"/>
              </a:buClr>
              <a:buFont typeface="Arial"/>
              <a:buChar char="•"/>
            </a:pPr>
            <a:r>
              <a:rPr lang="en-US" sz="1100" dirty="0">
                <a:latin typeface="Arial" charset="0"/>
              </a:rPr>
              <a:t>Organize helpers for home care after discharge. Make notes.. Who is going to do what? </a:t>
            </a:r>
          </a:p>
          <a:p>
            <a:endParaRPr lang="en-US" sz="1200" dirty="0">
              <a:latin typeface="Arial" charset="0"/>
            </a:endParaRPr>
          </a:p>
          <a:p>
            <a:endParaRPr lang="en-US" sz="1000" dirty="0">
              <a:latin typeface="Arial" charset="0"/>
            </a:endParaRPr>
          </a:p>
        </p:txBody>
      </p:sp>
      <p:sp>
        <p:nvSpPr>
          <p:cNvPr id="15155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2ED1936-FD76-BD44-99E0-90AF58098007}" type="slidenum">
              <a:rPr lang="en-US" sz="1200">
                <a:latin typeface="Calibri" charset="0"/>
                <a:cs typeface="Arial" charset="0"/>
              </a:rPr>
              <a:pPr eaLnBrk="1" hangingPunct="1"/>
              <a:t>18</a:t>
            </a:fld>
            <a:endParaRPr lang="en-US" sz="1200" dirty="0">
              <a:latin typeface="Calibri" charset="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43000" y="4445000"/>
            <a:ext cx="4572000" cy="4114800"/>
          </a:xfrm>
        </p:spPr>
        <p:txBody>
          <a:bodyPr/>
          <a:lstStyle/>
          <a:p>
            <a:r>
              <a:rPr lang="en-US" sz="1200" baseline="0" dirty="0"/>
              <a:t>These are the critical questions to ask every day and the answers you get  will come in handy during follow-up doctor appointments. Hospital records can take up to 30 days to get to patient’s doctors, yet patients are urged to have follow-up doctor appointments within about 10 days of discharge</a:t>
            </a:r>
            <a:r>
              <a:rPr lang="en-US" baseline="0" dirty="0"/>
              <a:t>. </a:t>
            </a:r>
            <a:endParaRPr lang="en-US"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19</a:t>
            </a:fld>
            <a:endParaRPr lang="en-US" dirty="0"/>
          </a:p>
        </p:txBody>
      </p:sp>
    </p:spTree>
    <p:extLst>
      <p:ext uri="{BB962C8B-B14F-4D97-AF65-F5344CB8AC3E}">
        <p14:creationId xmlns:p14="http://schemas.microsoft.com/office/powerpoint/2010/main" val="25143419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Patients</a:t>
            </a:r>
            <a:r>
              <a:rPr lang="en-US" sz="1200" baseline="0" dirty="0"/>
              <a:t> see so many docs and other kinds of caregivers (i.e. physical therapy).  Try to get a business card from each.  Use your notebook to keep track of </a:t>
            </a:r>
            <a:r>
              <a:rPr lang="en-US" dirty="0"/>
              <a:t>everyone</a:t>
            </a:r>
            <a:r>
              <a:rPr lang="en-US" sz="1200" baseline="0" dirty="0"/>
              <a:t> and what their area of care is (i.e.. pulmonologist/lung doctor).</a:t>
            </a:r>
            <a:endParaRPr lang="en-US" sz="1200"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20</a:t>
            </a:fld>
            <a:endParaRPr lang="en-US" dirty="0"/>
          </a:p>
        </p:txBody>
      </p:sp>
    </p:spTree>
    <p:extLst>
      <p:ext uri="{BB962C8B-B14F-4D97-AF65-F5344CB8AC3E}">
        <p14:creationId xmlns:p14="http://schemas.microsoft.com/office/powerpoint/2010/main" val="9446737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Again, take</a:t>
            </a:r>
            <a:r>
              <a:rPr lang="en-US" sz="1200" baseline="0" dirty="0"/>
              <a:t> notes.</a:t>
            </a:r>
            <a:r>
              <a:rPr lang="en-US" sz="1200" dirty="0"/>
              <a:t> Look up every medication given to your loved one in online drug directories</a:t>
            </a:r>
            <a:r>
              <a:rPr lang="en-US" sz="1200" baseline="0" dirty="0"/>
              <a:t> – Drugs.com, for example. </a:t>
            </a:r>
            <a:r>
              <a:rPr lang="en-US" sz="1200" dirty="0"/>
              <a:t> Know side  effects and interactions to watch for.  If your loved one is over the age of 65, make sure you have a copy of the Beers list</a:t>
            </a:r>
            <a:r>
              <a:rPr lang="en-US" sz="1200" baseline="0" dirty="0"/>
              <a:t> of medications, which is available online. We metabolize medication differently as we age, and since our health care system is not flush with gerontologists, some doctors may not be aware of the medications on the Beers list that are “red flagged” for older adults.  It’s good to read about this list before you ever need it – just Google The Beers List, or go to ISMP.org (Institute for Safe Medicine Practices) for more info and the complete list. </a:t>
            </a:r>
            <a:endParaRPr lang="en-US" sz="1200" dirty="0"/>
          </a:p>
          <a:p>
            <a:pPr marL="0" indent="0">
              <a:buNone/>
            </a:pPr>
            <a:endParaRPr lang="en-US" sz="1200" dirty="0"/>
          </a:p>
          <a:p>
            <a:pPr marL="0" indent="0">
              <a:buNone/>
            </a:pPr>
            <a:r>
              <a:rPr lang="en-US" sz="1200" dirty="0"/>
              <a:t>Be aware, too, that “meds” come in many forms – liquid, through a tube, pill, patch, creams.</a:t>
            </a:r>
          </a:p>
          <a:p>
            <a:pPr marL="0" indent="0">
              <a:buNone/>
            </a:pPr>
            <a:endParaRPr lang="en-US" sz="1200" dirty="0"/>
          </a:p>
          <a:p>
            <a:pPr marL="0" indent="0">
              <a:buNone/>
            </a:pPr>
            <a:r>
              <a:rPr lang="en-US" sz="1200" dirty="0"/>
              <a:t>It’s critical to know if your loved one is allergic to any meds, as well as those they take on a regular basis, including any drugstore meds they get without a prescription, any herbs or vitamins, and any recreational drugs (no one will judge) taken recently.  </a:t>
            </a:r>
          </a:p>
          <a:p>
            <a:pPr marL="0" indent="0">
              <a:buNone/>
            </a:pPr>
            <a:endParaRPr lang="en-US" sz="1200" dirty="0"/>
          </a:p>
          <a:p>
            <a:pPr marL="0" indent="0">
              <a:buNone/>
            </a:pPr>
            <a:r>
              <a:rPr lang="en-US" sz="1200" dirty="0"/>
              <a:t>If your loved one is a recovering alcoholic, it’s important to share that info, too. </a:t>
            </a:r>
          </a:p>
          <a:p>
            <a:pPr marL="0" indent="0">
              <a:buNone/>
            </a:pPr>
            <a:endParaRPr lang="en-US" sz="1200" dirty="0"/>
          </a:p>
          <a:p>
            <a:endParaRPr lang="en-US" dirty="0">
              <a:latin typeface="Arial"/>
              <a:cs typeface="Arial"/>
            </a:endParaRPr>
          </a:p>
        </p:txBody>
      </p:sp>
      <p:sp>
        <p:nvSpPr>
          <p:cNvPr id="4" name="Slide Number Placeholder 3"/>
          <p:cNvSpPr>
            <a:spLocks noGrp="1"/>
          </p:cNvSpPr>
          <p:nvPr>
            <p:ph type="sldNum" sz="quarter" idx="10"/>
          </p:nvPr>
        </p:nvSpPr>
        <p:spPr/>
        <p:txBody>
          <a:bodyPr/>
          <a:lstStyle/>
          <a:p>
            <a:pPr>
              <a:defRPr/>
            </a:pPr>
            <a:fld id="{727BA49A-0D74-E64B-A6E2-DF80A1400879}" type="slidenum">
              <a:rPr lang="en-US" smtClean="0"/>
              <a:pPr>
                <a:defRPr/>
              </a:pPr>
              <a:t>21</a:t>
            </a:fld>
            <a:endParaRPr lang="en-US" dirty="0"/>
          </a:p>
        </p:txBody>
      </p:sp>
    </p:spTree>
    <p:extLst>
      <p:ext uri="{BB962C8B-B14F-4D97-AF65-F5344CB8AC3E}">
        <p14:creationId xmlns:p14="http://schemas.microsoft.com/office/powerpoint/2010/main" val="2688169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These are the details to track every time a medication is given.  Make sure that the nurse checks your loved one’s wristband and verifies his/her name out loud to confirm “right patient.” By</a:t>
            </a:r>
            <a:r>
              <a:rPr lang="en-US" sz="1200" baseline="0" dirty="0"/>
              <a:t> the way, sometimes patients become really annoyed when nurses check their name bands and ask the patient to say their name multiple times per day. They are not forgetful or uncaring – just the opposite. This is a patient safety measure drilled into the hospital routine. </a:t>
            </a:r>
            <a:endParaRPr lang="en-US" sz="1200" dirty="0"/>
          </a:p>
          <a:p>
            <a:endParaRPr lang="en-US" sz="1200" dirty="0"/>
          </a:p>
          <a:p>
            <a:r>
              <a:rPr lang="en-US" sz="1200" dirty="0"/>
              <a:t>Never interrupt a nurse giving a medication unless you sense a mistake is being made. </a:t>
            </a:r>
          </a:p>
          <a:p>
            <a:endParaRPr lang="en-US" sz="1200" dirty="0"/>
          </a:p>
          <a:p>
            <a:r>
              <a:rPr lang="en-US" sz="1200" dirty="0"/>
              <a:t>The Care Partner Project has a great checklist to help you prevent medication mix-ups.</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22</a:t>
            </a:fld>
            <a:endParaRPr lang="en-US" dirty="0"/>
          </a:p>
        </p:txBody>
      </p:sp>
    </p:spTree>
    <p:extLst>
      <p:ext uri="{BB962C8B-B14F-4D97-AF65-F5344CB8AC3E}">
        <p14:creationId xmlns:p14="http://schemas.microsoft.com/office/powerpoint/2010/main" val="4126376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There are lots of different types of tests!  Blood and urine, MRI, x-ray, CAT scans, just to name the most common.</a:t>
            </a:r>
          </a:p>
          <a:p>
            <a:r>
              <a:rPr lang="en-US" sz="1200" dirty="0"/>
              <a:t>In your notebook, keep track of …</a:t>
            </a:r>
          </a:p>
          <a:p>
            <a:endParaRPr lang="en-US" sz="1200" dirty="0"/>
          </a:p>
          <a:p>
            <a:pPr marL="171450" indent="-171450">
              <a:buFont typeface="Arial"/>
              <a:buChar char="•"/>
            </a:pPr>
            <a:r>
              <a:rPr lang="en-US" sz="1200" dirty="0"/>
              <a:t>Test name</a:t>
            </a:r>
          </a:p>
          <a:p>
            <a:pPr marL="171450" indent="-171450">
              <a:buFont typeface="Arial"/>
              <a:buChar char="•"/>
            </a:pPr>
            <a:r>
              <a:rPr lang="en-US" sz="1200" dirty="0"/>
              <a:t>Who ordered?</a:t>
            </a:r>
          </a:p>
          <a:p>
            <a:pPr marL="171450" indent="-171450">
              <a:buFont typeface="Arial"/>
              <a:buChar char="•"/>
            </a:pPr>
            <a:r>
              <a:rPr lang="en-US" sz="1200" dirty="0"/>
              <a:t>Why? To find out….?</a:t>
            </a:r>
          </a:p>
          <a:p>
            <a:pPr marL="171450" indent="-171450">
              <a:buFont typeface="Arial"/>
              <a:buChar char="•"/>
            </a:pPr>
            <a:r>
              <a:rPr lang="en-US" sz="1200" dirty="0"/>
              <a:t>How will results be used?</a:t>
            </a:r>
          </a:p>
          <a:p>
            <a:pPr marL="171450" indent="-171450">
              <a:buFont typeface="Arial"/>
              <a:buChar char="•"/>
            </a:pPr>
            <a:r>
              <a:rPr lang="en-US" sz="1200" dirty="0"/>
              <a:t>When to be administered?</a:t>
            </a:r>
          </a:p>
          <a:p>
            <a:pPr marL="171450" indent="-171450">
              <a:buFont typeface="Arial"/>
              <a:buChar char="•"/>
            </a:pPr>
            <a:r>
              <a:rPr lang="en-US" sz="1200" dirty="0"/>
              <a:t>When results will be ready?</a:t>
            </a:r>
          </a:p>
          <a:p>
            <a:pPr marL="171450" indent="-171450">
              <a:buFont typeface="Arial"/>
              <a:buChar char="•"/>
            </a:pPr>
            <a:r>
              <a:rPr lang="en-US" sz="1200" dirty="0"/>
              <a:t>When patient will hear results?  By whom?</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23</a:t>
            </a:fld>
            <a:endParaRPr lang="en-US" dirty="0"/>
          </a:p>
        </p:txBody>
      </p:sp>
    </p:spTree>
    <p:extLst>
      <p:ext uri="{BB962C8B-B14F-4D97-AF65-F5344CB8AC3E}">
        <p14:creationId xmlns:p14="http://schemas.microsoft.com/office/powerpoint/2010/main" val="20017279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24</a:t>
            </a:fld>
            <a:endParaRPr lang="en-US" dirty="0"/>
          </a:p>
        </p:txBody>
      </p:sp>
      <p:sp>
        <p:nvSpPr>
          <p:cNvPr id="3" name="Notes Placeholder 2"/>
          <p:cNvSpPr>
            <a:spLocks noGrp="1"/>
          </p:cNvSpPr>
          <p:nvPr>
            <p:ph type="body" idx="1"/>
          </p:nvPr>
        </p:nvSpPr>
        <p:spPr>
          <a:xfrm>
            <a:off x="1143000" y="4343400"/>
            <a:ext cx="4572000" cy="3924300"/>
          </a:xfrm>
        </p:spPr>
        <p:txBody>
          <a:bodyPr/>
          <a:lstStyle/>
          <a:p>
            <a:r>
              <a:rPr lang="en-US" sz="1200" dirty="0"/>
              <a:t>Huh?  Very common! Often patients are embarrassed to admit they don’t understand what their doctors and nurses are saying.</a:t>
            </a:r>
            <a:r>
              <a:rPr lang="en-US" dirty="0"/>
              <a:t> Medical jargon is NOT easy and there is NO WAY you should be expected to pick it up. </a:t>
            </a:r>
            <a:br>
              <a:rPr lang="en-US" dirty="0"/>
            </a:br>
            <a:endParaRPr lang="en-US" dirty="0"/>
          </a:p>
          <a:p>
            <a:r>
              <a:rPr lang="en-US" dirty="0"/>
              <a:t>Expect your docs and nurses to speak to your loved one and you in simple, everyday terms. If they don’t just ask them to translate. Keep asking as necessary. They are a wealth of information and their care is too important to give in to the temptation to just nod along as they share important information in a completely foreign language. </a:t>
            </a:r>
          </a:p>
          <a:p>
            <a:endParaRPr lang="en-US" dirty="0"/>
          </a:p>
          <a:p>
            <a:r>
              <a:rPr lang="en-US" dirty="0"/>
              <a:t>Keep speaking up to ask for words in “plain terms” until you are satisfied you haven’t missed anything.  And don’t forget to take good notes! </a:t>
            </a:r>
            <a:endParaRPr lang="en-US" sz="1200" dirty="0"/>
          </a:p>
        </p:txBody>
      </p:sp>
    </p:spTree>
    <p:extLst>
      <p:ext uri="{BB962C8B-B14F-4D97-AF65-F5344CB8AC3E}">
        <p14:creationId xmlns:p14="http://schemas.microsoft.com/office/powerpoint/2010/main" val="41369114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READ HEADLINE, TRUST, BUT VERIFY</a:t>
            </a:r>
            <a:r>
              <a:rPr lang="en-US" sz="1200" dirty="0"/>
              <a:t>. You</a:t>
            </a:r>
            <a:r>
              <a:rPr lang="en-US" sz="1200" baseline="0" dirty="0"/>
              <a:t> are not second guessing your care providers, nor insulting them</a:t>
            </a:r>
            <a:r>
              <a:rPr lang="en-US" sz="1200" dirty="0"/>
              <a:t> to research health care issues and questions or look for additional information about the topics they cover with you and your loved one. </a:t>
            </a:r>
            <a:r>
              <a:rPr lang="en-US" sz="1200" baseline="0" dirty="0"/>
              <a:t> It’s prudent to learn as much as you </a:t>
            </a:r>
            <a:r>
              <a:rPr lang="en-US" sz="1200" i="1" baseline="0" dirty="0"/>
              <a:t>can but </a:t>
            </a:r>
            <a:r>
              <a:rPr lang="en-US" sz="1200" i="1" dirty="0"/>
              <a:t>be sure to use only qualified government and association sites</a:t>
            </a:r>
            <a:r>
              <a:rPr lang="en-US" i="1" dirty="0"/>
              <a:t>. </a:t>
            </a:r>
          </a:p>
          <a:p>
            <a:endParaRPr lang="en-US" i="1" dirty="0"/>
          </a:p>
          <a:p>
            <a:r>
              <a:rPr lang="en-US" i="0" dirty="0"/>
              <a:t>PRESENTER: M</a:t>
            </a:r>
            <a:r>
              <a:rPr lang="en-US" sz="1800" i="0" dirty="0">
                <a:effectLst/>
                <a:latin typeface="Times New Roman" panose="02020603050405020304" pitchFamily="18" charset="0"/>
                <a:ea typeface="Arial Unicode MS" panose="020B0604020202020204" pitchFamily="34" charset="-128"/>
              </a:rPr>
              <a:t>ay want to share </a:t>
            </a:r>
            <a:r>
              <a:rPr lang="en-US" sz="1800" dirty="0">
                <a:effectLst/>
                <a:latin typeface="Times New Roman" panose="02020603050405020304" pitchFamily="18" charset="0"/>
                <a:ea typeface="Arial Unicode MS" panose="020B0604020202020204" pitchFamily="34" charset="-128"/>
              </a:rPr>
              <a:t> </a:t>
            </a:r>
            <a:r>
              <a:rPr lang="en-US" sz="1800" u="sng" dirty="0">
                <a:solidFill>
                  <a:srgbClr val="0000FF"/>
                </a:solidFill>
                <a:effectLst/>
                <a:uFill>
                  <a:solidFill>
                    <a:srgbClr val="0000FF"/>
                  </a:solidFill>
                </a:uFill>
                <a:latin typeface="Times New Roman" panose="02020603050405020304" pitchFamily="18" charset="0"/>
                <a:ea typeface="Arial Unicode MS" panose="020B0604020202020204" pitchFamily="34" charset="-128"/>
                <a:hlinkClick r:id="rId3"/>
              </a:rPr>
              <a:t>https://medlineplus.gov/healthywebsurfing.html</a:t>
            </a:r>
            <a:r>
              <a:rPr lang="en-US" sz="1800" i="1" dirty="0">
                <a:effectLst/>
                <a:latin typeface="Arial" panose="020B0604020202020204" pitchFamily="34" charset="0"/>
                <a:ea typeface="Arial Unicode MS" panose="020B0604020202020204" pitchFamily="34" charset="-128"/>
                <a:cs typeface="Times New Roman" panose="02020603050405020304" pitchFamily="18" charset="0"/>
              </a:rPr>
              <a:t> -MedlinePlus Guide to Healthy Web Surfing </a:t>
            </a:r>
            <a:r>
              <a:rPr lang="en-US" sz="1800" dirty="0">
                <a:effectLst/>
                <a:latin typeface="Arial" panose="020B0604020202020204" pitchFamily="34" charset="0"/>
                <a:ea typeface="Arial Unicode MS" panose="020B0604020202020204" pitchFamily="34" charset="-128"/>
                <a:cs typeface="Times New Roman" panose="02020603050405020304" pitchFamily="18" charset="0"/>
              </a:rPr>
              <a:t>is a good resource for this topic.</a:t>
            </a:r>
            <a:r>
              <a:rPr lang="en-US" dirty="0">
                <a:effectLst/>
              </a:rPr>
              <a:t> </a:t>
            </a:r>
            <a:endParaRPr lang="en-US" i="0"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25</a:t>
            </a:fld>
            <a:endParaRPr lang="en-US" dirty="0"/>
          </a:p>
        </p:txBody>
      </p:sp>
    </p:spTree>
    <p:extLst>
      <p:ext uri="{BB962C8B-B14F-4D97-AF65-F5344CB8AC3E}">
        <p14:creationId xmlns:p14="http://schemas.microsoft.com/office/powerpoint/2010/main" val="8979541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#1 way to prevent infection is keeping hands clean. No one should touch a patient without washing their hands first. It’s easy to ask a 3 year old</a:t>
            </a:r>
            <a:r>
              <a:rPr lang="en-US" sz="1200" baseline="0" dirty="0"/>
              <a:t> to wash their hands. Much harder to ask an adult – much less a doctor or nurse, but you must. A polite, but firm request is completely OK.  However, if you get an argument, or push back, don’t hesitate to take it up with the medical director. If a nurse gives you a hard time, you can also ask that that nurse be assigned to a different patient. Again, uncomfortable, but also crucial to help make sure your loved one does not pick up deadly MRSA, C Diff or other infections. Google them! You’ll become a believer! </a:t>
            </a:r>
            <a:endParaRPr lang="en-US" sz="1200" dirty="0"/>
          </a:p>
          <a:p>
            <a:endParaRPr lang="en-US" sz="1200" dirty="0"/>
          </a:p>
          <a:p>
            <a:r>
              <a:rPr lang="en-US" sz="1200" dirty="0"/>
              <a:t>Surprisingly, doctors skip this step about half the time. It’s up to you to remind them… as hard as that may be.  </a:t>
            </a:r>
          </a:p>
          <a:p>
            <a:endParaRPr lang="en-US" sz="1200" dirty="0"/>
          </a:p>
          <a:p>
            <a:r>
              <a:rPr lang="en-US" sz="1200" dirty="0"/>
              <a:t>Infections like MRSA, VRE and C diff kill about 100,000 patients a year and over 700,000 become infected.  </a:t>
            </a:r>
          </a:p>
          <a:p>
            <a:endParaRPr lang="en-US" sz="1200" dirty="0"/>
          </a:p>
          <a:p>
            <a:r>
              <a:rPr lang="en-US" sz="1200" dirty="0"/>
              <a:t>Your Care Partner Project checklists </a:t>
            </a:r>
            <a:r>
              <a:rPr lang="en-US" dirty="0"/>
              <a:t>offer</a:t>
            </a:r>
            <a:r>
              <a:rPr lang="en-US" sz="1200" dirty="0"/>
              <a:t> more info and tips for preventing these deadly infections.  </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26</a:t>
            </a:fld>
            <a:endParaRPr lang="en-US" dirty="0"/>
          </a:p>
        </p:txBody>
      </p:sp>
    </p:spTree>
    <p:extLst>
      <p:ext uri="{BB962C8B-B14F-4D97-AF65-F5344CB8AC3E}">
        <p14:creationId xmlns:p14="http://schemas.microsoft.com/office/powerpoint/2010/main" val="40981320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27</a:t>
            </a:fld>
            <a:endParaRPr lang="en-US" dirty="0"/>
          </a:p>
        </p:txBody>
      </p:sp>
      <p:sp>
        <p:nvSpPr>
          <p:cNvPr id="5" name="Notes Placeholder 4"/>
          <p:cNvSpPr>
            <a:spLocks noGrp="1"/>
          </p:cNvSpPr>
          <p:nvPr>
            <p:ph type="body" idx="1"/>
          </p:nvPr>
        </p:nvSpPr>
        <p:spPr>
          <a:xfrm>
            <a:off x="1066800" y="4343400"/>
            <a:ext cx="4648200" cy="4114800"/>
          </a:xfrm>
        </p:spPr>
        <p:txBody>
          <a:bodyPr/>
          <a:lstStyle/>
          <a:p>
            <a:r>
              <a:rPr lang="en-US" sz="1200" dirty="0">
                <a:latin typeface="Arial" charset="0"/>
              </a:rPr>
              <a:t>In most patient rooms, the soap and foam dispensers are near the door. (Very weird!)</a:t>
            </a:r>
            <a:r>
              <a:rPr lang="en-US" sz="1200" baseline="0" dirty="0">
                <a:latin typeface="Arial" charset="0"/>
              </a:rPr>
              <a:t> </a:t>
            </a:r>
            <a:r>
              <a:rPr lang="en-US" sz="1200" dirty="0">
                <a:latin typeface="Arial" charset="0"/>
              </a:rPr>
              <a:t>  Patients need to keep their own hands clean, too. They can’t be expected to get out of bed to do this! Please bring a supply of antimicrobial</a:t>
            </a:r>
            <a:r>
              <a:rPr lang="en-US" sz="1200" baseline="0" dirty="0">
                <a:latin typeface="Arial" charset="0"/>
              </a:rPr>
              <a:t> cleansers for your loved one’s tray and bedside tables. Does not have to be Purell, but DO make sure it is a good brand name.  Sorry… Dollar Store, “off-brand” could be hazardous. </a:t>
            </a:r>
            <a:endParaRPr lang="en-US" sz="1200" dirty="0">
              <a:latin typeface="Arial" charset="0"/>
            </a:endParaRPr>
          </a:p>
          <a:p>
            <a:endParaRPr lang="en-US" sz="1200" dirty="0">
              <a:latin typeface="Arial" charset="0"/>
            </a:endParaRPr>
          </a:p>
          <a:p>
            <a:r>
              <a:rPr lang="en-US" sz="1200" dirty="0">
                <a:latin typeface="Arial" charset="0"/>
              </a:rPr>
              <a:t>Put antimicrobial foam or gel in EASY reach – on the bed tray, or even on the bed – where it will be easy to  use, and share with anyone who comes near who has not washed their hands. </a:t>
            </a:r>
          </a:p>
          <a:p>
            <a:endParaRPr lang="en-US" sz="1200" dirty="0">
              <a:latin typeface="Arial" charset="0"/>
            </a:endParaRPr>
          </a:p>
        </p:txBody>
      </p:sp>
    </p:spTree>
    <p:extLst>
      <p:ext uri="{BB962C8B-B14F-4D97-AF65-F5344CB8AC3E}">
        <p14:creationId xmlns:p14="http://schemas.microsoft.com/office/powerpoint/2010/main" val="37924727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47458" name="Notes Placeholder 1"/>
          <p:cNvSpPr>
            <a:spLocks noGrp="1"/>
          </p:cNvSpPr>
          <p:nvPr>
            <p:ph type="body" idx="1"/>
          </p:nvPr>
        </p:nvSpPr>
        <p:spPr bwMode="auto">
          <a:xfrm>
            <a:off x="1143000" y="4343400"/>
            <a:ext cx="4572000" cy="4114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z="1200" dirty="0">
                <a:latin typeface="Arial" charset="0"/>
              </a:rPr>
              <a:t>You can help your loved one  escape common hospital infections, like MRSA, C diff, VRE, CRKP, and more. Did you know that alcohol wipes out MRSA but only bleach kills C. diff. The surfaces in every hospital room are home to both without super vigilant cleaning after every time they’re touched! Use</a:t>
            </a:r>
            <a:r>
              <a:rPr lang="en-US" sz="1200" baseline="0" dirty="0">
                <a:latin typeface="Arial" charset="0"/>
              </a:rPr>
              <a:t> the The Care Partner Project checklist for more info about this topic and where germs most likely lurk. </a:t>
            </a:r>
            <a:endParaRPr lang="en-US" sz="1200" dirty="0">
              <a:latin typeface="Arial" charset="0"/>
            </a:endParaRPr>
          </a:p>
          <a:p>
            <a:endParaRPr lang="en-US" sz="1200" dirty="0">
              <a:latin typeface="Arial" charset="0"/>
            </a:endParaRPr>
          </a:p>
          <a:p>
            <a:r>
              <a:rPr lang="en-US" sz="1200" dirty="0">
                <a:latin typeface="Arial" charset="0"/>
              </a:rPr>
              <a:t>These germs can attack </a:t>
            </a:r>
            <a:r>
              <a:rPr lang="en-US" sz="1200" i="1" dirty="0">
                <a:latin typeface="Arial" charset="0"/>
              </a:rPr>
              <a:t>anyone </a:t>
            </a:r>
            <a:r>
              <a:rPr lang="en-US" sz="1200" dirty="0">
                <a:latin typeface="Arial" charset="0"/>
              </a:rPr>
              <a:t>with deadly force – even in the very best hospitals. Superbugs are everywhere! </a:t>
            </a:r>
          </a:p>
          <a:p>
            <a:endParaRPr lang="en-US" sz="1200" dirty="0">
              <a:latin typeface="Arial" charset="0"/>
            </a:endParaRPr>
          </a:p>
          <a:p>
            <a:r>
              <a:rPr lang="en-US" sz="1200" dirty="0">
                <a:latin typeface="Arial" charset="0"/>
              </a:rPr>
              <a:t>Ask for antibacterial surface wipes and hand cleansers for every room. Alcohol wipes kill staff bugs, and bleach wipes kill C. diff. </a:t>
            </a:r>
          </a:p>
          <a:p>
            <a:endParaRPr lang="en-US" sz="1200" dirty="0">
              <a:latin typeface="Arial" charset="0"/>
            </a:endParaRPr>
          </a:p>
          <a:p>
            <a:r>
              <a:rPr lang="en-US" sz="1200" dirty="0">
                <a:latin typeface="Arial" charset="0"/>
              </a:rPr>
              <a:t>Wear disposable gloves and remember the “rule of ones”….</a:t>
            </a:r>
          </a:p>
          <a:p>
            <a:pPr marL="171450" indent="-171450">
              <a:buClr>
                <a:schemeClr val="accent1"/>
              </a:buClr>
              <a:buFont typeface="Arial"/>
              <a:buChar char="•"/>
            </a:pPr>
            <a:r>
              <a:rPr lang="en-US" sz="1200" dirty="0">
                <a:latin typeface="Arial" charset="0"/>
              </a:rPr>
              <a:t>One wipe</a:t>
            </a:r>
          </a:p>
          <a:p>
            <a:pPr marL="171450" indent="-171450">
              <a:buClr>
                <a:schemeClr val="accent1"/>
              </a:buClr>
              <a:buFont typeface="Arial"/>
              <a:buChar char="•"/>
            </a:pPr>
            <a:r>
              <a:rPr lang="en-US" sz="1200" dirty="0">
                <a:latin typeface="Arial" charset="0"/>
              </a:rPr>
              <a:t>One side</a:t>
            </a:r>
          </a:p>
          <a:p>
            <a:pPr marL="171450" indent="-171450">
              <a:buClr>
                <a:schemeClr val="accent1"/>
              </a:buClr>
              <a:buFont typeface="Arial"/>
              <a:buChar char="•"/>
            </a:pPr>
            <a:r>
              <a:rPr lang="en-US" sz="1200" dirty="0">
                <a:latin typeface="Arial" charset="0"/>
              </a:rPr>
              <a:t>One surface</a:t>
            </a:r>
          </a:p>
          <a:p>
            <a:pPr marL="171450" indent="-171450">
              <a:buClr>
                <a:schemeClr val="accent1"/>
              </a:buClr>
              <a:buFont typeface="Arial"/>
              <a:buChar char="•"/>
            </a:pPr>
            <a:r>
              <a:rPr lang="en-US" sz="1200" dirty="0">
                <a:latin typeface="Arial" charset="0"/>
              </a:rPr>
              <a:t>One direction.</a:t>
            </a:r>
            <a:br>
              <a:rPr lang="en-US" sz="1200" dirty="0">
                <a:latin typeface="Arial" charset="0"/>
              </a:rPr>
            </a:br>
            <a:endParaRPr lang="en-US" sz="1200" dirty="0">
              <a:latin typeface="Arial" charset="0"/>
            </a:endParaRPr>
          </a:p>
          <a:p>
            <a:pPr>
              <a:buClr>
                <a:schemeClr val="accent1"/>
              </a:buClr>
            </a:pPr>
            <a:r>
              <a:rPr lang="en-US" sz="1200" dirty="0">
                <a:latin typeface="Arial" charset="0"/>
              </a:rPr>
              <a:t>Your Care Partner Project checklists have more good info, too. </a:t>
            </a:r>
          </a:p>
          <a:p>
            <a:endParaRPr lang="en-US" sz="1000" dirty="0">
              <a:latin typeface="Arial" charset="0"/>
            </a:endParaRPr>
          </a:p>
        </p:txBody>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28</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 name="Slide Number Placeholder 1"/>
          <p:cNvSpPr>
            <a:spLocks noGrp="1"/>
          </p:cNvSpPr>
          <p:nvPr>
            <p:ph type="sldNum" sz="quarter" idx="10"/>
          </p:nvPr>
        </p:nvSpPr>
        <p:spPr/>
        <p:txBody>
          <a:bodyPr/>
          <a:lstStyle/>
          <a:p>
            <a:pPr>
              <a:defRPr/>
            </a:pPr>
            <a:fld id="{1012DB44-2631-9446-BC4A-9CEE2228C332}" type="slidenum">
              <a:rPr lang="en-US" smtClean="0"/>
              <a:pPr>
                <a:defRPr/>
              </a:pPr>
              <a:t>29</a:t>
            </a:fld>
            <a:endParaRPr lang="en-US" dirty="0"/>
          </a:p>
        </p:txBody>
      </p:sp>
      <p:sp>
        <p:nvSpPr>
          <p:cNvPr id="5" name="Notes Placeholder 4"/>
          <p:cNvSpPr>
            <a:spLocks noGrp="1"/>
          </p:cNvSpPr>
          <p:nvPr>
            <p:ph type="body" idx="1"/>
          </p:nvPr>
        </p:nvSpPr>
        <p:spPr>
          <a:xfrm>
            <a:off x="1066800" y="4343400"/>
            <a:ext cx="5105400" cy="4114800"/>
          </a:xfrm>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dirty="0">
                <a:latin typeface="Arial" charset="0"/>
              </a:rPr>
              <a:t>Every patient is at risk for a fall. Another practical solution with simple tools:  ask for a 3-prong cane and non-skid socks.  Make sure the call button works and is in easy reach.</a:t>
            </a:r>
            <a:r>
              <a:rPr lang="en-US" sz="1200" baseline="0" dirty="0">
                <a:latin typeface="Arial" charset="0"/>
              </a:rPr>
              <a:t> The Care Partner Project offers a great Fall Prevention checklist. </a:t>
            </a:r>
            <a:r>
              <a:rPr lang="en-US" sz="1200" dirty="0">
                <a:latin typeface="Arial" charset="0"/>
              </a:rPr>
              <a:t>  </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dirty="0">
              <a:latin typeface="Arial"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dirty="0">
                <a:latin typeface="Arial" charset="0"/>
              </a:rPr>
              <a:t>You’ll see more good tips for preventing falls on your Care Partner Project checklist. </a:t>
            </a:r>
          </a:p>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a:lstStyle/>
          <a:p>
            <a:r>
              <a:rPr lang="en-US" sz="1200" dirty="0">
                <a:ea typeface="ＭＳ Ｐゴシック" charset="-128"/>
                <a:cs typeface="ＭＳ Ｐゴシック" charset="-128"/>
              </a:rPr>
              <a:t>Alarm fatigue is  a very real problem. It refers to times when we tune out noises in order to focus on a task at hand.  On busy hospital units, nurses and docs do this, too.</a:t>
            </a:r>
          </a:p>
          <a:p>
            <a:r>
              <a:rPr lang="en-US" sz="1200" dirty="0">
                <a:ea typeface="ＭＳ Ｐゴシック" charset="-128"/>
                <a:cs typeface="ＭＳ Ｐゴシック" charset="-128"/>
              </a:rPr>
              <a:t>Here’s a true story about Care Partner Project founder</a:t>
            </a:r>
            <a:r>
              <a:rPr lang="en-US" dirty="0">
                <a:ea typeface="ＭＳ Ｐゴシック" charset="-128"/>
                <a:cs typeface="ＭＳ Ｐゴシック" charset="-128"/>
              </a:rPr>
              <a:t>, Karen Curtiss,</a:t>
            </a:r>
            <a:r>
              <a:rPr lang="en-US" sz="1200" dirty="0">
                <a:ea typeface="ＭＳ Ｐゴシック" charset="-128"/>
                <a:cs typeface="ＭＳ Ｐゴシック" charset="-128"/>
              </a:rPr>
              <a:t> whose friend,  TJ underwent minor outpatient hernia repair   His wife, Marie,  a nurse, was told it would be OK to leave and run a few errands while he gradually came out of the anesthesia.  When she returned 2 hours later, he was brain dead.  While still unconscious, he had vomited from the anesthesia -- a fairly common reaction -- and choked.  </a:t>
            </a:r>
          </a:p>
          <a:p>
            <a:r>
              <a:rPr lang="en-US" sz="1200" dirty="0">
                <a:ea typeface="ＭＳ Ｐゴシック" charset="-128"/>
                <a:cs typeface="ＭＳ Ｐゴシック" charset="-128"/>
              </a:rPr>
              <a:t> It takes 2 minutes for someone to die from choking – the alarms monitoring his oxygen and heart rates would have been ringing madly for 2 minutes, but no one responded.</a:t>
            </a:r>
          </a:p>
          <a:p>
            <a:endParaRPr lang="en-US" sz="1200" dirty="0">
              <a:ea typeface="ＭＳ Ｐゴシック" charset="-128"/>
              <a:cs typeface="ＭＳ Ｐゴシック" charset="-128"/>
            </a:endParaRPr>
          </a:p>
          <a:p>
            <a:r>
              <a:rPr lang="en-US" sz="1200" dirty="0">
                <a:ea typeface="ＭＳ Ｐゴシック" charset="-128"/>
                <a:cs typeface="ＭＳ Ｐゴシック" charset="-128"/>
              </a:rPr>
              <a:t> As Karen tells it: ”</a:t>
            </a:r>
            <a:r>
              <a:rPr lang="en-US" sz="1200" i="1" dirty="0">
                <a:ea typeface="ＭＳ Ｐゴシック" charset="-128"/>
                <a:cs typeface="ＭＳ Ｐゴシック" charset="-128"/>
              </a:rPr>
              <a:t>Our wonderful, warm, funny friend had just turned 50 and he and Marie were so excited about  </a:t>
            </a:r>
            <a:r>
              <a:rPr lang="en-US" i="1" dirty="0">
                <a:ea typeface="ＭＳ Ｐゴシック" charset="-128"/>
                <a:cs typeface="ＭＳ Ｐゴシック" charset="-128"/>
              </a:rPr>
              <a:t>celebrating </a:t>
            </a:r>
            <a:r>
              <a:rPr lang="en-US" sz="1200" i="1" dirty="0">
                <a:ea typeface="ＭＳ Ｐゴシック" charset="-128"/>
                <a:cs typeface="ＭＳ Ｐゴシック" charset="-128"/>
              </a:rPr>
              <a:t>their 25</a:t>
            </a:r>
            <a:r>
              <a:rPr lang="en-US" sz="1200" i="1" baseline="30000" dirty="0">
                <a:ea typeface="ＭＳ Ｐゴシック" charset="-128"/>
                <a:cs typeface="ＭＳ Ｐゴシック" charset="-128"/>
              </a:rPr>
              <a:t>th</a:t>
            </a:r>
            <a:r>
              <a:rPr lang="en-US" sz="1200" i="1" dirty="0">
                <a:ea typeface="ＭＳ Ｐゴシック" charset="-128"/>
                <a:cs typeface="ＭＳ Ｐゴシック" charset="-128"/>
              </a:rPr>
              <a:t> wedding anniversary renewing their vows on the beach in Mexico. Instead, we gathered to bury him.</a:t>
            </a:r>
            <a:r>
              <a:rPr lang="en-US" sz="1200" dirty="0">
                <a:ea typeface="ＭＳ Ｐゴシック" charset="-128"/>
                <a:cs typeface="ＭＳ Ｐゴシック" charset="-128"/>
              </a:rPr>
              <a:t>”</a:t>
            </a:r>
          </a:p>
        </p:txBody>
      </p:sp>
      <p:sp>
        <p:nvSpPr>
          <p:cNvPr id="78852" name="Slide Number Placeholder 3"/>
          <p:cNvSpPr>
            <a:spLocks noGrp="1"/>
          </p:cNvSpPr>
          <p:nvPr>
            <p:ph type="sldNum" sz="quarter" idx="5"/>
          </p:nvPr>
        </p:nvSpPr>
        <p:spPr bwMode="auto">
          <a:noFill/>
          <a:ln>
            <a:miter lim="800000"/>
            <a:headEnd/>
            <a:tailEnd/>
          </a:ln>
        </p:spPr>
        <p:txBody>
          <a:bodyPr/>
          <a:lstStyle/>
          <a:p>
            <a:fld id="{5835E84E-CCCB-1248-9C74-FA63D2B9BE42}" type="slidenum">
              <a:rPr lang="en-US" smtClean="0">
                <a:solidFill>
                  <a:prstClr val="black"/>
                </a:solidFill>
                <a:latin typeface="Calibri" charset="0"/>
                <a:ea typeface="ＭＳ Ｐゴシック" charset="-128"/>
                <a:cs typeface="ＭＳ Ｐゴシック" charset="-128"/>
              </a:rPr>
              <a:pPr/>
              <a:t>30</a:t>
            </a:fld>
            <a:endParaRPr lang="en-US" dirty="0">
              <a:solidFill>
                <a:prstClr val="black"/>
              </a:solidFill>
              <a:latin typeface="Calibri" charset="0"/>
              <a:ea typeface="ＭＳ Ｐゴシック" charset="-128"/>
              <a:cs typeface="ＭＳ Ｐゴシック" charset="-128"/>
            </a:endParaRPr>
          </a:p>
        </p:txBody>
      </p:sp>
    </p:spTree>
    <p:extLst>
      <p:ext uri="{BB962C8B-B14F-4D97-AF65-F5344CB8AC3E}">
        <p14:creationId xmlns:p14="http://schemas.microsoft.com/office/powerpoint/2010/main" val="14090254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xfrm>
            <a:off x="1143000" y="4343400"/>
            <a:ext cx="4572000" cy="4114800"/>
          </a:xfrm>
          <a:noFill/>
        </p:spPr>
        <p:txBody>
          <a:bodyPr/>
          <a:lstStyle/>
          <a:p>
            <a:r>
              <a:rPr lang="en-US" dirty="0">
                <a:latin typeface="Arial"/>
                <a:ea typeface="ＭＳ Ｐゴシック" charset="-128"/>
                <a:cs typeface="Arial"/>
              </a:rPr>
              <a:t>Staffing is not as full</a:t>
            </a:r>
            <a:r>
              <a:rPr lang="en-US" baseline="0" dirty="0">
                <a:latin typeface="Arial"/>
                <a:ea typeface="ＭＳ Ｐゴシック" charset="-128"/>
                <a:cs typeface="Arial"/>
              </a:rPr>
              <a:t> on weekends, and typically, senior staff get to take weekends off. It’s very quiet and so important that your loved one has 24/7 Care Partner support. </a:t>
            </a:r>
            <a:endParaRPr lang="en-US" dirty="0">
              <a:latin typeface="Arial"/>
              <a:ea typeface="ＭＳ Ｐゴシック" charset="-128"/>
              <a:cs typeface="Arial"/>
            </a:endParaRPr>
          </a:p>
        </p:txBody>
      </p:sp>
      <p:sp>
        <p:nvSpPr>
          <p:cNvPr id="76804" name="Slide Number Placeholder 3"/>
          <p:cNvSpPr>
            <a:spLocks noGrp="1"/>
          </p:cNvSpPr>
          <p:nvPr>
            <p:ph type="sldNum" sz="quarter" idx="5"/>
          </p:nvPr>
        </p:nvSpPr>
        <p:spPr bwMode="auto">
          <a:noFill/>
          <a:ln>
            <a:miter lim="800000"/>
            <a:headEnd/>
            <a:tailEnd/>
          </a:ln>
        </p:spPr>
        <p:txBody>
          <a:bodyPr/>
          <a:lstStyle/>
          <a:p>
            <a:fld id="{ADB8ED83-7534-BD41-80A2-5F92ED8F556E}" type="slidenum">
              <a:rPr lang="en-US" smtClean="0">
                <a:solidFill>
                  <a:prstClr val="black"/>
                </a:solidFill>
                <a:latin typeface="Calibri" charset="0"/>
                <a:ea typeface="ＭＳ Ｐゴシック" charset="-128"/>
                <a:cs typeface="ＭＳ Ｐゴシック" charset="-128"/>
              </a:rPr>
              <a:pPr/>
              <a:t>31</a:t>
            </a:fld>
            <a:endParaRPr lang="en-US" dirty="0">
              <a:solidFill>
                <a:prstClr val="black"/>
              </a:solidFill>
              <a:latin typeface="Calibri" charset="0"/>
              <a:ea typeface="ＭＳ Ｐゴシック" charset="-128"/>
              <a:cs typeface="ＭＳ Ｐゴシック" charset="-128"/>
            </a:endParaRPr>
          </a:p>
        </p:txBody>
      </p:sp>
    </p:spTree>
    <p:extLst>
      <p:ext uri="{BB962C8B-B14F-4D97-AF65-F5344CB8AC3E}">
        <p14:creationId xmlns:p14="http://schemas.microsoft.com/office/powerpoint/2010/main" val="40192854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ever</a:t>
            </a:r>
            <a:r>
              <a:rPr lang="en-US" baseline="0" dirty="0"/>
              <a:t> have a gut feeling that something just doesn’t feel right, esp. if you feel your loved one may be “going downhill” and your doctors and nurses aren’t paying attention to your concerns or your loved one’s worries, you can actually call the equivalent of 911 in the hospital:  Here’s what you do </a:t>
            </a:r>
            <a:r>
              <a:rPr lang="en-US" b="1" baseline="0" dirty="0"/>
              <a:t>GO TO NEXT SLIDE</a:t>
            </a:r>
            <a:r>
              <a:rPr lang="en-US" baseline="0" dirty="0"/>
              <a:t>. </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32</a:t>
            </a:fld>
            <a:endParaRPr lang="en-US" dirty="0"/>
          </a:p>
        </p:txBody>
      </p:sp>
    </p:spTree>
    <p:extLst>
      <p:ext uri="{BB962C8B-B14F-4D97-AF65-F5344CB8AC3E}">
        <p14:creationId xmlns:p14="http://schemas.microsoft.com/office/powerpoint/2010/main" val="8915064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Too often confusion shown by patients in the hospital is chalked up to dementia – even when the patient is admitted with a mind that’s sharp as a tack. But only the family and close friends may know that. Confusion can signal a lot of other serious problems, namely hospital infections, medication side effects and more.Or maybe, the patient took a fall and got up on their own and the staff didn’t know. So… ask for blood and urine, question about falls, possibly ask for a neurology consultation.  </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33</a:t>
            </a:fld>
            <a:endParaRPr lang="en-US" dirty="0"/>
          </a:p>
        </p:txBody>
      </p:sp>
    </p:spTree>
    <p:extLst>
      <p:ext uri="{BB962C8B-B14F-4D97-AF65-F5344CB8AC3E}">
        <p14:creationId xmlns:p14="http://schemas.microsoft.com/office/powerpoint/2010/main" val="8795194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43000" y="4343400"/>
            <a:ext cx="4572000" cy="4470400"/>
          </a:xfrm>
        </p:spPr>
        <p:txBody>
          <a:bodyPr/>
          <a:lstStyle/>
          <a:p>
            <a:r>
              <a:rPr lang="en-US" sz="1050" dirty="0"/>
              <a:t>The discharge process can be hurried. Beforehand,</a:t>
            </a:r>
            <a:r>
              <a:rPr lang="en-US" sz="1050" baseline="0" dirty="0"/>
              <a:t> m</a:t>
            </a:r>
            <a:r>
              <a:rPr lang="en-US" sz="1050" dirty="0"/>
              <a:t>ake a list of all your loved one’s daily living and medical needs. This is not the time to go to the parking lot to get the car! Be part of the discharge conversation. Take notes. Ask questions. Find out who to call if you or your loved one have questions later. Ask for a list of things to watch for as early warning signs of potential problems.  </a:t>
            </a:r>
            <a:r>
              <a:rPr lang="en-US" sz="1050" b="1" dirty="0"/>
              <a:t>(GIVE</a:t>
            </a:r>
            <a:r>
              <a:rPr lang="en-US" sz="1050" b="1" baseline="0" dirty="0"/>
              <a:t> SOME EXAMPLES. IE. SOMEONE SUFFERING FROM CONGESTIVE HEART FAILURE WILL NEED TO BE WEIGHED EVERY DAY. CAN THE PATIENT BALANCE ON A SCALE? DOES THE PATIENT HAVE A SCALE AT HOME. IF “NO” TO EITHER, NEED TO PLAN AHEAD.)</a:t>
            </a:r>
            <a:r>
              <a:rPr lang="en-US" sz="1050" b="1" dirty="0"/>
              <a:t> </a:t>
            </a:r>
          </a:p>
          <a:p>
            <a:endParaRPr lang="en-US" sz="1050" dirty="0"/>
          </a:p>
          <a:p>
            <a:r>
              <a:rPr lang="en-US" sz="1050" dirty="0"/>
              <a:t>The</a:t>
            </a:r>
            <a:r>
              <a:rPr lang="en-US" sz="1050" baseline="0" dirty="0"/>
              <a:t> discharge person can and should offer resources for post-discharge care, such as a referral to a wound care specialist,  in-home nursing support. Don’t be afraid to speak up and ask.  </a:t>
            </a:r>
            <a:endParaRPr lang="en-US" sz="1050" dirty="0"/>
          </a:p>
          <a:p>
            <a:endParaRPr lang="en-US" sz="1050" dirty="0"/>
          </a:p>
          <a:p>
            <a:r>
              <a:rPr lang="en-US" sz="1050" dirty="0"/>
              <a:t>This</a:t>
            </a:r>
            <a:r>
              <a:rPr lang="en-US" sz="1050" baseline="0" dirty="0"/>
              <a:t> is a good time to ask others to pitch in. O</a:t>
            </a:r>
            <a:r>
              <a:rPr lang="en-US" sz="1050" dirty="0"/>
              <a:t>rganize others, to help!</a:t>
            </a:r>
          </a:p>
          <a:p>
            <a:pPr marL="0" indent="0">
              <a:buNone/>
            </a:pPr>
            <a:endParaRPr lang="en-US" sz="1050" dirty="0"/>
          </a:p>
          <a:p>
            <a:r>
              <a:rPr lang="en-US" sz="1050" dirty="0"/>
              <a:t>Take good notes. Ask: what should we watch for? Call or see your loved one every day for at least 30 days. Call a doctor for   any problems or concerns  that crop up. </a:t>
            </a:r>
          </a:p>
          <a:p>
            <a:endParaRPr lang="en-US" sz="1050" dirty="0"/>
          </a:p>
          <a:p>
            <a:pPr marL="0" indent="0">
              <a:buNone/>
            </a:pPr>
            <a:r>
              <a:rPr lang="en-US" sz="1050" dirty="0"/>
              <a:t>The discharge nurse may not have all test results on hand. Make a list of those that need to be tracked down post-discharge. </a:t>
            </a:r>
          </a:p>
          <a:p>
            <a:pPr marL="0" indent="0">
              <a:lnSpc>
                <a:spcPct val="90000"/>
              </a:lnSpc>
              <a:buNone/>
            </a:pPr>
            <a:endParaRPr lang="en-US" sz="1050" dirty="0"/>
          </a:p>
          <a:p>
            <a:pPr marL="0" indent="0">
              <a:lnSpc>
                <a:spcPct val="90000"/>
              </a:lnSpc>
              <a:buNone/>
            </a:pPr>
            <a:r>
              <a:rPr lang="en-US" sz="1050" dirty="0"/>
              <a:t>Patients can leave the hospital with an infection or blood clot brewing,  but not have any symptoms. Ask for a list of symptoms to watch for – for these problems and any other potential complications.  </a:t>
            </a:r>
          </a:p>
          <a:p>
            <a:endParaRPr lang="en-US" sz="1200"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34</a:t>
            </a:fld>
            <a:endParaRPr lang="en-US" dirty="0"/>
          </a:p>
        </p:txBody>
      </p:sp>
    </p:spTree>
    <p:extLst>
      <p:ext uri="{BB962C8B-B14F-4D97-AF65-F5344CB8AC3E}">
        <p14:creationId xmlns:p14="http://schemas.microsoft.com/office/powerpoint/2010/main" val="22972371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57698" name="Notes Placeholder 2"/>
          <p:cNvSpPr>
            <a:spLocks noGrp="1"/>
          </p:cNvSpPr>
          <p:nvPr>
            <p:ph type="body" idx="1"/>
          </p:nvPr>
        </p:nvSpPr>
        <p:spPr bwMode="auto">
          <a:xfrm>
            <a:off x="1143000" y="4343400"/>
            <a:ext cx="4639733" cy="411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chemeClr val="tx2"/>
              </a:buClr>
              <a:buSzTx/>
              <a:buFontTx/>
              <a:buNone/>
              <a:tabLst/>
              <a:defRPr/>
            </a:pPr>
            <a:r>
              <a:rPr lang="en-US" sz="1200" dirty="0">
                <a:latin typeface="Arial" charset="0"/>
              </a:rPr>
              <a:t>Ask if you can record discharge instructions or any other conversations you’d like to remember (sometimes it’s hard to keep up with note-taking!) If you get push-back, explain that you can’t keep up with notes and give your full attention to the important instructions you and your loved one are hearing. You and your loved one will have peace of mind knowing you can go back and review and make sure you are both fully complying with the instructions. This will reassure them that you are not out to sue, just out to get the best results from the hospital stay and not end up making it a round trip!</a:t>
            </a:r>
          </a:p>
          <a:p>
            <a:pPr marL="0" marR="0" indent="0" algn="l" defTabSz="457200" rtl="0" eaLnBrk="1" fontAlgn="base" latinLnBrk="0" hangingPunct="1">
              <a:lnSpc>
                <a:spcPct val="100000"/>
              </a:lnSpc>
              <a:spcBef>
                <a:spcPct val="0"/>
              </a:spcBef>
              <a:spcAft>
                <a:spcPct val="0"/>
              </a:spcAft>
              <a:buClr>
                <a:schemeClr val="tx2"/>
              </a:buClr>
              <a:buSzTx/>
              <a:buFontTx/>
              <a:buNone/>
              <a:tabLst/>
              <a:defRPr/>
            </a:pPr>
            <a:endParaRPr lang="en-US" dirty="0">
              <a:latin typeface="Arial" charset="0"/>
            </a:endParaRPr>
          </a:p>
          <a:p>
            <a:pPr marL="0" marR="0" indent="0" algn="l" defTabSz="457200" rtl="0" eaLnBrk="1" fontAlgn="base" latinLnBrk="0" hangingPunct="1">
              <a:lnSpc>
                <a:spcPct val="100000"/>
              </a:lnSpc>
              <a:spcBef>
                <a:spcPct val="0"/>
              </a:spcBef>
              <a:spcAft>
                <a:spcPct val="0"/>
              </a:spcAft>
              <a:buClr>
                <a:schemeClr val="tx2"/>
              </a:buClr>
              <a:buSzTx/>
              <a:buFontTx/>
              <a:buNone/>
              <a:tabLst/>
              <a:defRPr/>
            </a:pPr>
            <a:r>
              <a:rPr lang="en-US" sz="1200" dirty="0">
                <a:latin typeface="Arial" charset="0"/>
              </a:rPr>
              <a:t>Studies have shown</a:t>
            </a:r>
            <a:r>
              <a:rPr lang="en-US" sz="1200" baseline="0" dirty="0">
                <a:latin typeface="Arial" charset="0"/>
              </a:rPr>
              <a:t> that patients are less likely to end up back in the hospital when they have recordings of the discharge conversation they can listen to afterward.</a:t>
            </a:r>
          </a:p>
          <a:p>
            <a:pPr marL="0" marR="0" indent="0" algn="l" defTabSz="457200" rtl="0" eaLnBrk="1" fontAlgn="base" latinLnBrk="0" hangingPunct="1">
              <a:lnSpc>
                <a:spcPct val="100000"/>
              </a:lnSpc>
              <a:spcBef>
                <a:spcPct val="0"/>
              </a:spcBef>
              <a:spcAft>
                <a:spcPct val="0"/>
              </a:spcAft>
              <a:buClr>
                <a:schemeClr val="tx2"/>
              </a:buClr>
              <a:buSzTx/>
              <a:buFontTx/>
              <a:buNone/>
              <a:tabLst/>
              <a:defRPr/>
            </a:pPr>
            <a:endParaRPr lang="en-US" dirty="0">
              <a:latin typeface="Arial" charset="0"/>
            </a:endParaRPr>
          </a:p>
          <a:p>
            <a:pPr marL="0" marR="0" indent="0" algn="l" defTabSz="457200" rtl="0" eaLnBrk="1" fontAlgn="base" latinLnBrk="0" hangingPunct="1">
              <a:lnSpc>
                <a:spcPct val="100000"/>
              </a:lnSpc>
              <a:spcBef>
                <a:spcPct val="0"/>
              </a:spcBef>
              <a:spcAft>
                <a:spcPct val="0"/>
              </a:spcAft>
              <a:buClr>
                <a:schemeClr val="tx2"/>
              </a:buClr>
              <a:buSzTx/>
              <a:buFontTx/>
              <a:buNone/>
              <a:tabLst/>
              <a:defRPr/>
            </a:pPr>
            <a:r>
              <a:rPr lang="en-US" sz="1200" baseline="0" dirty="0">
                <a:latin typeface="Arial" charset="0"/>
              </a:rPr>
              <a:t>Note that it is important to ask permission from the discharge nurse first, and helpful to explain why you want to record the conversation. </a:t>
            </a:r>
            <a:endParaRPr lang="en-US" sz="1200" dirty="0">
              <a:latin typeface="Arial" charset="0"/>
            </a:endParaRPr>
          </a:p>
          <a:p>
            <a:pPr marL="0" marR="0" indent="0" algn="l" defTabSz="457200" rtl="0" eaLnBrk="1" fontAlgn="base" latinLnBrk="0" hangingPunct="1">
              <a:lnSpc>
                <a:spcPct val="100000"/>
              </a:lnSpc>
              <a:spcBef>
                <a:spcPct val="0"/>
              </a:spcBef>
              <a:spcAft>
                <a:spcPct val="0"/>
              </a:spcAft>
              <a:buClr>
                <a:schemeClr val="tx2"/>
              </a:buClr>
              <a:buSzTx/>
              <a:buFontTx/>
              <a:buNone/>
              <a:tabLst/>
              <a:defRPr/>
            </a:pPr>
            <a:endParaRPr lang="en-US" sz="1200" dirty="0">
              <a:latin typeface="Arial" charset="0"/>
            </a:endParaRPr>
          </a:p>
          <a:p>
            <a:pPr marL="0" marR="0" indent="0" algn="l" defTabSz="457200" rtl="0" eaLnBrk="1" fontAlgn="base" latinLnBrk="0" hangingPunct="1">
              <a:lnSpc>
                <a:spcPct val="100000"/>
              </a:lnSpc>
              <a:spcBef>
                <a:spcPct val="0"/>
              </a:spcBef>
              <a:spcAft>
                <a:spcPct val="0"/>
              </a:spcAft>
              <a:buClr>
                <a:schemeClr val="tx2"/>
              </a:buClr>
              <a:buSzTx/>
              <a:buFontTx/>
              <a:buNone/>
              <a:tabLst/>
              <a:defRPr/>
            </a:pPr>
            <a:r>
              <a:rPr lang="en-US" sz="1200" dirty="0">
                <a:latin typeface="Arial" charset="0"/>
              </a:rPr>
              <a:t>It’s great to have a record to go back to later.</a:t>
            </a:r>
          </a:p>
          <a:p>
            <a:pPr marL="0" marR="0" indent="0" algn="l" defTabSz="457200" rtl="0" eaLnBrk="1" fontAlgn="base" latinLnBrk="0" hangingPunct="1">
              <a:lnSpc>
                <a:spcPct val="100000"/>
              </a:lnSpc>
              <a:spcBef>
                <a:spcPct val="0"/>
              </a:spcBef>
              <a:spcAft>
                <a:spcPct val="0"/>
              </a:spcAft>
              <a:buClr>
                <a:schemeClr val="tx2"/>
              </a:buClr>
              <a:buSzTx/>
              <a:buFontTx/>
              <a:buNone/>
              <a:tabLst/>
              <a:defRPr/>
            </a:pPr>
            <a:endParaRPr lang="en-US" sz="1200" dirty="0">
              <a:latin typeface="Arial" charset="0"/>
            </a:endParaRPr>
          </a:p>
          <a:p>
            <a:pPr marL="0" marR="0" indent="0" algn="l" defTabSz="457200" rtl="0" eaLnBrk="1" fontAlgn="base" latinLnBrk="0" hangingPunct="1">
              <a:lnSpc>
                <a:spcPct val="100000"/>
              </a:lnSpc>
              <a:spcBef>
                <a:spcPct val="0"/>
              </a:spcBef>
              <a:spcAft>
                <a:spcPct val="0"/>
              </a:spcAft>
              <a:buClr>
                <a:schemeClr val="tx2"/>
              </a:buClr>
              <a:buSzTx/>
              <a:buFontTx/>
              <a:buNone/>
              <a:tabLst/>
              <a:defRPr/>
            </a:pPr>
            <a:endParaRPr lang="en-US" dirty="0">
              <a:latin typeface="Arial" charset="0"/>
            </a:endParaRPr>
          </a:p>
          <a:p>
            <a:pPr eaLnBrk="1" hangingPunct="1">
              <a:spcBef>
                <a:spcPct val="0"/>
              </a:spcBef>
            </a:pPr>
            <a:endParaRPr lang="en-US" sz="1000" dirty="0">
              <a:latin typeface="Arial" charset="0"/>
            </a:endParaRPr>
          </a:p>
          <a:p>
            <a:pPr eaLnBrk="1" hangingPunct="1">
              <a:spcBef>
                <a:spcPct val="0"/>
              </a:spcBef>
            </a:pPr>
            <a:endParaRPr lang="en-US" dirty="0">
              <a:latin typeface="Arial" charset="0"/>
            </a:endParaRPr>
          </a:p>
        </p:txBody>
      </p:sp>
      <p:sp>
        <p:nvSpPr>
          <p:cNvPr id="157701" name="Slide Number Placeholder 5"/>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F12F5F3-355B-5040-ADA5-AAA163ACAC48}" type="slidenum">
              <a:rPr lang="en-US" sz="1200">
                <a:latin typeface="Calibri" charset="0"/>
              </a:rPr>
              <a:pPr eaLnBrk="1" hangingPunct="1"/>
              <a:t>35</a:t>
            </a:fld>
            <a:endParaRPr lang="en-US" sz="1200" dirty="0">
              <a:latin typeface="Calibri" charset="0"/>
            </a:endParaRPr>
          </a:p>
        </p:txBody>
      </p:sp>
    </p:spTree>
    <p:extLst>
      <p:ext uri="{BB962C8B-B14F-4D97-AF65-F5344CB8AC3E}">
        <p14:creationId xmlns:p14="http://schemas.microsoft.com/office/powerpoint/2010/main" val="23726474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Prevent a round trip!  Get medical attention from your loved one’s doctors for any signs or symptoms of problems. No one wants to end up in an emergency room – or in the hospital, again!</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36</a:t>
            </a:fld>
            <a:endParaRPr lang="en-US" dirty="0"/>
          </a:p>
        </p:txBody>
      </p:sp>
    </p:spTree>
    <p:extLst>
      <p:ext uri="{BB962C8B-B14F-4D97-AF65-F5344CB8AC3E}">
        <p14:creationId xmlns:p14="http://schemas.microsoft.com/office/powerpoint/2010/main" val="39713369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latin typeface="Arial"/>
                <a:cs typeface="Arial"/>
              </a:rPr>
              <a:t>These sites offer free calendar planners you can create and share to organize family and friends to help support your loved one in the hospital, and for care at home afterward.</a:t>
            </a:r>
          </a:p>
          <a:p>
            <a:pPr marL="0" indent="0">
              <a:buNone/>
            </a:pPr>
            <a:r>
              <a:rPr lang="en-US" sz="1200" dirty="0">
                <a:latin typeface="Arial"/>
                <a:cs typeface="Arial"/>
              </a:rPr>
              <a:t>You can also post updates and others can send messages and photos to your loved one.</a:t>
            </a:r>
          </a:p>
          <a:p>
            <a:pPr marL="0" indent="0">
              <a:buNone/>
            </a:pPr>
            <a:endParaRPr lang="en-US" sz="1200" dirty="0">
              <a:latin typeface="Arial"/>
              <a:cs typeface="Arial"/>
            </a:endParaRPr>
          </a:p>
          <a:p>
            <a:pPr marL="0" indent="0">
              <a:buNone/>
            </a:pPr>
            <a:r>
              <a:rPr lang="en-US" b="1" dirty="0">
                <a:solidFill>
                  <a:schemeClr val="tx1"/>
                </a:solidFill>
              </a:rPr>
              <a:t>IF APPLICABLE</a:t>
            </a:r>
            <a:r>
              <a:rPr lang="en-US" dirty="0">
                <a:solidFill>
                  <a:schemeClr val="tx1"/>
                </a:solidFill>
              </a:rPr>
              <a:t>: </a:t>
            </a:r>
            <a:r>
              <a:rPr lang="en-US" sz="1200" dirty="0">
                <a:solidFill>
                  <a:schemeClr val="tx1"/>
                </a:solidFill>
              </a:rPr>
              <a:t> Professional advocate firms such as my own which can help patients and families with </a:t>
            </a:r>
            <a:r>
              <a:rPr lang="en-US" sz="1200" b="1" dirty="0">
                <a:solidFill>
                  <a:schemeClr val="tx1"/>
                </a:solidFill>
              </a:rPr>
              <a:t>(INSERT SERVICES</a:t>
            </a:r>
            <a:r>
              <a:rPr lang="en-US" sz="1200" dirty="0">
                <a:solidFill>
                  <a:schemeClr val="tx1"/>
                </a:solidFill>
              </a:rPr>
              <a:t>). </a:t>
            </a:r>
          </a:p>
          <a:p>
            <a:endParaRPr lang="en-US" b="1" dirty="0">
              <a:solidFill>
                <a:schemeClr val="tx1"/>
              </a:solidFill>
            </a:endParaRP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37</a:t>
            </a:fld>
            <a:endParaRPr lang="en-US" dirty="0"/>
          </a:p>
        </p:txBody>
      </p:sp>
    </p:spTree>
    <p:extLst>
      <p:ext uri="{BB962C8B-B14F-4D97-AF65-F5344CB8AC3E}">
        <p14:creationId xmlns:p14="http://schemas.microsoft.com/office/powerpoint/2010/main" val="41400557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a:lstStyle/>
          <a:p>
            <a:r>
              <a:rPr lang="en-US" sz="1200" dirty="0">
                <a:latin typeface="Arial"/>
                <a:ea typeface="ＭＳ Ｐゴシック" charset="-128"/>
                <a:cs typeface="Arial"/>
              </a:rPr>
              <a:t>25% of all times when a patient hits a call button to the nurses’ station, it’s for things like …”I can’t reach my glasses, can you get them for me?”, “May I have more ice?” “Would you raise the thermostat for me?”  “I can’t get my favorite channel.”  </a:t>
            </a:r>
          </a:p>
          <a:p>
            <a:endParaRPr lang="en-US" sz="1200" dirty="0">
              <a:latin typeface="Arial"/>
              <a:ea typeface="ＭＳ Ｐゴシック" charset="-128"/>
              <a:cs typeface="Arial"/>
            </a:endParaRPr>
          </a:p>
          <a:p>
            <a:r>
              <a:rPr lang="en-US" sz="1200" dirty="0">
                <a:latin typeface="Arial"/>
                <a:ea typeface="ＭＳ Ｐゴシック" charset="-128"/>
                <a:cs typeface="Arial"/>
              </a:rPr>
              <a:t>This is where YOU can – and should -- happily pitch in to save the nurses’ time for real nursing care. If you are able-bodied, help make up the bed, get the ice and water, and extra blankets your loved one needs, keep the room neat, put clothes away. </a:t>
            </a:r>
            <a:br>
              <a:rPr lang="en-US" dirty="0">
                <a:ea typeface="ＭＳ Ｐゴシック" charset="-128"/>
              </a:rPr>
            </a:br>
            <a:endParaRPr lang="en-US" dirty="0">
              <a:ea typeface="ＭＳ Ｐゴシック" charset="-128"/>
            </a:endParaRPr>
          </a:p>
          <a:p>
            <a:r>
              <a:rPr lang="en-US" dirty="0">
                <a:ea typeface="ＭＳ Ｐゴシック" charset="-128"/>
              </a:rPr>
              <a:t>Also, a tidy room helps prevent trips and falls!</a:t>
            </a:r>
            <a:endParaRPr lang="en-US" sz="1200" dirty="0">
              <a:latin typeface="Arial"/>
              <a:ea typeface="ＭＳ Ｐゴシック" charset="-128"/>
              <a:cs typeface="Arial"/>
            </a:endParaRPr>
          </a:p>
          <a:p>
            <a:endParaRPr lang="en-US" dirty="0">
              <a:latin typeface="Arial"/>
              <a:ea typeface="ＭＳ Ｐゴシック" charset="-128"/>
              <a:cs typeface="Arial"/>
            </a:endParaRPr>
          </a:p>
          <a:p>
            <a:endParaRPr lang="en-US" dirty="0">
              <a:latin typeface="Arial"/>
              <a:ea typeface="ＭＳ Ｐゴシック" charset="-128"/>
              <a:cs typeface="Arial"/>
            </a:endParaRPr>
          </a:p>
        </p:txBody>
      </p:sp>
      <p:sp>
        <p:nvSpPr>
          <p:cNvPr id="74756" name="Slide Number Placeholder 3"/>
          <p:cNvSpPr>
            <a:spLocks noGrp="1"/>
          </p:cNvSpPr>
          <p:nvPr>
            <p:ph type="sldNum" sz="quarter" idx="5"/>
          </p:nvPr>
        </p:nvSpPr>
        <p:spPr bwMode="auto">
          <a:noFill/>
          <a:ln>
            <a:miter lim="800000"/>
            <a:headEnd/>
            <a:tailEnd/>
          </a:ln>
        </p:spPr>
        <p:txBody>
          <a:bodyPr/>
          <a:lstStyle/>
          <a:p>
            <a:fld id="{54042E10-DA33-3947-B3D5-D895FFF1CAD3}" type="slidenum">
              <a:rPr lang="en-US" smtClean="0">
                <a:solidFill>
                  <a:prstClr val="black"/>
                </a:solidFill>
                <a:latin typeface="Calibri" charset="0"/>
                <a:ea typeface="ＭＳ Ｐゴシック" charset="-128"/>
                <a:cs typeface="ＭＳ Ｐゴシック" charset="-128"/>
              </a:rPr>
              <a:pPr/>
              <a:t>38</a:t>
            </a:fld>
            <a:endParaRPr lang="en-US" dirty="0">
              <a:solidFill>
                <a:prstClr val="black"/>
              </a:solidFill>
              <a:latin typeface="Calibri" charset="0"/>
              <a:ea typeface="ＭＳ Ｐゴシック" charset="-128"/>
              <a:cs typeface="ＭＳ Ｐゴシック"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a:lstStyle/>
          <a:p>
            <a:r>
              <a:rPr lang="en-US" b="1" dirty="0">
                <a:solidFill>
                  <a:schemeClr val="accent6"/>
                </a:solidFill>
                <a:latin typeface="Arial"/>
                <a:ea typeface="ＭＳ Ｐゴシック" charset="-128"/>
                <a:cs typeface="Arial"/>
              </a:rPr>
              <a:t>PRESENTER: INSERT</a:t>
            </a:r>
            <a:r>
              <a:rPr lang="en-US" b="1" baseline="0" dirty="0">
                <a:solidFill>
                  <a:schemeClr val="accent6"/>
                </a:solidFill>
                <a:latin typeface="Arial"/>
                <a:ea typeface="ＭＳ Ｐゴシック" charset="-128"/>
                <a:cs typeface="Arial"/>
              </a:rPr>
              <a:t> YOUR HEADSHOT AND CONTACT INFO. </a:t>
            </a:r>
            <a:endParaRPr lang="en-US" b="1" dirty="0">
              <a:solidFill>
                <a:schemeClr val="accent6"/>
              </a:solidFill>
              <a:latin typeface="Arial"/>
              <a:ea typeface="ＭＳ Ｐゴシック" charset="-128"/>
              <a:cs typeface="Arial"/>
            </a:endParaRPr>
          </a:p>
        </p:txBody>
      </p:sp>
      <p:sp>
        <p:nvSpPr>
          <p:cNvPr id="51204" name="Slide Number Placeholder 3"/>
          <p:cNvSpPr>
            <a:spLocks noGrp="1"/>
          </p:cNvSpPr>
          <p:nvPr>
            <p:ph type="sldNum" sz="quarter" idx="5"/>
          </p:nvPr>
        </p:nvSpPr>
        <p:spPr bwMode="auto">
          <a:noFill/>
          <a:ln>
            <a:miter lim="800000"/>
            <a:headEnd/>
            <a:tailEnd/>
          </a:ln>
        </p:spPr>
        <p:txBody>
          <a:bodyPr/>
          <a:lstStyle/>
          <a:p>
            <a:fld id="{229161C9-1BBC-E94B-BB99-B39D406CEC70}" type="slidenum">
              <a:rPr lang="en-US" smtClean="0">
                <a:solidFill>
                  <a:prstClr val="black"/>
                </a:solidFill>
                <a:latin typeface="Calibri" charset="0"/>
                <a:ea typeface="ＭＳ Ｐゴシック" charset="-128"/>
                <a:cs typeface="ＭＳ Ｐゴシック" charset="-128"/>
              </a:rPr>
              <a:pPr/>
              <a:t>41</a:t>
            </a:fld>
            <a:endParaRPr lang="en-US" dirty="0">
              <a:solidFill>
                <a:prstClr val="black"/>
              </a:solidFill>
              <a:latin typeface="Calibri" charset="0"/>
              <a:ea typeface="ＭＳ Ｐゴシック" charset="-128"/>
              <a:cs typeface="ＭＳ Ｐゴシック" charset="-128"/>
            </a:endParaRPr>
          </a:p>
        </p:txBody>
      </p:sp>
    </p:spTree>
    <p:extLst>
      <p:ext uri="{BB962C8B-B14F-4D97-AF65-F5344CB8AC3E}">
        <p14:creationId xmlns:p14="http://schemas.microsoft.com/office/powerpoint/2010/main" val="1320400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r>
              <a:rPr lang="en-US"/>
              <a:t>©The Care Partner Project 2023</a:t>
            </a:r>
            <a:endParaRPr lang="en-US" dirty="0"/>
          </a:p>
        </p:txBody>
      </p:sp>
      <p:sp>
        <p:nvSpPr>
          <p:cNvPr id="5" name="Footer Placeholder 4"/>
          <p:cNvSpPr>
            <a:spLocks noGrp="1"/>
          </p:cNvSpPr>
          <p:nvPr>
            <p:ph type="ftr" sz="quarter" idx="11"/>
          </p:nvPr>
        </p:nvSpPr>
        <p:spPr/>
        <p:txBody>
          <a:bodyPr/>
          <a:lstStyle/>
          <a:p>
            <a:pPr>
              <a:defRPr/>
            </a:pPr>
            <a:r>
              <a:rPr lang="en-US"/>
              <a:t>©The Care Partner Project 2023</a:t>
            </a:r>
            <a:endParaRPr lang="en-US" dirty="0"/>
          </a:p>
        </p:txBody>
      </p:sp>
      <p:sp>
        <p:nvSpPr>
          <p:cNvPr id="6" name="Slide Number Placeholder 5"/>
          <p:cNvSpPr>
            <a:spLocks noGrp="1"/>
          </p:cNvSpPr>
          <p:nvPr>
            <p:ph type="sldNum" sz="quarter" idx="12"/>
          </p:nvPr>
        </p:nvSpPr>
        <p:spPr/>
        <p:txBody>
          <a:bodyPr/>
          <a:lstStyle/>
          <a:p>
            <a:fld id="{10B40C68-1388-DC4B-874B-7FE63337FF25}" type="slidenum">
              <a:rPr lang="en-US" smtClean="0"/>
              <a:t>‹#›</a:t>
            </a:fld>
            <a:endParaRPr lang="en-US" dirty="0"/>
          </a:p>
        </p:txBody>
      </p:sp>
    </p:spTree>
    <p:extLst>
      <p:ext uri="{BB962C8B-B14F-4D97-AF65-F5344CB8AC3E}">
        <p14:creationId xmlns:p14="http://schemas.microsoft.com/office/powerpoint/2010/main" val="4128753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©The Care Partner Project 2023</a:t>
            </a:r>
            <a:endParaRPr lang="en-US" dirty="0"/>
          </a:p>
        </p:txBody>
      </p:sp>
      <p:sp>
        <p:nvSpPr>
          <p:cNvPr id="5" name="Footer Placeholder 4"/>
          <p:cNvSpPr>
            <a:spLocks noGrp="1"/>
          </p:cNvSpPr>
          <p:nvPr>
            <p:ph type="ftr" sz="quarter" idx="11"/>
          </p:nvPr>
        </p:nvSpPr>
        <p:spPr/>
        <p:txBody>
          <a:bodyPr/>
          <a:lstStyle/>
          <a:p>
            <a:pPr>
              <a:defRPr/>
            </a:pPr>
            <a:r>
              <a:rPr lang="en-US"/>
              <a:t>©The Care Partner Project 2023</a:t>
            </a:r>
            <a:endParaRPr lang="en-US" dirty="0"/>
          </a:p>
        </p:txBody>
      </p:sp>
      <p:sp>
        <p:nvSpPr>
          <p:cNvPr id="6" name="Slide Number Placeholder 5"/>
          <p:cNvSpPr>
            <a:spLocks noGrp="1"/>
          </p:cNvSpPr>
          <p:nvPr>
            <p:ph type="sldNum" sz="quarter" idx="12"/>
          </p:nvPr>
        </p:nvSpPr>
        <p:spPr/>
        <p:txBody>
          <a:bodyPr/>
          <a:lstStyle/>
          <a:p>
            <a:fld id="{5545935D-753C-6342-B658-0DC896E1BF92}" type="slidenum">
              <a:rPr lang="en-US" smtClean="0"/>
              <a:t>‹#›</a:t>
            </a:fld>
            <a:endParaRPr lang="en-US" dirty="0"/>
          </a:p>
        </p:txBody>
      </p:sp>
    </p:spTree>
    <p:extLst>
      <p:ext uri="{BB962C8B-B14F-4D97-AF65-F5344CB8AC3E}">
        <p14:creationId xmlns:p14="http://schemas.microsoft.com/office/powerpoint/2010/main" val="487824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r>
              <a:rPr lang="en-US"/>
              <a:t>©The Care Partner Project 2023</a:t>
            </a:r>
            <a:endParaRPr lang="en-US" dirty="0"/>
          </a:p>
        </p:txBody>
      </p:sp>
      <p:sp>
        <p:nvSpPr>
          <p:cNvPr id="5" name="Footer Placeholder 4"/>
          <p:cNvSpPr>
            <a:spLocks noGrp="1"/>
          </p:cNvSpPr>
          <p:nvPr>
            <p:ph type="ftr" sz="quarter" idx="11"/>
          </p:nvPr>
        </p:nvSpPr>
        <p:spPr/>
        <p:txBody>
          <a:bodyPr/>
          <a:lstStyle/>
          <a:p>
            <a:pPr>
              <a:defRPr/>
            </a:pPr>
            <a:r>
              <a:rPr lang="en-US"/>
              <a:t>©The Care Partner Project 2023</a:t>
            </a:r>
            <a:endParaRPr lang="en-US" dirty="0"/>
          </a:p>
        </p:txBody>
      </p:sp>
      <p:sp>
        <p:nvSpPr>
          <p:cNvPr id="6" name="Slide Number Placeholder 5"/>
          <p:cNvSpPr>
            <a:spLocks noGrp="1"/>
          </p:cNvSpPr>
          <p:nvPr>
            <p:ph type="sldNum" sz="quarter" idx="12"/>
          </p:nvPr>
        </p:nvSpPr>
        <p:spPr/>
        <p:txBody>
          <a:bodyPr/>
          <a:lstStyle/>
          <a:p>
            <a:pPr>
              <a:defRPr/>
            </a:pPr>
            <a:fld id="{6C4C091D-8082-AC4F-8017-BB7D5F659EF3}" type="slidenum">
              <a:rPr lang="en-US" smtClean="0"/>
              <a:pPr>
                <a:defRPr/>
              </a:pPr>
              <a:t>‹#›</a:t>
            </a:fld>
            <a:endParaRPr lang="en-US" dirty="0"/>
          </a:p>
        </p:txBody>
      </p:sp>
    </p:spTree>
    <p:extLst>
      <p:ext uri="{BB962C8B-B14F-4D97-AF65-F5344CB8AC3E}">
        <p14:creationId xmlns:p14="http://schemas.microsoft.com/office/powerpoint/2010/main" val="4143047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©The Care Partner Project 2023</a:t>
            </a:r>
            <a:endParaRPr lang="en-US" dirty="0"/>
          </a:p>
        </p:txBody>
      </p:sp>
      <p:sp>
        <p:nvSpPr>
          <p:cNvPr id="6" name="Footer Placeholder 5"/>
          <p:cNvSpPr>
            <a:spLocks noGrp="1"/>
          </p:cNvSpPr>
          <p:nvPr>
            <p:ph type="ftr" sz="quarter" idx="11"/>
          </p:nvPr>
        </p:nvSpPr>
        <p:spPr/>
        <p:txBody>
          <a:bodyPr/>
          <a:lstStyle/>
          <a:p>
            <a:pPr>
              <a:defRPr/>
            </a:pPr>
            <a:r>
              <a:rPr lang="en-US"/>
              <a:t>©The Care Partner Project 2023</a:t>
            </a:r>
            <a:endParaRPr lang="en-US" dirty="0"/>
          </a:p>
        </p:txBody>
      </p:sp>
      <p:sp>
        <p:nvSpPr>
          <p:cNvPr id="7" name="Slide Number Placeholder 6"/>
          <p:cNvSpPr>
            <a:spLocks noGrp="1"/>
          </p:cNvSpPr>
          <p:nvPr>
            <p:ph type="sldNum" sz="quarter" idx="12"/>
          </p:nvPr>
        </p:nvSpPr>
        <p:spPr/>
        <p:txBody>
          <a:bodyPr/>
          <a:lstStyle/>
          <a:p>
            <a:fld id="{5545935D-753C-6342-B658-0DC896E1BF92}" type="slidenum">
              <a:rPr lang="en-US" smtClean="0"/>
              <a:t>‹#›</a:t>
            </a:fld>
            <a:endParaRPr lang="en-US" dirty="0"/>
          </a:p>
        </p:txBody>
      </p:sp>
      <p:sp>
        <p:nvSpPr>
          <p:cNvPr id="8" name="TextBox 7">
            <a:extLst>
              <a:ext uri="{FF2B5EF4-FFF2-40B4-BE49-F238E27FC236}">
                <a16:creationId xmlns:a16="http://schemas.microsoft.com/office/drawing/2014/main" id="{65ADB2DD-BC33-D84E-BC19-EBB94ABE28EC}"/>
              </a:ext>
            </a:extLst>
          </p:cNvPr>
          <p:cNvSpPr txBox="1">
            <a:spLocks noChangeArrowheads="1"/>
          </p:cNvSpPr>
          <p:nvPr userDrawn="1"/>
        </p:nvSpPr>
        <p:spPr bwMode="auto">
          <a:xfrm>
            <a:off x="4340225" y="6394450"/>
            <a:ext cx="4159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dirty="0">
              <a:ea typeface="+mn-ea"/>
              <a:cs typeface="Arial" pitchFamily="34" charset="0"/>
            </a:endParaRPr>
          </a:p>
        </p:txBody>
      </p:sp>
    </p:spTree>
    <p:extLst>
      <p:ext uri="{BB962C8B-B14F-4D97-AF65-F5344CB8AC3E}">
        <p14:creationId xmlns:p14="http://schemas.microsoft.com/office/powerpoint/2010/main" val="2473696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©The Care Partner Project 2023</a:t>
            </a:r>
            <a:endParaRPr lang="en-US" dirty="0"/>
          </a:p>
        </p:txBody>
      </p:sp>
      <p:sp>
        <p:nvSpPr>
          <p:cNvPr id="8" name="Footer Placeholder 7"/>
          <p:cNvSpPr>
            <a:spLocks noGrp="1"/>
          </p:cNvSpPr>
          <p:nvPr>
            <p:ph type="ftr" sz="quarter" idx="11"/>
          </p:nvPr>
        </p:nvSpPr>
        <p:spPr/>
        <p:txBody>
          <a:bodyPr/>
          <a:lstStyle/>
          <a:p>
            <a:pPr>
              <a:defRPr/>
            </a:pPr>
            <a:r>
              <a:rPr lang="en-US"/>
              <a:t>©The Care Partner Project 2023</a:t>
            </a:r>
            <a:endParaRPr lang="en-US" dirty="0"/>
          </a:p>
        </p:txBody>
      </p:sp>
      <p:sp>
        <p:nvSpPr>
          <p:cNvPr id="9" name="Slide Number Placeholder 8"/>
          <p:cNvSpPr>
            <a:spLocks noGrp="1"/>
          </p:cNvSpPr>
          <p:nvPr>
            <p:ph type="sldNum" sz="quarter" idx="12"/>
          </p:nvPr>
        </p:nvSpPr>
        <p:spPr/>
        <p:txBody>
          <a:bodyPr/>
          <a:lstStyle/>
          <a:p>
            <a:fld id="{5545935D-753C-6342-B658-0DC896E1BF92}" type="slidenum">
              <a:rPr lang="en-US" smtClean="0"/>
              <a:t>‹#›</a:t>
            </a:fld>
            <a:endParaRPr lang="en-US" dirty="0"/>
          </a:p>
        </p:txBody>
      </p:sp>
    </p:spTree>
    <p:extLst>
      <p:ext uri="{BB962C8B-B14F-4D97-AF65-F5344CB8AC3E}">
        <p14:creationId xmlns:p14="http://schemas.microsoft.com/office/powerpoint/2010/main" val="3096112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©The Care Partner Project 2023</a:t>
            </a:r>
            <a:endParaRPr lang="en-US" dirty="0"/>
          </a:p>
        </p:txBody>
      </p:sp>
      <p:sp>
        <p:nvSpPr>
          <p:cNvPr id="4" name="Footer Placeholder 3"/>
          <p:cNvSpPr>
            <a:spLocks noGrp="1"/>
          </p:cNvSpPr>
          <p:nvPr>
            <p:ph type="ftr" sz="quarter" idx="11"/>
          </p:nvPr>
        </p:nvSpPr>
        <p:spPr/>
        <p:txBody>
          <a:bodyPr/>
          <a:lstStyle/>
          <a:p>
            <a:pPr>
              <a:defRPr/>
            </a:pPr>
            <a:r>
              <a:rPr lang="en-US"/>
              <a:t>©The Care Partner Project 2023</a:t>
            </a:r>
            <a:endParaRPr lang="en-US" dirty="0"/>
          </a:p>
        </p:txBody>
      </p:sp>
      <p:sp>
        <p:nvSpPr>
          <p:cNvPr id="5" name="Slide Number Placeholder 4"/>
          <p:cNvSpPr>
            <a:spLocks noGrp="1"/>
          </p:cNvSpPr>
          <p:nvPr>
            <p:ph type="sldNum" sz="quarter" idx="12"/>
          </p:nvPr>
        </p:nvSpPr>
        <p:spPr/>
        <p:txBody>
          <a:bodyPr/>
          <a:lstStyle/>
          <a:p>
            <a:fld id="{5545935D-753C-6342-B658-0DC896E1BF92}" type="slidenum">
              <a:rPr lang="en-US" smtClean="0"/>
              <a:t>‹#›</a:t>
            </a:fld>
            <a:endParaRPr lang="en-US" dirty="0"/>
          </a:p>
        </p:txBody>
      </p:sp>
    </p:spTree>
    <p:extLst>
      <p:ext uri="{BB962C8B-B14F-4D97-AF65-F5344CB8AC3E}">
        <p14:creationId xmlns:p14="http://schemas.microsoft.com/office/powerpoint/2010/main" val="4071223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©The Care Partner Project 2023</a:t>
            </a:r>
            <a:endParaRPr lang="en-US" dirty="0"/>
          </a:p>
        </p:txBody>
      </p:sp>
      <p:sp>
        <p:nvSpPr>
          <p:cNvPr id="3" name="Footer Placeholder 2"/>
          <p:cNvSpPr>
            <a:spLocks noGrp="1"/>
          </p:cNvSpPr>
          <p:nvPr>
            <p:ph type="ftr" sz="quarter" idx="11"/>
          </p:nvPr>
        </p:nvSpPr>
        <p:spPr/>
        <p:txBody>
          <a:bodyPr/>
          <a:lstStyle/>
          <a:p>
            <a:pPr>
              <a:defRPr/>
            </a:pPr>
            <a:r>
              <a:rPr lang="en-US"/>
              <a:t>©The Care Partner Project 2023</a:t>
            </a:r>
            <a:endParaRPr lang="en-US" dirty="0"/>
          </a:p>
        </p:txBody>
      </p:sp>
      <p:sp>
        <p:nvSpPr>
          <p:cNvPr id="4" name="Slide Number Placeholder 3"/>
          <p:cNvSpPr>
            <a:spLocks noGrp="1"/>
          </p:cNvSpPr>
          <p:nvPr>
            <p:ph type="sldNum" sz="quarter" idx="12"/>
          </p:nvPr>
        </p:nvSpPr>
        <p:spPr/>
        <p:txBody>
          <a:bodyPr/>
          <a:lstStyle/>
          <a:p>
            <a:fld id="{5545935D-753C-6342-B658-0DC896E1BF92}" type="slidenum">
              <a:rPr lang="en-US" smtClean="0"/>
              <a:t>‹#›</a:t>
            </a:fld>
            <a:endParaRPr lang="en-US" dirty="0"/>
          </a:p>
        </p:txBody>
      </p:sp>
    </p:spTree>
    <p:extLst>
      <p:ext uri="{BB962C8B-B14F-4D97-AF65-F5344CB8AC3E}">
        <p14:creationId xmlns:p14="http://schemas.microsoft.com/office/powerpoint/2010/main" val="3809300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©The Care Partner Project 2023</a:t>
            </a:r>
            <a:endParaRPr lang="en-US" dirty="0"/>
          </a:p>
        </p:txBody>
      </p:sp>
      <p:sp>
        <p:nvSpPr>
          <p:cNvPr id="6" name="Footer Placeholder 5"/>
          <p:cNvSpPr>
            <a:spLocks noGrp="1"/>
          </p:cNvSpPr>
          <p:nvPr>
            <p:ph type="ftr" sz="quarter" idx="11"/>
          </p:nvPr>
        </p:nvSpPr>
        <p:spPr/>
        <p:txBody>
          <a:bodyPr/>
          <a:lstStyle/>
          <a:p>
            <a:pPr>
              <a:defRPr/>
            </a:pPr>
            <a:r>
              <a:rPr lang="en-US"/>
              <a:t>©The Care Partner Project 2023</a:t>
            </a:r>
            <a:endParaRPr lang="en-US" dirty="0"/>
          </a:p>
        </p:txBody>
      </p:sp>
      <p:sp>
        <p:nvSpPr>
          <p:cNvPr id="7" name="Slide Number Placeholder 6"/>
          <p:cNvSpPr>
            <a:spLocks noGrp="1"/>
          </p:cNvSpPr>
          <p:nvPr>
            <p:ph type="sldNum" sz="quarter" idx="12"/>
          </p:nvPr>
        </p:nvSpPr>
        <p:spPr/>
        <p:txBody>
          <a:bodyPr/>
          <a:lstStyle/>
          <a:p>
            <a:fld id="{5545935D-753C-6342-B658-0DC896E1BF92}" type="slidenum">
              <a:rPr lang="en-US" smtClean="0"/>
              <a:t>‹#›</a:t>
            </a:fld>
            <a:endParaRPr lang="en-US" dirty="0"/>
          </a:p>
        </p:txBody>
      </p:sp>
    </p:spTree>
    <p:extLst>
      <p:ext uri="{BB962C8B-B14F-4D97-AF65-F5344CB8AC3E}">
        <p14:creationId xmlns:p14="http://schemas.microsoft.com/office/powerpoint/2010/main" val="3435714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©The Care Partner Project 2023</a:t>
            </a:r>
            <a:endParaRPr lang="en-US" dirty="0"/>
          </a:p>
        </p:txBody>
      </p:sp>
      <p:sp>
        <p:nvSpPr>
          <p:cNvPr id="6" name="Footer Placeholder 5"/>
          <p:cNvSpPr>
            <a:spLocks noGrp="1"/>
          </p:cNvSpPr>
          <p:nvPr>
            <p:ph type="ftr" sz="quarter" idx="11"/>
          </p:nvPr>
        </p:nvSpPr>
        <p:spPr/>
        <p:txBody>
          <a:bodyPr/>
          <a:lstStyle/>
          <a:p>
            <a:pPr>
              <a:defRPr/>
            </a:pPr>
            <a:r>
              <a:rPr lang="en-US"/>
              <a:t>©The Care Partner Project 2023</a:t>
            </a:r>
            <a:endParaRPr lang="en-US" dirty="0"/>
          </a:p>
        </p:txBody>
      </p:sp>
      <p:sp>
        <p:nvSpPr>
          <p:cNvPr id="7" name="Slide Number Placeholder 6"/>
          <p:cNvSpPr>
            <a:spLocks noGrp="1"/>
          </p:cNvSpPr>
          <p:nvPr>
            <p:ph type="sldNum" sz="quarter" idx="12"/>
          </p:nvPr>
        </p:nvSpPr>
        <p:spPr/>
        <p:txBody>
          <a:bodyPr/>
          <a:lstStyle/>
          <a:p>
            <a:fld id="{5545935D-753C-6342-B658-0DC896E1BF92}" type="slidenum">
              <a:rPr lang="en-US" smtClean="0"/>
              <a:t>‹#›</a:t>
            </a:fld>
            <a:endParaRPr lang="en-US" dirty="0"/>
          </a:p>
        </p:txBody>
      </p:sp>
    </p:spTree>
    <p:extLst>
      <p:ext uri="{BB962C8B-B14F-4D97-AF65-F5344CB8AC3E}">
        <p14:creationId xmlns:p14="http://schemas.microsoft.com/office/powerpoint/2010/main" val="599232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©The Care Partner Project 2023</a:t>
            </a:r>
            <a:endParaRPr lang="en-US" dirty="0"/>
          </a:p>
        </p:txBody>
      </p:sp>
      <p:sp>
        <p:nvSpPr>
          <p:cNvPr id="5" name="Footer Placeholder 4"/>
          <p:cNvSpPr>
            <a:spLocks noGrp="1"/>
          </p:cNvSpPr>
          <p:nvPr>
            <p:ph type="ftr" sz="quarter" idx="11"/>
          </p:nvPr>
        </p:nvSpPr>
        <p:spPr/>
        <p:txBody>
          <a:bodyPr/>
          <a:lstStyle/>
          <a:p>
            <a:pPr>
              <a:defRPr/>
            </a:pPr>
            <a:r>
              <a:rPr lang="en-US"/>
              <a:t>©The Care Partner Project 2023</a:t>
            </a:r>
            <a:endParaRPr lang="en-US" dirty="0"/>
          </a:p>
        </p:txBody>
      </p:sp>
      <p:sp>
        <p:nvSpPr>
          <p:cNvPr id="6" name="Slide Number Placeholder 5"/>
          <p:cNvSpPr>
            <a:spLocks noGrp="1"/>
          </p:cNvSpPr>
          <p:nvPr>
            <p:ph type="sldNum" sz="quarter" idx="12"/>
          </p:nvPr>
        </p:nvSpPr>
        <p:spPr/>
        <p:txBody>
          <a:bodyPr/>
          <a:lstStyle/>
          <a:p>
            <a:pPr>
              <a:defRPr/>
            </a:pPr>
            <a:fld id="{3D1FDA8C-3F90-6E4D-B2C7-74A3BAE7BBEC}" type="slidenum">
              <a:rPr lang="en-US" smtClean="0"/>
              <a:pPr>
                <a:defRPr/>
              </a:pPr>
              <a:t>‹#›</a:t>
            </a:fld>
            <a:endParaRPr lang="en-US" dirty="0"/>
          </a:p>
        </p:txBody>
      </p:sp>
    </p:spTree>
    <p:extLst>
      <p:ext uri="{BB962C8B-B14F-4D97-AF65-F5344CB8AC3E}">
        <p14:creationId xmlns:p14="http://schemas.microsoft.com/office/powerpoint/2010/main" val="2507987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©The Care Partner Project 2023</a:t>
            </a:r>
            <a:endParaRPr lang="en-US" dirty="0"/>
          </a:p>
        </p:txBody>
      </p:sp>
      <p:sp>
        <p:nvSpPr>
          <p:cNvPr id="5" name="Footer Placeholder 4"/>
          <p:cNvSpPr>
            <a:spLocks noGrp="1"/>
          </p:cNvSpPr>
          <p:nvPr>
            <p:ph type="ftr" sz="quarter" idx="11"/>
          </p:nvPr>
        </p:nvSpPr>
        <p:spPr/>
        <p:txBody>
          <a:bodyPr/>
          <a:lstStyle/>
          <a:p>
            <a:pPr>
              <a:defRPr/>
            </a:pPr>
            <a:r>
              <a:rPr lang="en-US"/>
              <a:t>©The Care Partner Project 2023</a:t>
            </a:r>
            <a:endParaRPr lang="en-US" dirty="0"/>
          </a:p>
        </p:txBody>
      </p:sp>
      <p:sp>
        <p:nvSpPr>
          <p:cNvPr id="6" name="Slide Number Placeholder 5"/>
          <p:cNvSpPr>
            <a:spLocks noGrp="1"/>
          </p:cNvSpPr>
          <p:nvPr>
            <p:ph type="sldNum" sz="quarter" idx="12"/>
          </p:nvPr>
        </p:nvSpPr>
        <p:spPr/>
        <p:txBody>
          <a:bodyPr/>
          <a:lstStyle/>
          <a:p>
            <a:pPr>
              <a:defRPr/>
            </a:pPr>
            <a:fld id="{D3E4B9D0-52A6-6342-98BF-541DB4F4BD92}" type="slidenum">
              <a:rPr lang="en-US" smtClean="0"/>
              <a:pPr>
                <a:defRPr/>
              </a:pPr>
              <a:t>‹#›</a:t>
            </a:fld>
            <a:endParaRPr lang="en-US" dirty="0"/>
          </a:p>
        </p:txBody>
      </p:sp>
    </p:spTree>
    <p:extLst>
      <p:ext uri="{BB962C8B-B14F-4D97-AF65-F5344CB8AC3E}">
        <p14:creationId xmlns:p14="http://schemas.microsoft.com/office/powerpoint/2010/main" val="13876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13" name="Picture Placeholder 12"/>
          <p:cNvSpPr>
            <a:spLocks noGrp="1"/>
          </p:cNvSpPr>
          <p:nvPr>
            <p:ph type="pic" sz="quarter" idx="12"/>
          </p:nvPr>
        </p:nvSpPr>
        <p:spPr>
          <a:xfrm>
            <a:off x="4624388"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4" name="Picture Placeholder 12"/>
          <p:cNvSpPr>
            <a:spLocks noGrp="1"/>
          </p:cNvSpPr>
          <p:nvPr>
            <p:ph type="pic" sz="quarter" idx="13"/>
          </p:nvPr>
        </p:nvSpPr>
        <p:spPr>
          <a:xfrm>
            <a:off x="6802438" y="237744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6" name="Text Placeholder 3"/>
          <p:cNvSpPr>
            <a:spLocks noGrp="1"/>
          </p:cNvSpPr>
          <p:nvPr>
            <p:ph type="body" sz="half" idx="2"/>
          </p:nvPr>
        </p:nvSpPr>
        <p:spPr>
          <a:xfrm>
            <a:off x="857250" y="1779494"/>
            <a:ext cx="3086100" cy="2040905"/>
          </a:xfrm>
        </p:spPr>
        <p:txBody>
          <a:bodyPr lIns="45720" rIns="45720">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a:r>
              <a:rPr lang="en-US"/>
              <a:t>Click to edit Master text styles</a:t>
            </a:r>
          </a:p>
        </p:txBody>
      </p:sp>
      <p:sp>
        <p:nvSpPr>
          <p:cNvPr id="11" name="Date Placeholder 3"/>
          <p:cNvSpPr>
            <a:spLocks noGrp="1"/>
          </p:cNvSpPr>
          <p:nvPr>
            <p:ph type="dt" sz="half" idx="14"/>
          </p:nvPr>
        </p:nvSpPr>
        <p:spPr>
          <a:xfrm>
            <a:off x="4800600" y="6426200"/>
            <a:ext cx="1231900" cy="365125"/>
          </a:xfrm>
          <a:prstGeom prst="rect">
            <a:avLst/>
          </a:prstGeom>
        </p:spPr>
        <p:txBody>
          <a:bodyPr/>
          <a:lstStyle>
            <a:lvl1pPr algn="l">
              <a:defRPr dirty="0" smtClean="0"/>
            </a:lvl1pPr>
          </a:lstStyle>
          <a:p>
            <a:pPr>
              <a:defRPr/>
            </a:pPr>
            <a:r>
              <a:rPr lang="en-US"/>
              <a:t>©The Care Partner Project 2023</a:t>
            </a:r>
            <a:endParaRPr lang="en-US" dirty="0"/>
          </a:p>
        </p:txBody>
      </p:sp>
      <p:sp>
        <p:nvSpPr>
          <p:cNvPr id="12" name="Footer Placeholder 4"/>
          <p:cNvSpPr>
            <a:spLocks noGrp="1"/>
          </p:cNvSpPr>
          <p:nvPr>
            <p:ph type="ftr" sz="quarter" idx="15"/>
          </p:nvPr>
        </p:nvSpPr>
        <p:spPr>
          <a:xfrm>
            <a:off x="6311900" y="6426200"/>
            <a:ext cx="2616200" cy="365125"/>
          </a:xfrm>
        </p:spPr>
        <p:txBody>
          <a:bodyPr/>
          <a:lstStyle>
            <a:lvl1pPr algn="r">
              <a:defRPr dirty="0" smtClean="0"/>
            </a:lvl1pPr>
          </a:lstStyle>
          <a:p>
            <a:pPr>
              <a:defRPr/>
            </a:pPr>
            <a:r>
              <a:rPr lang="en-US"/>
              <a:t>©The Care Partner Project 2023</a:t>
            </a:r>
            <a:endParaRPr lang="en-US" dirty="0"/>
          </a:p>
        </p:txBody>
      </p:sp>
    </p:spTree>
    <p:extLst>
      <p:ext uri="{BB962C8B-B14F-4D97-AF65-F5344CB8AC3E}">
        <p14:creationId xmlns:p14="http://schemas.microsoft.com/office/powerpoint/2010/main" val="793752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nd Content, Alt.">
    <p:spTree>
      <p:nvGrpSpPr>
        <p:cNvPr id="1" name=""/>
        <p:cNvGrpSpPr/>
        <p:nvPr/>
      </p:nvGrpSpPr>
      <p:grpSpPr>
        <a:xfrm>
          <a:off x="0" y="0"/>
          <a:ext cx="0" cy="0"/>
          <a:chOff x="0" y="0"/>
          <a:chExt cx="0" cy="0"/>
        </a:xfrm>
      </p:grpSpPr>
      <p:sp>
        <p:nvSpPr>
          <p:cNvPr id="2" name="Title 1"/>
          <p:cNvSpPr>
            <a:spLocks noGrp="1"/>
          </p:cNvSpPr>
          <p:nvPr>
            <p:ph type="title"/>
          </p:nvPr>
        </p:nvSpPr>
        <p:spPr>
          <a:xfrm>
            <a:off x="498474" y="134471"/>
            <a:ext cx="7556313" cy="995082"/>
          </a:xfrm>
        </p:spPr>
        <p:txBody>
          <a:bodyPr anchor="b"/>
          <a:lstStyle/>
          <a:p>
            <a:r>
              <a:rPr lang="en-US" dirty="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Text Placeholder 3"/>
          <p:cNvSpPr>
            <a:spLocks noGrp="1"/>
          </p:cNvSpPr>
          <p:nvPr>
            <p:ph type="body" sz="half" idx="2"/>
          </p:nvPr>
        </p:nvSpPr>
        <p:spPr>
          <a:xfrm>
            <a:off x="498518" y="1129553"/>
            <a:ext cx="7558960" cy="774700"/>
          </a:xfrm>
        </p:spPr>
        <p:txBody>
          <a:bodyPr rtlCol="0">
            <a:noAutofit/>
          </a:bodyPr>
          <a:lstStyle>
            <a:lvl1pPr marL="0" indent="0">
              <a:buNone/>
              <a:defRPr kumimoji="0" sz="2400" b="0" i="0" u="none" strike="noStrike" kern="1200" cap="none" spc="0" normalizeH="0" baseline="0">
                <a:ln>
                  <a:noFill/>
                </a:ln>
                <a:solidFill>
                  <a:schemeClr val="accent3"/>
                </a:solidFill>
                <a:effectLst/>
                <a:uLnTx/>
                <a:uFillTx/>
                <a:latin typeface="Arial"/>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Footer Placeholder 4"/>
          <p:cNvSpPr>
            <a:spLocks noGrp="1"/>
          </p:cNvSpPr>
          <p:nvPr>
            <p:ph type="ftr" sz="quarter" idx="11"/>
          </p:nvPr>
        </p:nvSpPr>
        <p:spPr/>
        <p:txBody>
          <a:bodyPr/>
          <a:lstStyle>
            <a:lvl1pPr>
              <a:defRPr dirty="0" smtClean="0"/>
            </a:lvl1pPr>
          </a:lstStyle>
          <a:p>
            <a:pPr>
              <a:defRPr/>
            </a:pPr>
            <a:r>
              <a:rPr lang="en-US"/>
              <a:t>©The Care Partner Project 2023</a:t>
            </a:r>
            <a:endParaRPr lang="en-US" dirty="0"/>
          </a:p>
        </p:txBody>
      </p:sp>
      <p:sp>
        <p:nvSpPr>
          <p:cNvPr id="11"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29895661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Pictures with Caption, Alt.">
    <p:spTree>
      <p:nvGrpSpPr>
        <p:cNvPr id="1" name=""/>
        <p:cNvGrpSpPr/>
        <p:nvPr/>
      </p:nvGrpSpPr>
      <p:grpSpPr>
        <a:xfrm>
          <a:off x="0" y="0"/>
          <a:ext cx="0" cy="0"/>
          <a:chOff x="0" y="0"/>
          <a:chExt cx="0" cy="0"/>
        </a:xfrm>
      </p:grpSpPr>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365248"/>
            <a:ext cx="4240119"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Picture Placeholder 12"/>
          <p:cNvSpPr>
            <a:spLocks noGrp="1"/>
          </p:cNvSpPr>
          <p:nvPr>
            <p:ph type="pic" sz="quarter" idx="13"/>
          </p:nvPr>
        </p:nvSpPr>
        <p:spPr>
          <a:xfrm>
            <a:off x="277905"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5" name="Picture Placeholder 12"/>
          <p:cNvSpPr>
            <a:spLocks noGrp="1"/>
          </p:cNvSpPr>
          <p:nvPr>
            <p:ph type="pic" sz="quarter" idx="14"/>
          </p:nvPr>
        </p:nvSpPr>
        <p:spPr>
          <a:xfrm>
            <a:off x="2460625"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0" name="Footer Placeholder 5"/>
          <p:cNvSpPr>
            <a:spLocks noGrp="1"/>
          </p:cNvSpPr>
          <p:nvPr>
            <p:ph type="ftr" sz="quarter" idx="16"/>
          </p:nvPr>
        </p:nvSpPr>
        <p:spPr>
          <a:xfrm>
            <a:off x="4191000" y="6423025"/>
            <a:ext cx="3005138" cy="365125"/>
          </a:xfrm>
        </p:spPr>
        <p:txBody>
          <a:bodyPr/>
          <a:lstStyle>
            <a:lvl1pPr>
              <a:defRPr dirty="0" smtClean="0"/>
            </a:lvl1pPr>
          </a:lstStyle>
          <a:p>
            <a:pPr>
              <a:defRPr/>
            </a:pPr>
            <a:r>
              <a:rPr lang="en-US"/>
              <a:t>©The Care Partner Project 2023</a:t>
            </a:r>
            <a:endParaRPr lang="en-US" dirty="0"/>
          </a:p>
        </p:txBody>
      </p:sp>
    </p:spTree>
    <p:extLst>
      <p:ext uri="{BB962C8B-B14F-4D97-AF65-F5344CB8AC3E}">
        <p14:creationId xmlns:p14="http://schemas.microsoft.com/office/powerpoint/2010/main" val="17752183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 Pictures with Caption">
    <p:spTree>
      <p:nvGrpSpPr>
        <p:cNvPr id="1" name=""/>
        <p:cNvGrpSpPr/>
        <p:nvPr/>
      </p:nvGrpSpPr>
      <p:grpSpPr>
        <a:xfrm>
          <a:off x="0" y="0"/>
          <a:ext cx="0" cy="0"/>
          <a:chOff x="0" y="0"/>
          <a:chExt cx="0" cy="0"/>
        </a:xfrm>
      </p:grpSpPr>
      <p:sp>
        <p:nvSpPr>
          <p:cNvPr id="6" name="Rectangle 5"/>
          <p:cNvSpPr/>
          <p:nvPr/>
        </p:nvSpPr>
        <p:spPr>
          <a:xfrm>
            <a:off x="282575" y="228600"/>
            <a:ext cx="6386513"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8" name="Rectangle 7"/>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Picture Placeholder 12"/>
          <p:cNvSpPr>
            <a:spLocks noGrp="1"/>
          </p:cNvSpPr>
          <p:nvPr>
            <p:ph type="pic" sz="quarter" idx="13"/>
          </p:nvPr>
        </p:nvSpPr>
        <p:spPr>
          <a:xfrm>
            <a:off x="6802438" y="237494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3" name="Picture Placeholder 12"/>
          <p:cNvSpPr>
            <a:spLocks noGrp="1"/>
          </p:cNvSpPr>
          <p:nvPr>
            <p:ph type="pic" sz="quarter" idx="14"/>
          </p:nvPr>
        </p:nvSpPr>
        <p:spPr>
          <a:xfrm>
            <a:off x="6802438" y="4535424"/>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9" name="Date Placeholder 4"/>
          <p:cNvSpPr>
            <a:spLocks noGrp="1"/>
          </p:cNvSpPr>
          <p:nvPr>
            <p:ph type="dt" sz="half" idx="15"/>
          </p:nvPr>
        </p:nvSpPr>
        <p:spPr>
          <a:xfrm>
            <a:off x="5211763" y="6235700"/>
            <a:ext cx="1349375" cy="365125"/>
          </a:xfrm>
          <a:prstGeom prst="rect">
            <a:avLst/>
          </a:prstGeom>
        </p:spPr>
        <p:txBody>
          <a:bodyPr/>
          <a:lstStyle>
            <a:lvl1pPr>
              <a:defRPr dirty="0" smtClean="0">
                <a:solidFill>
                  <a:schemeClr val="bg1"/>
                </a:solidFill>
              </a:defRPr>
            </a:lvl1pPr>
          </a:lstStyle>
          <a:p>
            <a:pPr>
              <a:defRPr/>
            </a:pPr>
            <a:r>
              <a:rPr lang="en-US"/>
              <a:t>©The Care Partner Project 2023</a:t>
            </a:r>
            <a:endParaRPr lang="en-US" dirty="0"/>
          </a:p>
        </p:txBody>
      </p:sp>
      <p:sp>
        <p:nvSpPr>
          <p:cNvPr id="10" name="Footer Placeholder 5"/>
          <p:cNvSpPr>
            <a:spLocks noGrp="1"/>
          </p:cNvSpPr>
          <p:nvPr>
            <p:ph type="ftr" sz="quarter" idx="16"/>
          </p:nvPr>
        </p:nvSpPr>
        <p:spPr>
          <a:xfrm>
            <a:off x="381000" y="6235700"/>
            <a:ext cx="4648200" cy="365125"/>
          </a:xfrm>
        </p:spPr>
        <p:txBody>
          <a:bodyPr/>
          <a:lstStyle>
            <a:lvl1pPr>
              <a:defRPr dirty="0" smtClean="0">
                <a:solidFill>
                  <a:schemeClr val="bg1"/>
                </a:solidFill>
              </a:defRPr>
            </a:lvl1pPr>
          </a:lstStyle>
          <a:p>
            <a:pPr>
              <a:defRPr/>
            </a:pPr>
            <a:r>
              <a:rPr lang="en-US"/>
              <a:t>©The Care Partner Project 2023</a:t>
            </a:r>
            <a:endParaRPr lang="en-US" dirty="0"/>
          </a:p>
        </p:txBody>
      </p:sp>
    </p:spTree>
    <p:extLst>
      <p:ext uri="{BB962C8B-B14F-4D97-AF65-F5344CB8AC3E}">
        <p14:creationId xmlns:p14="http://schemas.microsoft.com/office/powerpoint/2010/main" val="2637013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©The Care Partner Project 2023</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t>©The Care Partner Project 2023</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75F42FA-33F8-BA42-B439-5559184CB791}" type="slidenum">
              <a:rPr lang="en-US" smtClean="0"/>
              <a:pPr>
                <a:defRPr/>
              </a:pPr>
              <a:t>‹#›</a:t>
            </a:fld>
            <a:endParaRPr lang="en-US" dirty="0"/>
          </a:p>
        </p:txBody>
      </p:sp>
    </p:spTree>
    <p:extLst>
      <p:ext uri="{BB962C8B-B14F-4D97-AF65-F5344CB8AC3E}">
        <p14:creationId xmlns:p14="http://schemas.microsoft.com/office/powerpoint/2010/main" val="2829487713"/>
      </p:ext>
    </p:extLst>
  </p:cSld>
  <p:clrMap bg1="lt1" tx1="dk1" bg2="lt2" tx2="dk2" accent1="accent1" accent2="accent2" accent3="accent3" accent4="accent4" accent5="accent5" accent6="accent6" hlink="hlink" folHlink="folHlink"/>
  <p:sldLayoutIdLst>
    <p:sldLayoutId id="2147484338" r:id="rId1"/>
    <p:sldLayoutId id="2147484339" r:id="rId2"/>
    <p:sldLayoutId id="2147484340" r:id="rId3"/>
    <p:sldLayoutId id="2147484341" r:id="rId4"/>
    <p:sldLayoutId id="2147484342" r:id="rId5"/>
    <p:sldLayoutId id="2147484343" r:id="rId6"/>
    <p:sldLayoutId id="2147484344" r:id="rId7"/>
    <p:sldLayoutId id="2147484345" r:id="rId8"/>
    <p:sldLayoutId id="2147484346" r:id="rId9"/>
    <p:sldLayoutId id="2147484347" r:id="rId10"/>
    <p:sldLayoutId id="2147484348" r:id="rId11"/>
    <p:sldLayoutId id="2147484349" r:id="rId12"/>
    <p:sldLayoutId id="2147484351" r:id="rId13"/>
    <p:sldLayoutId id="2147484352" r:id="rId14"/>
    <p:sldLayoutId id="2147484353" r:id="rId1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svg"/><Relationship Id="rId18" Type="http://schemas.openxmlformats.org/officeDocument/2006/relationships/image" Target="../media/image46.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40.png"/><Relationship Id="rId17" Type="http://schemas.openxmlformats.org/officeDocument/2006/relationships/image" Target="../media/image45.svg"/><Relationship Id="rId2" Type="http://schemas.openxmlformats.org/officeDocument/2006/relationships/notesSlide" Target="../notesSlides/notesSlide15.xml"/><Relationship Id="rId16"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39.svg"/><Relationship Id="rId5" Type="http://schemas.openxmlformats.org/officeDocument/2006/relationships/diagramQuickStyle" Target="../diagrams/quickStyle2.xml"/><Relationship Id="rId15" Type="http://schemas.openxmlformats.org/officeDocument/2006/relationships/image" Target="../media/image43.svg"/><Relationship Id="rId10" Type="http://schemas.openxmlformats.org/officeDocument/2006/relationships/image" Target="../media/image38.png"/><Relationship Id="rId19" Type="http://schemas.openxmlformats.org/officeDocument/2006/relationships/image" Target="../media/image47.svg"/><Relationship Id="rId4" Type="http://schemas.openxmlformats.org/officeDocument/2006/relationships/diagramLayout" Target="../diagrams/layout2.xml"/><Relationship Id="rId9" Type="http://schemas.openxmlformats.org/officeDocument/2006/relationships/image" Target="../media/image37.svg"/><Relationship Id="rId1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5.emf"/><Relationship Id="rId4" Type="http://schemas.openxmlformats.org/officeDocument/2006/relationships/image" Target="../media/image64.jpeg"/></Relationships>
</file>

<file path=ppt/slides/_rels/slide3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6.jpeg"/><Relationship Id="rId7" Type="http://schemas.openxmlformats.org/officeDocument/2006/relationships/diagramColors" Target="../diagrams/colors3.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5.xml"/><Relationship Id="rId1" Type="http://schemas.openxmlformats.org/officeDocument/2006/relationships/slideLayout" Target="../slideLayouts/slideLayout14.xml"/><Relationship Id="rId5" Type="http://schemas.openxmlformats.org/officeDocument/2006/relationships/hyperlink" Target="http://www.caringbridge.org/" TargetMode="External"/><Relationship Id="rId4" Type="http://schemas.openxmlformats.org/officeDocument/2006/relationships/hyperlink" Target="http://www.lotsahelpinghands.org/" TargetMode="External"/></Relationships>
</file>

<file path=ppt/slides/_rels/slide38.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6.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83201" y="4665929"/>
            <a:ext cx="4367958" cy="1200329"/>
          </a:xfrm>
        </p:spPr>
        <p:txBody>
          <a:bodyPr>
            <a:noAutofit/>
          </a:bodyPr>
          <a:lstStyle/>
          <a:p>
            <a:pPr>
              <a:defRPr/>
            </a:pPr>
            <a:r>
              <a:rPr lang="en-US" sz="2200" b="1" dirty="0">
                <a:solidFill>
                  <a:srgbClr val="4F81BD"/>
                </a:solidFill>
                <a:latin typeface="Arial" panose="020B0604020202020204" pitchFamily="34" charset="0"/>
                <a:cs typeface="Arial" panose="020B0604020202020204" pitchFamily="34" charset="0"/>
              </a:rPr>
              <a:t>A Safe &amp; Sound Hospital Stay: How to Get the Care You Want for the People You Love</a:t>
            </a:r>
            <a:br>
              <a:rPr lang="en-US" sz="2400" b="1" dirty="0">
                <a:solidFill>
                  <a:srgbClr val="4F81BD"/>
                </a:solidFill>
                <a:latin typeface="+mj-lt"/>
                <a:cs typeface="Calibri"/>
              </a:rPr>
            </a:br>
            <a:endParaRPr lang="en-US" sz="2800" b="1" dirty="0">
              <a:solidFill>
                <a:schemeClr val="accent3"/>
              </a:solidFill>
              <a:latin typeface="+mj-lt"/>
              <a:cs typeface="Calibri"/>
            </a:endParaRPr>
          </a:p>
          <a:p>
            <a:pPr>
              <a:defRPr/>
            </a:pPr>
            <a:r>
              <a:rPr lang="en-US" sz="2800" b="1" dirty="0">
                <a:solidFill>
                  <a:schemeClr val="accent3"/>
                </a:solidFill>
                <a:latin typeface="Arial" panose="020B0604020202020204" pitchFamily="34" charset="0"/>
                <a:cs typeface="Arial" panose="020B0604020202020204" pitchFamily="34" charset="0"/>
              </a:rPr>
              <a:t>Welcome!</a:t>
            </a:r>
          </a:p>
          <a:p>
            <a:pPr>
              <a:defRPr/>
            </a:pPr>
            <a:endParaRPr lang="en-US" sz="2400" b="1" dirty="0">
              <a:solidFill>
                <a:schemeClr val="accent3">
                  <a:lumMod val="75000"/>
                </a:schemeClr>
              </a:solidFill>
              <a:cs typeface="Calibri"/>
            </a:endParaRPr>
          </a:p>
          <a:p>
            <a:pPr>
              <a:defRPr/>
            </a:pPr>
            <a:endParaRPr lang="en-US" sz="1200" dirty="0">
              <a:solidFill>
                <a:schemeClr val="bg1">
                  <a:lumMod val="50000"/>
                </a:schemeClr>
              </a:solidFill>
              <a:cs typeface="Calibri"/>
            </a:endParaRPr>
          </a:p>
          <a:p>
            <a:pPr>
              <a:defRPr/>
            </a:pPr>
            <a:endParaRPr lang="en-US" sz="1200" dirty="0">
              <a:solidFill>
                <a:schemeClr val="bg1">
                  <a:lumMod val="50000"/>
                </a:schemeClr>
              </a:solidFill>
              <a:cs typeface="Calibri"/>
            </a:endParaRPr>
          </a:p>
          <a:p>
            <a:pPr>
              <a:defRPr/>
            </a:pPr>
            <a:endParaRPr lang="en-US" sz="1200" dirty="0">
              <a:solidFill>
                <a:schemeClr val="bg1">
                  <a:lumMod val="50000"/>
                </a:schemeClr>
              </a:solidFill>
              <a:cs typeface="Calibri"/>
            </a:endParaRPr>
          </a:p>
          <a:p>
            <a:pPr>
              <a:defRPr/>
            </a:pPr>
            <a:endParaRPr lang="en-US" sz="1200" dirty="0">
              <a:solidFill>
                <a:schemeClr val="bg1">
                  <a:lumMod val="50000"/>
                </a:schemeClr>
              </a:solidFill>
              <a:cs typeface="Calibri"/>
            </a:endParaRPr>
          </a:p>
          <a:p>
            <a:pPr>
              <a:defRPr/>
            </a:pPr>
            <a:endParaRPr lang="en-US" sz="1200" dirty="0">
              <a:solidFill>
                <a:schemeClr val="bg1">
                  <a:lumMod val="50000"/>
                </a:schemeClr>
              </a:solidFill>
              <a:cs typeface="Calibri"/>
            </a:endParaRPr>
          </a:p>
          <a:p>
            <a:pPr>
              <a:defRPr/>
            </a:pPr>
            <a:endParaRPr lang="en-US" sz="1200" dirty="0">
              <a:solidFill>
                <a:schemeClr val="bg1">
                  <a:lumMod val="50000"/>
                </a:schemeClr>
              </a:solidFill>
              <a:cs typeface="Calibri"/>
            </a:endParaRPr>
          </a:p>
        </p:txBody>
      </p:sp>
      <p:pic>
        <p:nvPicPr>
          <p:cNvPr id="24578" name="Picture Placeholder 10" descr="Black dad and son.jpeg"/>
          <p:cNvPicPr>
            <a:picLocks noGrp="1" noChangeAspect="1"/>
          </p:cNvPicPr>
          <p:nvPr>
            <p:ph type="pic" sz="quarter" idx="12"/>
          </p:nvPr>
        </p:nvPicPr>
        <p:blipFill>
          <a:blip r:embed="rId3" cstate="hqprint">
            <a:extLst>
              <a:ext uri="{28A0092B-C50C-407E-A947-70E740481C1C}">
                <a14:useLocalDpi xmlns:a14="http://schemas.microsoft.com/office/drawing/2010/main"/>
              </a:ext>
            </a:extLst>
          </a:blip>
          <a:srcRect/>
          <a:stretch>
            <a:fillRect/>
          </a:stretch>
        </p:blipFill>
        <p:spPr>
          <a:xfrm>
            <a:off x="4624388" y="410401"/>
            <a:ext cx="2043173" cy="2025011"/>
          </a:xfrm>
          <a:effectLst>
            <a:outerShdw blurRad="50800" dist="38100" dir="13500000" algn="br" rotWithShape="0">
              <a:prstClr val="black">
                <a:alpha val="40000"/>
              </a:prstClr>
            </a:outerShdw>
          </a:effectLst>
        </p:spPr>
      </p:pic>
      <p:pic>
        <p:nvPicPr>
          <p:cNvPr id="24579" name="Picture Placeholder 11" descr="Asian Daughter and mom.jpg"/>
          <p:cNvPicPr>
            <a:picLocks noGrp="1" noChangeAspect="1"/>
          </p:cNvPicPr>
          <p:nvPr>
            <p:ph type="pic" sz="quarter" idx="13"/>
          </p:nvPr>
        </p:nvPicPr>
        <p:blipFill>
          <a:blip r:embed="rId4" cstate="email">
            <a:extLst>
              <a:ext uri="{28A0092B-C50C-407E-A947-70E740481C1C}">
                <a14:useLocalDpi xmlns:a14="http://schemas.microsoft.com/office/drawing/2010/main"/>
              </a:ext>
            </a:extLst>
          </a:blip>
          <a:srcRect/>
          <a:stretch>
            <a:fillRect/>
          </a:stretch>
        </p:blipFill>
        <p:spPr>
          <a:xfrm>
            <a:off x="6732901" y="2435412"/>
            <a:ext cx="1951269" cy="1981141"/>
          </a:xfrm>
          <a:effectLst>
            <a:outerShdw blurRad="50800" dist="38100" dir="18900000" algn="bl" rotWithShape="0">
              <a:prstClr val="black">
                <a:alpha val="40000"/>
              </a:prstClr>
            </a:outerShdw>
          </a:effectLst>
        </p:spPr>
      </p:pic>
      <p:pic>
        <p:nvPicPr>
          <p:cNvPr id="5" name="Picture 4" descr="Green dancing paper dolls.jpg"/>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65138" y="381000"/>
            <a:ext cx="3962400" cy="4035553"/>
          </a:xfrm>
          <a:prstGeom prst="rect">
            <a:avLst/>
          </a:prstGeom>
          <a:ln>
            <a:noFill/>
          </a:ln>
          <a:effectLst>
            <a:outerShdw blurRad="292100" dist="139700" dir="2700000" algn="tl" rotWithShape="0">
              <a:srgbClr val="333333">
                <a:alpha val="65000"/>
              </a:srgbClr>
            </a:outerShdw>
          </a:effectLst>
        </p:spPr>
      </p:pic>
      <p:sp>
        <p:nvSpPr>
          <p:cNvPr id="24581" name="TextBox 14"/>
          <p:cNvSpPr txBox="1">
            <a:spLocks noChangeArrowheads="1"/>
          </p:cNvSpPr>
          <p:nvPr/>
        </p:nvSpPr>
        <p:spPr bwMode="auto">
          <a:xfrm>
            <a:off x="4624388" y="2449513"/>
            <a:ext cx="2251075" cy="10464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1600" b="1" dirty="0">
              <a:solidFill>
                <a:schemeClr val="bg1"/>
              </a:solidFill>
            </a:endParaRPr>
          </a:p>
          <a:p>
            <a:pPr eaLnBrk="1" hangingPunct="1"/>
            <a:endParaRPr lang="en-US" sz="1600" b="1" dirty="0">
              <a:solidFill>
                <a:schemeClr val="bg1"/>
              </a:solidFill>
            </a:endParaRPr>
          </a:p>
          <a:p>
            <a:pPr eaLnBrk="1" hangingPunct="1"/>
            <a:endParaRPr lang="en-US" sz="1600" b="1" dirty="0">
              <a:solidFill>
                <a:schemeClr val="bg1"/>
              </a:solidFill>
            </a:endParaRPr>
          </a:p>
          <a:p>
            <a:pPr eaLnBrk="1" hangingPunct="1"/>
            <a:endParaRPr lang="en-US" sz="1400" b="1" dirty="0">
              <a:solidFill>
                <a:schemeClr val="bg1"/>
              </a:solidFill>
            </a:endParaRPr>
          </a:p>
        </p:txBody>
      </p:sp>
      <p:sp>
        <p:nvSpPr>
          <p:cNvPr id="2" name="TextBox 1"/>
          <p:cNvSpPr txBox="1"/>
          <p:nvPr/>
        </p:nvSpPr>
        <p:spPr>
          <a:xfrm>
            <a:off x="-2001002" y="-442607"/>
            <a:ext cx="184666" cy="369332"/>
          </a:xfrm>
          <a:prstGeom prst="rect">
            <a:avLst/>
          </a:prstGeom>
          <a:noFill/>
        </p:spPr>
        <p:txBody>
          <a:bodyPr wrap="none" rtlCol="0">
            <a:spAutoFit/>
          </a:bodyPr>
          <a:lstStyle/>
          <a:p>
            <a:endParaRPr lang="en-US" dirty="0"/>
          </a:p>
        </p:txBody>
      </p:sp>
      <p:sp>
        <p:nvSpPr>
          <p:cNvPr id="7" name="TextBox 6"/>
          <p:cNvSpPr txBox="1"/>
          <p:nvPr/>
        </p:nvSpPr>
        <p:spPr>
          <a:xfrm>
            <a:off x="6966246" y="513107"/>
            <a:ext cx="1823742" cy="1200329"/>
          </a:xfrm>
          <a:prstGeom prst="rect">
            <a:avLst/>
          </a:prstGeom>
          <a:noFill/>
        </p:spPr>
        <p:txBody>
          <a:bodyPr wrap="square" rtlCol="0">
            <a:spAutoFit/>
          </a:bodyPr>
          <a:lstStyle/>
          <a:p>
            <a:r>
              <a:rPr lang="en-US" dirty="0">
                <a:solidFill>
                  <a:srgbClr val="FFFFFF"/>
                </a:solidFill>
              </a:rPr>
              <a:t>Name of Group/Organization </a:t>
            </a:r>
          </a:p>
          <a:p>
            <a:endParaRPr lang="en-US" dirty="0">
              <a:solidFill>
                <a:srgbClr val="FFFFFF"/>
              </a:solidFill>
            </a:endParaRPr>
          </a:p>
          <a:p>
            <a:r>
              <a:rPr lang="en-US" dirty="0">
                <a:solidFill>
                  <a:srgbClr val="FFFFFF"/>
                </a:solidFill>
              </a:rPr>
              <a:t>Date</a:t>
            </a:r>
          </a:p>
        </p:txBody>
      </p:sp>
      <p:sp>
        <p:nvSpPr>
          <p:cNvPr id="8" name="TextBox 7"/>
          <p:cNvSpPr txBox="1"/>
          <p:nvPr/>
        </p:nvSpPr>
        <p:spPr>
          <a:xfrm>
            <a:off x="4939235" y="2860573"/>
            <a:ext cx="1552331" cy="646331"/>
          </a:xfrm>
          <a:prstGeom prst="rect">
            <a:avLst/>
          </a:prstGeom>
          <a:noFill/>
        </p:spPr>
        <p:txBody>
          <a:bodyPr wrap="square" rtlCol="0">
            <a:spAutoFit/>
          </a:bodyPr>
          <a:lstStyle/>
          <a:p>
            <a:r>
              <a:rPr lang="en-US" dirty="0">
                <a:solidFill>
                  <a:srgbClr val="FFFFFF"/>
                </a:solidFill>
              </a:rPr>
              <a:t>Your Name</a:t>
            </a:r>
          </a:p>
          <a:p>
            <a:r>
              <a:rPr lang="en-US" dirty="0">
                <a:solidFill>
                  <a:srgbClr val="FFFFFF"/>
                </a:solidFill>
              </a:rPr>
              <a:t>Company</a:t>
            </a:r>
          </a:p>
        </p:txBody>
      </p:sp>
      <p:pic>
        <p:nvPicPr>
          <p:cNvPr id="9" name="Picture 8" descr="A picture containing outdoor, grass, sky, field&#10;&#10;Description automatically generated">
            <a:extLst>
              <a:ext uri="{FF2B5EF4-FFF2-40B4-BE49-F238E27FC236}">
                <a16:creationId xmlns:a16="http://schemas.microsoft.com/office/drawing/2014/main" id="{1985BB17-3FC3-9C40-90FE-078F654E0E0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630996" y="2449513"/>
            <a:ext cx="2036565" cy="1967040"/>
          </a:xfrm>
          <a:prstGeom prst="rect">
            <a:avLst/>
          </a:prstGeom>
          <a:effectLst>
            <a:outerShdw blurRad="50800" dist="38100" dir="8100000" algn="tr" rotWithShape="0">
              <a:prstClr val="black">
                <a:alpha val="40000"/>
              </a:prstClr>
            </a:outerShdw>
          </a:effectLst>
        </p:spPr>
      </p:pic>
      <p:pic>
        <p:nvPicPr>
          <p:cNvPr id="11" name="Picture 10">
            <a:extLst>
              <a:ext uri="{FF2B5EF4-FFF2-40B4-BE49-F238E27FC236}">
                <a16:creationId xmlns:a16="http://schemas.microsoft.com/office/drawing/2014/main" id="{24A8117E-63DE-BA4C-9CBD-D413A69AC2F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864411" y="813194"/>
            <a:ext cx="1638302" cy="1101918"/>
          </a:xfrm>
          <a:prstGeom prst="rect">
            <a:avLst/>
          </a:prstGeom>
        </p:spPr>
      </p:pic>
      <p:sp>
        <p:nvSpPr>
          <p:cNvPr id="6" name="Footer Placeholder 5">
            <a:extLst>
              <a:ext uri="{FF2B5EF4-FFF2-40B4-BE49-F238E27FC236}">
                <a16:creationId xmlns:a16="http://schemas.microsoft.com/office/drawing/2014/main" id="{E42B477D-F4C0-6E46-A728-6FD796502F77}"/>
              </a:ext>
            </a:extLst>
          </p:cNvPr>
          <p:cNvSpPr>
            <a:spLocks noGrp="1"/>
          </p:cNvSpPr>
          <p:nvPr>
            <p:ph type="ftr" sz="quarter" idx="15"/>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1432202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634" y="405144"/>
            <a:ext cx="4182313" cy="5909311"/>
          </a:xfrm>
          <a:prstGeom prst="rect">
            <a:avLst/>
          </a:prstGeom>
          <a:solidFill>
            <a:schemeClr val="accent1"/>
          </a:solidFill>
          <a:ln>
            <a:solidFill>
              <a:srgbClr val="8064A2"/>
            </a:solid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TextBox 3"/>
          <p:cNvSpPr txBox="1"/>
          <p:nvPr/>
        </p:nvSpPr>
        <p:spPr>
          <a:xfrm>
            <a:off x="731263" y="936421"/>
            <a:ext cx="3155979" cy="4893647"/>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Welcome!</a:t>
            </a:r>
          </a:p>
          <a:p>
            <a:r>
              <a:rPr lang="en-US" sz="2800" b="1" dirty="0">
                <a:solidFill>
                  <a:schemeClr val="bg1"/>
                </a:solidFill>
                <a:latin typeface="Arial" panose="020B0604020202020204" pitchFamily="34" charset="0"/>
                <a:cs typeface="Arial" panose="020B0604020202020204" pitchFamily="34" charset="0"/>
              </a:rPr>
              <a:t>Thank you for coming!</a:t>
            </a:r>
          </a:p>
          <a:p>
            <a:endParaRPr lang="en-US" sz="3200" b="1" dirty="0">
              <a:solidFill>
                <a:schemeClr val="bg1"/>
              </a:solidFill>
            </a:endParaRPr>
          </a:p>
          <a:p>
            <a:endParaRPr lang="en-US" sz="1600" b="1" dirty="0">
              <a:solidFill>
                <a:schemeClr val="bg1"/>
              </a:solidFill>
            </a:endParaRPr>
          </a:p>
          <a:p>
            <a:endParaRPr lang="en-US" b="1" dirty="0">
              <a:solidFill>
                <a:schemeClr val="bg1"/>
              </a:solidFill>
              <a:latin typeface="Arial" panose="020B0604020202020204" pitchFamily="34" charset="0"/>
              <a:cs typeface="Arial" panose="020B0604020202020204" pitchFamily="34" charset="0"/>
            </a:endParaRPr>
          </a:p>
          <a:p>
            <a:r>
              <a:rPr lang="en-US" b="1" dirty="0">
                <a:solidFill>
                  <a:schemeClr val="bg1"/>
                </a:solidFill>
                <a:latin typeface="Arial" panose="020B0604020202020204" pitchFamily="34" charset="0"/>
                <a:cs typeface="Arial" panose="020B0604020202020204" pitchFamily="34" charset="0"/>
              </a:rPr>
              <a:t>Your Name, Credentials</a:t>
            </a:r>
          </a:p>
          <a:p>
            <a:r>
              <a:rPr lang="en-US" b="1" dirty="0">
                <a:solidFill>
                  <a:schemeClr val="bg1"/>
                </a:solidFill>
                <a:latin typeface="Arial" panose="020B0604020202020204" pitchFamily="34" charset="0"/>
                <a:cs typeface="Arial" panose="020B0604020202020204" pitchFamily="34" charset="0"/>
              </a:rPr>
              <a:t>Your Title</a:t>
            </a:r>
          </a:p>
          <a:p>
            <a:endParaRPr lang="en-US" b="1" dirty="0">
              <a:solidFill>
                <a:schemeClr val="bg1"/>
              </a:solidFill>
              <a:latin typeface="Arial" panose="020B0604020202020204" pitchFamily="34" charset="0"/>
              <a:cs typeface="Arial" panose="020B0604020202020204" pitchFamily="34" charset="0"/>
            </a:endParaRPr>
          </a:p>
          <a:p>
            <a:r>
              <a:rPr lang="en-US" b="1" dirty="0">
                <a:solidFill>
                  <a:schemeClr val="bg1"/>
                </a:solidFill>
                <a:latin typeface="Arial" panose="020B0604020202020204" pitchFamily="34" charset="0"/>
                <a:cs typeface="Arial" panose="020B0604020202020204" pitchFamily="34" charset="0"/>
              </a:rPr>
              <a:t>The Care Partner Project Community Educator</a:t>
            </a:r>
          </a:p>
          <a:p>
            <a:endParaRPr lang="en-US" b="1" dirty="0">
              <a:solidFill>
                <a:schemeClr val="bg1"/>
              </a:solidFill>
              <a:latin typeface="Arial" panose="020B0604020202020204" pitchFamily="34" charset="0"/>
              <a:cs typeface="Arial" panose="020B0604020202020204" pitchFamily="34" charset="0"/>
            </a:endParaRPr>
          </a:p>
          <a:p>
            <a:r>
              <a:rPr lang="en-US" b="1" dirty="0">
                <a:solidFill>
                  <a:schemeClr val="bg1"/>
                </a:solidFill>
                <a:latin typeface="Arial" panose="020B0604020202020204" pitchFamily="34" charset="0"/>
                <a:cs typeface="Arial" panose="020B0604020202020204" pitchFamily="34" charset="0"/>
              </a:rPr>
              <a:t>Your Company</a:t>
            </a:r>
          </a:p>
          <a:p>
            <a:r>
              <a:rPr lang="en-US" b="1" dirty="0">
                <a:solidFill>
                  <a:schemeClr val="bg1"/>
                </a:solidFill>
                <a:latin typeface="Arial" panose="020B0604020202020204" pitchFamily="34" charset="0"/>
                <a:cs typeface="Arial" panose="020B0604020202020204" pitchFamily="34" charset="0"/>
              </a:rPr>
              <a:t>Your Website</a:t>
            </a:r>
          </a:p>
          <a:p>
            <a:r>
              <a:rPr lang="en-US" b="1" dirty="0">
                <a:solidFill>
                  <a:schemeClr val="bg1"/>
                </a:solidFill>
                <a:latin typeface="Arial" panose="020B0604020202020204" pitchFamily="34" charset="0"/>
                <a:cs typeface="Arial" panose="020B0604020202020204" pitchFamily="34" charset="0"/>
              </a:rPr>
              <a:t>Your Phone Number</a:t>
            </a:r>
          </a:p>
        </p:txBody>
      </p:sp>
      <p:sp>
        <p:nvSpPr>
          <p:cNvPr id="5" name="TextBox 4"/>
          <p:cNvSpPr txBox="1"/>
          <p:nvPr/>
        </p:nvSpPr>
        <p:spPr>
          <a:xfrm>
            <a:off x="4656993" y="3336683"/>
            <a:ext cx="4143826" cy="2862323"/>
          </a:xfrm>
          <a:prstGeom prst="rect">
            <a:avLst/>
          </a:prstGeom>
          <a:noFill/>
          <a:ln>
            <a:noFill/>
          </a:ln>
        </p:spPr>
        <p:txBody>
          <a:bodyPr wrap="square" rtlCol="0">
            <a:spAutoFit/>
          </a:bodyPr>
          <a:lstStyle/>
          <a:p>
            <a:endParaRPr lang="en-US" dirty="0">
              <a:solidFill>
                <a:schemeClr val="accent4"/>
              </a:solidFill>
            </a:endParaRPr>
          </a:p>
          <a:p>
            <a:r>
              <a:rPr lang="en-US" b="1" dirty="0">
                <a:solidFill>
                  <a:schemeClr val="tx2"/>
                </a:solidFill>
                <a:latin typeface="Arial" panose="020B0604020202020204" pitchFamily="34" charset="0"/>
                <a:cs typeface="Arial" panose="020B0604020202020204" pitchFamily="34" charset="0"/>
              </a:rPr>
              <a:t>Thank you to our hosts for bringing us together today! </a:t>
            </a:r>
          </a:p>
          <a:p>
            <a:endParaRPr lang="en-US" b="1" dirty="0">
              <a:solidFill>
                <a:schemeClr val="tx2"/>
              </a:solidFill>
              <a:latin typeface="Arial" panose="020B0604020202020204" pitchFamily="34" charset="0"/>
              <a:cs typeface="Arial" panose="020B0604020202020204" pitchFamily="34" charset="0"/>
            </a:endParaRPr>
          </a:p>
          <a:p>
            <a:r>
              <a:rPr lang="en-US" b="1" dirty="0">
                <a:solidFill>
                  <a:schemeClr val="tx2"/>
                </a:solidFill>
                <a:latin typeface="Arial" panose="020B0604020202020204" pitchFamily="34" charset="0"/>
                <a:cs typeface="Arial" panose="020B0604020202020204" pitchFamily="34" charset="0"/>
              </a:rPr>
              <a:t>Host Name</a:t>
            </a:r>
          </a:p>
          <a:p>
            <a:r>
              <a:rPr lang="en-US" b="1" dirty="0">
                <a:solidFill>
                  <a:schemeClr val="tx2"/>
                </a:solidFill>
                <a:latin typeface="Arial" panose="020B0604020202020204" pitchFamily="34" charset="0"/>
                <a:cs typeface="Arial" panose="020B0604020202020204" pitchFamily="34" charset="0"/>
              </a:rPr>
              <a:t>Organization</a:t>
            </a:r>
          </a:p>
          <a:p>
            <a:r>
              <a:rPr lang="en-US" b="1" dirty="0">
                <a:solidFill>
                  <a:schemeClr val="tx2"/>
                </a:solidFill>
                <a:latin typeface="Arial" panose="020B0604020202020204" pitchFamily="34" charset="0"/>
                <a:cs typeface="Arial" panose="020B0604020202020204" pitchFamily="34" charset="0"/>
              </a:rPr>
              <a:t>Event Name</a:t>
            </a:r>
          </a:p>
          <a:p>
            <a:r>
              <a:rPr lang="en-US" b="1" dirty="0">
                <a:solidFill>
                  <a:schemeClr val="tx2"/>
                </a:solidFill>
                <a:latin typeface="Arial" panose="020B0604020202020204" pitchFamily="34" charset="0"/>
                <a:cs typeface="Arial" panose="020B0604020202020204" pitchFamily="34" charset="0"/>
              </a:rPr>
              <a:t>Date </a:t>
            </a:r>
          </a:p>
          <a:p>
            <a:endParaRPr lang="en-US" dirty="0">
              <a:solidFill>
                <a:schemeClr val="accent4"/>
              </a:solidFill>
            </a:endParaRPr>
          </a:p>
          <a:p>
            <a:endParaRPr lang="en-US" dirty="0">
              <a:solidFill>
                <a:schemeClr val="accent4"/>
              </a:solidFill>
            </a:endParaRPr>
          </a:p>
        </p:txBody>
      </p:sp>
      <p:sp>
        <p:nvSpPr>
          <p:cNvPr id="6" name="TextBox 5"/>
          <p:cNvSpPr txBox="1"/>
          <p:nvPr/>
        </p:nvSpPr>
        <p:spPr>
          <a:xfrm>
            <a:off x="4656993" y="549362"/>
            <a:ext cx="3989876" cy="2585323"/>
          </a:xfrm>
          <a:prstGeom prst="rect">
            <a:avLst/>
          </a:prstGeom>
          <a:noFill/>
        </p:spPr>
        <p:txBody>
          <a:bodyPr wrap="square" rtlCol="0">
            <a:spAutoFit/>
          </a:bodyPr>
          <a:lstStyle/>
          <a:p>
            <a:pPr algn="ctr"/>
            <a:endParaRPr lang="en-US" dirty="0"/>
          </a:p>
          <a:p>
            <a:pPr algn="ctr"/>
            <a:endParaRPr lang="en-US" dirty="0"/>
          </a:p>
          <a:p>
            <a:pPr algn="ctr"/>
            <a:endParaRPr lang="en-US" dirty="0"/>
          </a:p>
          <a:p>
            <a:pPr algn="ctr"/>
            <a:r>
              <a:rPr lang="en-US" dirty="0">
                <a:solidFill>
                  <a:schemeClr val="accent6"/>
                </a:solidFill>
              </a:rPr>
              <a:t>Insert Your Photo Here</a:t>
            </a:r>
          </a:p>
          <a:p>
            <a:pPr algn="ctr"/>
            <a:endParaRPr lang="en-US" dirty="0"/>
          </a:p>
          <a:p>
            <a:endParaRPr lang="en-US" dirty="0"/>
          </a:p>
          <a:p>
            <a:endParaRPr lang="en-US" dirty="0"/>
          </a:p>
          <a:p>
            <a:endParaRPr lang="en-US" dirty="0"/>
          </a:p>
          <a:p>
            <a:endParaRPr lang="en-US" dirty="0"/>
          </a:p>
        </p:txBody>
      </p:sp>
      <p:sp>
        <p:nvSpPr>
          <p:cNvPr id="8" name="Slide Number Placeholder 7">
            <a:extLst>
              <a:ext uri="{FF2B5EF4-FFF2-40B4-BE49-F238E27FC236}">
                <a16:creationId xmlns:a16="http://schemas.microsoft.com/office/drawing/2014/main" id="{213641A5-963B-E390-77BD-247E131C85A5}"/>
              </a:ext>
            </a:extLst>
          </p:cNvPr>
          <p:cNvSpPr>
            <a:spLocks noGrp="1"/>
          </p:cNvSpPr>
          <p:nvPr>
            <p:ph type="sldNum" sz="quarter" idx="12"/>
          </p:nvPr>
        </p:nvSpPr>
        <p:spPr/>
        <p:txBody>
          <a:bodyPr/>
          <a:lstStyle/>
          <a:p>
            <a:fld id="{5545935D-753C-6342-B658-0DC896E1BF92}" type="slidenum">
              <a:rPr lang="en-US" smtClean="0"/>
              <a:t>2</a:t>
            </a:fld>
            <a:endParaRPr lang="en-US" dirty="0"/>
          </a:p>
        </p:txBody>
      </p:sp>
      <p:sp>
        <p:nvSpPr>
          <p:cNvPr id="2" name="Footer Placeholder 1">
            <a:extLst>
              <a:ext uri="{FF2B5EF4-FFF2-40B4-BE49-F238E27FC236}">
                <a16:creationId xmlns:a16="http://schemas.microsoft.com/office/drawing/2014/main" id="{1FDEA58F-81FC-A343-803B-2EBBCC2A38D5}"/>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2052776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F3B7B-894C-0F47-8B8E-EE2A6BD2960A}"/>
              </a:ext>
            </a:extLst>
          </p:cNvPr>
          <p:cNvSpPr>
            <a:spLocks noGrp="1"/>
          </p:cNvSpPr>
          <p:nvPr>
            <p:ph type="title"/>
          </p:nvPr>
        </p:nvSpPr>
        <p:spPr/>
        <p:txBody>
          <a:bodyPr>
            <a:normAutofit/>
          </a:bodyPr>
          <a:lstStyle/>
          <a:p>
            <a:r>
              <a:rPr lang="en-US" sz="2800" b="1" dirty="0">
                <a:solidFill>
                  <a:schemeClr val="accent1"/>
                </a:solidFill>
                <a:latin typeface="Arial" panose="020B0604020202020204" pitchFamily="34" charset="0"/>
                <a:cs typeface="Arial" panose="020B0604020202020204" pitchFamily="34" charset="0"/>
              </a:rPr>
              <a:t>This Presentation was Brought to You by</a:t>
            </a:r>
          </a:p>
        </p:txBody>
      </p:sp>
      <p:pic>
        <p:nvPicPr>
          <p:cNvPr id="7" name="Content Placeholder 6">
            <a:extLst>
              <a:ext uri="{FF2B5EF4-FFF2-40B4-BE49-F238E27FC236}">
                <a16:creationId xmlns:a16="http://schemas.microsoft.com/office/drawing/2014/main" id="{66A9058F-AFCD-D84E-AA07-26BA51A98F64}"/>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98474" y="1683026"/>
            <a:ext cx="8391476" cy="4248455"/>
          </a:xfrm>
        </p:spPr>
      </p:pic>
      <p:sp>
        <p:nvSpPr>
          <p:cNvPr id="4" name="Text Placeholder 3">
            <a:extLst>
              <a:ext uri="{FF2B5EF4-FFF2-40B4-BE49-F238E27FC236}">
                <a16:creationId xmlns:a16="http://schemas.microsoft.com/office/drawing/2014/main" id="{A38340B8-1A3C-4F49-B7C8-C7CD4DDE14BE}"/>
              </a:ext>
            </a:extLst>
          </p:cNvPr>
          <p:cNvSpPr>
            <a:spLocks noGrp="1"/>
          </p:cNvSpPr>
          <p:nvPr>
            <p:ph type="body" sz="half" idx="2"/>
          </p:nvPr>
        </p:nvSpPr>
        <p:spPr/>
        <p:txBody>
          <a:bodyPr/>
          <a:lstStyle/>
          <a:p>
            <a:r>
              <a:rPr lang="en-US" sz="2800" b="1" dirty="0">
                <a:latin typeface="Arial" panose="020B0604020202020204" pitchFamily="34" charset="0"/>
                <a:cs typeface="Arial" panose="020B0604020202020204" pitchFamily="34" charset="0"/>
              </a:rPr>
              <a:t>The Care Partner Project </a:t>
            </a:r>
            <a:r>
              <a:rPr lang="en-US" sz="1800" dirty="0">
                <a:latin typeface="Arial" panose="020B0604020202020204" pitchFamily="34" charset="0"/>
                <a:cs typeface="Arial" panose="020B0604020202020204" pitchFamily="34" charset="0"/>
              </a:rPr>
              <a:t>(TheCarePartnerProject.org)</a:t>
            </a:r>
          </a:p>
        </p:txBody>
      </p:sp>
      <p:sp>
        <p:nvSpPr>
          <p:cNvPr id="3" name="Slide Number Placeholder 2">
            <a:extLst>
              <a:ext uri="{FF2B5EF4-FFF2-40B4-BE49-F238E27FC236}">
                <a16:creationId xmlns:a16="http://schemas.microsoft.com/office/drawing/2014/main" id="{309B2ECA-048E-D364-A6E4-61FAD5515577}"/>
              </a:ext>
            </a:extLst>
          </p:cNvPr>
          <p:cNvSpPr>
            <a:spLocks noGrp="1"/>
          </p:cNvSpPr>
          <p:nvPr>
            <p:ph type="sldNum" sz="quarter" idx="4"/>
          </p:nvPr>
        </p:nvSpPr>
        <p:spPr/>
        <p:txBody>
          <a:bodyPr/>
          <a:lstStyle/>
          <a:p>
            <a:fld id="{5545935D-753C-6342-B658-0DC896E1BF92}" type="slidenum">
              <a:rPr lang="en-US" smtClean="0"/>
              <a:t>3</a:t>
            </a:fld>
            <a:endParaRPr lang="en-US" dirty="0"/>
          </a:p>
        </p:txBody>
      </p:sp>
      <p:sp>
        <p:nvSpPr>
          <p:cNvPr id="5" name="Footer Placeholder 4">
            <a:extLst>
              <a:ext uri="{FF2B5EF4-FFF2-40B4-BE49-F238E27FC236}">
                <a16:creationId xmlns:a16="http://schemas.microsoft.com/office/drawing/2014/main" id="{1D519238-D689-2E4E-8F45-58A7C98F4B6E}"/>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1602379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25E9D-AB94-A248-B382-DE0D05EEDD3D}"/>
              </a:ext>
            </a:extLst>
          </p:cNvPr>
          <p:cNvSpPr>
            <a:spLocks noGrp="1"/>
          </p:cNvSpPr>
          <p:nvPr>
            <p:ph type="title"/>
          </p:nvPr>
        </p:nvSpPr>
        <p:spPr>
          <a:xfrm>
            <a:off x="4435522" y="806292"/>
            <a:ext cx="4708478" cy="1337310"/>
          </a:xfrm>
        </p:spPr>
        <p:txBody>
          <a:bodyPr anchor="b">
            <a:normAutofit/>
          </a:bodyPr>
          <a:lstStyle/>
          <a:p>
            <a:r>
              <a:rPr lang="en-US" sz="2800" b="1" dirty="0">
                <a:solidFill>
                  <a:schemeClr val="accent1"/>
                </a:solidFill>
                <a:latin typeface="Arial" panose="020B0604020202020204" pitchFamily="34" charset="0"/>
                <a:cs typeface="Arial" panose="020B0604020202020204" pitchFamily="34" charset="0"/>
              </a:rPr>
              <a:t>Today’s Plan</a:t>
            </a:r>
            <a:br>
              <a:rPr lang="en-US" sz="2800" b="1" dirty="0">
                <a:solidFill>
                  <a:schemeClr val="accent1"/>
                </a:solidFill>
                <a:latin typeface="Arial" panose="020B0604020202020204" pitchFamily="34" charset="0"/>
                <a:cs typeface="Arial" panose="020B0604020202020204" pitchFamily="34" charset="0"/>
              </a:rPr>
            </a:br>
            <a:r>
              <a:rPr lang="en-US" sz="2000" dirty="0">
                <a:solidFill>
                  <a:schemeClr val="accent3"/>
                </a:solidFill>
                <a:latin typeface="Arial" panose="020B0604020202020204" pitchFamily="34" charset="0"/>
                <a:cs typeface="Arial" panose="020B0604020202020204" pitchFamily="34" charset="0"/>
              </a:rPr>
              <a:t>How to get the care you want for the people you love, including yourself!</a:t>
            </a:r>
          </a:p>
        </p:txBody>
      </p:sp>
      <p:pic>
        <p:nvPicPr>
          <p:cNvPr id="8" name="Picture 7" descr="Light bulb on yellow background with sketched light beams and cord">
            <a:extLst>
              <a:ext uri="{FF2B5EF4-FFF2-40B4-BE49-F238E27FC236}">
                <a16:creationId xmlns:a16="http://schemas.microsoft.com/office/drawing/2014/main" id="{6D66E367-9291-4AFD-B4BE-75A2D908AD4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4657350" cy="685800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 name="Content Placeholder 2">
            <a:extLst>
              <a:ext uri="{FF2B5EF4-FFF2-40B4-BE49-F238E27FC236}">
                <a16:creationId xmlns:a16="http://schemas.microsoft.com/office/drawing/2014/main" id="{8B96038A-EACA-D94E-BAC4-C6CCC0AC95DD}"/>
              </a:ext>
            </a:extLst>
          </p:cNvPr>
          <p:cNvSpPr>
            <a:spLocks noGrp="1"/>
          </p:cNvSpPr>
          <p:nvPr>
            <p:ph idx="1"/>
          </p:nvPr>
        </p:nvSpPr>
        <p:spPr>
          <a:xfrm>
            <a:off x="4657416" y="2143602"/>
            <a:ext cx="4254572" cy="4212749"/>
          </a:xfrm>
        </p:spPr>
        <p:txBody>
          <a:bodyPr>
            <a:normAutofit fontScale="92500" lnSpcReduction="10000"/>
          </a:bodyPr>
          <a:lstStyle/>
          <a:p>
            <a:pPr marL="0" indent="0">
              <a:buNone/>
            </a:pPr>
            <a:r>
              <a:rPr lang="en-US" sz="1125" dirty="0"/>
              <a:t>  </a:t>
            </a:r>
          </a:p>
          <a:p>
            <a:pPr marL="0" indent="0">
              <a:lnSpc>
                <a:spcPct val="160000"/>
              </a:lnSpc>
              <a:buNone/>
            </a:pPr>
            <a:r>
              <a:rPr lang="en-US" sz="1800" b="1" dirty="0">
                <a:solidFill>
                  <a:schemeClr val="accent1"/>
                </a:solidFill>
                <a:latin typeface="Arial" panose="020B0604020202020204" pitchFamily="34" charset="0"/>
                <a:cs typeface="Arial" panose="020B0604020202020204" pitchFamily="34" charset="0"/>
              </a:rPr>
              <a:t>Overview of medical care</a:t>
            </a:r>
            <a:br>
              <a:rPr lang="en-US" sz="1800" b="1" dirty="0">
                <a:solidFill>
                  <a:schemeClr val="tx1">
                    <a:lumMod val="65000"/>
                    <a:lumOff val="35000"/>
                  </a:schemeClr>
                </a:solidFill>
                <a:latin typeface="Arial" panose="020B0604020202020204" pitchFamily="34" charset="0"/>
                <a:cs typeface="Arial" panose="020B0604020202020204" pitchFamily="34" charset="0"/>
              </a:rPr>
            </a:br>
            <a:r>
              <a:rPr lang="en-US" sz="1800" dirty="0">
                <a:solidFill>
                  <a:schemeClr val="tx1">
                    <a:lumMod val="65000"/>
                    <a:lumOff val="35000"/>
                  </a:schemeClr>
                </a:solidFill>
                <a:latin typeface="Arial" panose="020B0604020202020204" pitchFamily="34" charset="0"/>
                <a:cs typeface="Arial" panose="020B0604020202020204" pitchFamily="34" charset="0"/>
              </a:rPr>
              <a:t>Why achieving the best care is not as simple as having the best facilities and brightest personnel </a:t>
            </a:r>
          </a:p>
          <a:p>
            <a:pPr marL="0" indent="0">
              <a:lnSpc>
                <a:spcPct val="170000"/>
              </a:lnSpc>
              <a:buNone/>
            </a:pPr>
            <a:r>
              <a:rPr lang="en-US" sz="1800" b="1" dirty="0">
                <a:solidFill>
                  <a:schemeClr val="accent1"/>
                </a:solidFill>
              </a:rPr>
              <a:t>Quick tips and great resources</a:t>
            </a:r>
            <a:br>
              <a:rPr lang="en-US" sz="1800" b="1" dirty="0">
                <a:solidFill>
                  <a:schemeClr val="tx1">
                    <a:lumMod val="65000"/>
                    <a:lumOff val="35000"/>
                  </a:schemeClr>
                </a:solidFill>
              </a:rPr>
            </a:br>
            <a:r>
              <a:rPr lang="en-US" sz="1800" dirty="0">
                <a:solidFill>
                  <a:schemeClr val="tx1">
                    <a:lumMod val="65000"/>
                    <a:lumOff val="35000"/>
                  </a:schemeClr>
                </a:solidFill>
              </a:rPr>
              <a:t>How you can make a big difference to the quality of care</a:t>
            </a:r>
            <a:endParaRPr lang="en-US" sz="1800" b="1" dirty="0">
              <a:solidFill>
                <a:schemeClr val="tx1">
                  <a:lumMod val="65000"/>
                  <a:lumOff val="35000"/>
                </a:schemeClr>
              </a:solidFill>
            </a:endParaRPr>
          </a:p>
          <a:p>
            <a:pPr marL="0" indent="0">
              <a:lnSpc>
                <a:spcPct val="170000"/>
              </a:lnSpc>
              <a:buNone/>
            </a:pPr>
            <a:endParaRPr lang="en-US" sz="1800" b="1" dirty="0">
              <a:solidFill>
                <a:schemeClr val="tx1">
                  <a:lumMod val="65000"/>
                  <a:lumOff val="35000"/>
                </a:schemeClr>
              </a:solidFill>
            </a:endParaRPr>
          </a:p>
          <a:p>
            <a:pPr marL="0" indent="0">
              <a:buNone/>
            </a:pPr>
            <a:r>
              <a:rPr lang="en-US" sz="1800" b="1" dirty="0">
                <a:solidFill>
                  <a:schemeClr val="accent1"/>
                </a:solidFill>
              </a:rPr>
              <a:t>Q&amp;A – Let’s talk!   </a:t>
            </a:r>
          </a:p>
          <a:p>
            <a:pPr marL="0" indent="0">
              <a:buNone/>
            </a:pPr>
            <a:endParaRPr lang="en-US" sz="1125" dirty="0"/>
          </a:p>
        </p:txBody>
      </p:sp>
      <p:sp>
        <p:nvSpPr>
          <p:cNvPr id="7" name="Slide Number Placeholder 6">
            <a:extLst>
              <a:ext uri="{FF2B5EF4-FFF2-40B4-BE49-F238E27FC236}">
                <a16:creationId xmlns:a16="http://schemas.microsoft.com/office/drawing/2014/main" id="{349455E0-1BA2-9E21-9BE6-90B2FC5EB65A}"/>
              </a:ext>
            </a:extLst>
          </p:cNvPr>
          <p:cNvSpPr>
            <a:spLocks noGrp="1"/>
          </p:cNvSpPr>
          <p:nvPr>
            <p:ph type="sldNum" sz="quarter" idx="12"/>
          </p:nvPr>
        </p:nvSpPr>
        <p:spPr/>
        <p:txBody>
          <a:bodyPr/>
          <a:lstStyle/>
          <a:p>
            <a:fld id="{5545935D-753C-6342-B658-0DC896E1BF92}" type="slidenum">
              <a:rPr lang="en-US" smtClean="0"/>
              <a:t>4</a:t>
            </a:fld>
            <a:endParaRPr lang="en-US" dirty="0"/>
          </a:p>
        </p:txBody>
      </p:sp>
      <p:sp>
        <p:nvSpPr>
          <p:cNvPr id="5" name="Footer Placeholder 4">
            <a:extLst>
              <a:ext uri="{FF2B5EF4-FFF2-40B4-BE49-F238E27FC236}">
                <a16:creationId xmlns:a16="http://schemas.microsoft.com/office/drawing/2014/main" id="{D416CADC-ED23-0346-AB2E-DA024414FE37}"/>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2964743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01613" y="269413"/>
            <a:ext cx="8668211" cy="6153611"/>
          </a:xfrm>
          <a:solidFill>
            <a:schemeClr val="accent6">
              <a:lumMod val="75000"/>
            </a:schemeClr>
          </a:solidFill>
        </p:spPr>
        <p:txBody>
          <a:bodyPr/>
          <a:lstStyle/>
          <a:p>
            <a:endParaRPr lang="en-US" dirty="0"/>
          </a:p>
          <a:p>
            <a:endParaRPr lang="en-US" dirty="0"/>
          </a:p>
          <a:p>
            <a:endParaRPr lang="en-US" dirty="0"/>
          </a:p>
          <a:p>
            <a:endParaRPr lang="en-US" dirty="0"/>
          </a:p>
          <a:p>
            <a:pPr marL="0" indent="0" algn="ctr">
              <a:buNone/>
            </a:pPr>
            <a:r>
              <a:rPr lang="en-US" sz="7200" b="1" i="1" dirty="0">
                <a:solidFill>
                  <a:schemeClr val="accent1"/>
                </a:solidFill>
              </a:rPr>
              <a:t>“</a:t>
            </a:r>
            <a:r>
              <a:rPr lang="en-US" sz="4400" dirty="0">
                <a:solidFill>
                  <a:schemeClr val="bg1"/>
                </a:solidFill>
                <a:latin typeface="Arial" panose="020B0604020202020204" pitchFamily="34" charset="0"/>
                <a:cs typeface="Arial" panose="020B0604020202020204" pitchFamily="34" charset="0"/>
              </a:rPr>
              <a:t>Bring someone with you</a:t>
            </a:r>
            <a:r>
              <a:rPr lang="en-US" sz="4400" i="1" dirty="0">
                <a:solidFill>
                  <a:schemeClr val="bg1"/>
                </a:solidFill>
              </a:rPr>
              <a:t>.</a:t>
            </a:r>
            <a:r>
              <a:rPr lang="en-US" sz="7200" b="1" i="1" dirty="0">
                <a:solidFill>
                  <a:srgbClr val="4F81BD"/>
                </a:solidFill>
              </a:rPr>
              <a:t>”</a:t>
            </a:r>
            <a:r>
              <a:rPr lang="en-US" sz="4400" i="1" dirty="0">
                <a:solidFill>
                  <a:schemeClr val="bg1"/>
                </a:solidFill>
              </a:rPr>
              <a:t> </a:t>
            </a:r>
          </a:p>
        </p:txBody>
      </p:sp>
      <p:sp>
        <p:nvSpPr>
          <p:cNvPr id="6" name="Slide Number Placeholder 5">
            <a:extLst>
              <a:ext uri="{FF2B5EF4-FFF2-40B4-BE49-F238E27FC236}">
                <a16:creationId xmlns:a16="http://schemas.microsoft.com/office/drawing/2014/main" id="{70668D88-6FD0-A579-19D2-97DB532D6AB9}"/>
              </a:ext>
            </a:extLst>
          </p:cNvPr>
          <p:cNvSpPr>
            <a:spLocks noGrp="1"/>
          </p:cNvSpPr>
          <p:nvPr>
            <p:ph type="sldNum" sz="quarter" idx="12"/>
          </p:nvPr>
        </p:nvSpPr>
        <p:spPr/>
        <p:txBody>
          <a:bodyPr/>
          <a:lstStyle/>
          <a:p>
            <a:fld id="{5545935D-753C-6342-B658-0DC896E1BF92}" type="slidenum">
              <a:rPr lang="en-US" smtClean="0"/>
              <a:t>5</a:t>
            </a:fld>
            <a:endParaRPr lang="en-US" dirty="0"/>
          </a:p>
        </p:txBody>
      </p:sp>
      <p:sp>
        <p:nvSpPr>
          <p:cNvPr id="4" name="Footer Placeholder 3">
            <a:extLst>
              <a:ext uri="{FF2B5EF4-FFF2-40B4-BE49-F238E27FC236}">
                <a16:creationId xmlns:a16="http://schemas.microsoft.com/office/drawing/2014/main" id="{6251169C-B222-3B47-94F0-F17BAEE2C10A}"/>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3353093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Content Placeholder 5" descr="shutterstock_183865238.eps"/>
          <p:cNvPicPr>
            <a:picLocks noGrp="1" noChangeAspect="1"/>
          </p:cNvPicPr>
          <p:nvPr>
            <p:ph idx="4294967295"/>
          </p:nvPr>
        </p:nvPicPr>
        <p:blipFill>
          <a:blip r:embed="rId3" cstate="email">
            <a:extLst>
              <a:ext uri="{28A0092B-C50C-407E-A947-70E740481C1C}">
                <a14:useLocalDpi xmlns:a14="http://schemas.microsoft.com/office/drawing/2010/main"/>
              </a:ext>
            </a:extLst>
          </a:blip>
          <a:srcRect t="22597" b="22597"/>
          <a:stretch>
            <a:fillRect/>
          </a:stretch>
        </p:blipFill>
        <p:spPr>
          <a:xfrm>
            <a:off x="0" y="0"/>
            <a:ext cx="9144000" cy="6423025"/>
          </a:xfrm>
        </p:spPr>
      </p:pic>
      <p:sp>
        <p:nvSpPr>
          <p:cNvPr id="49155" name="TextBox 6"/>
          <p:cNvSpPr txBox="1">
            <a:spLocks noChangeArrowheads="1"/>
          </p:cNvSpPr>
          <p:nvPr/>
        </p:nvSpPr>
        <p:spPr bwMode="auto">
          <a:xfrm>
            <a:off x="3605544" y="3211512"/>
            <a:ext cx="3135313"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fontAlgn="auto" hangingPunct="1">
              <a:spcBef>
                <a:spcPts val="0"/>
              </a:spcBef>
              <a:spcAft>
                <a:spcPts val="0"/>
              </a:spcAft>
            </a:pPr>
            <a:r>
              <a:rPr lang="en-US" sz="6000" b="1" dirty="0">
                <a:solidFill>
                  <a:prstClr val="white"/>
                </a:solidFill>
              </a:rPr>
              <a:t>Why?</a:t>
            </a:r>
            <a:r>
              <a:rPr lang="en-US" sz="4000" b="1" dirty="0">
                <a:solidFill>
                  <a:prstClr val="white"/>
                </a:solidFill>
              </a:rPr>
              <a:t> </a:t>
            </a:r>
            <a:endParaRPr lang="en-US" sz="4000" b="1" dirty="0">
              <a:solidFill>
                <a:srgbClr val="1F497D"/>
              </a:solidFill>
            </a:endParaRPr>
          </a:p>
        </p:txBody>
      </p:sp>
      <p:sp>
        <p:nvSpPr>
          <p:cNvPr id="4" name="Slide Number Placeholder 3">
            <a:extLst>
              <a:ext uri="{FF2B5EF4-FFF2-40B4-BE49-F238E27FC236}">
                <a16:creationId xmlns:a16="http://schemas.microsoft.com/office/drawing/2014/main" id="{217609EC-7C81-5EB3-741B-6A633B953942}"/>
              </a:ext>
            </a:extLst>
          </p:cNvPr>
          <p:cNvSpPr>
            <a:spLocks noGrp="1"/>
          </p:cNvSpPr>
          <p:nvPr>
            <p:ph type="sldNum" sz="quarter" idx="12"/>
          </p:nvPr>
        </p:nvSpPr>
        <p:spPr/>
        <p:txBody>
          <a:bodyPr/>
          <a:lstStyle/>
          <a:p>
            <a:fld id="{5545935D-753C-6342-B658-0DC896E1BF92}" type="slidenum">
              <a:rPr lang="en-US" smtClean="0"/>
              <a:t>6</a:t>
            </a:fld>
            <a:endParaRPr lang="en-US" dirty="0"/>
          </a:p>
        </p:txBody>
      </p:sp>
      <p:sp>
        <p:nvSpPr>
          <p:cNvPr id="2" name="Footer Placeholder 1">
            <a:extLst>
              <a:ext uri="{FF2B5EF4-FFF2-40B4-BE49-F238E27FC236}">
                <a16:creationId xmlns:a16="http://schemas.microsoft.com/office/drawing/2014/main" id="{B5E83DC1-D8F3-3041-A818-02BEDEFBD98C}"/>
              </a:ext>
            </a:extLst>
          </p:cNvPr>
          <p:cNvSpPr>
            <a:spLocks noGrp="1"/>
          </p:cNvSpPr>
          <p:nvPr>
            <p:ph type="ftr" sz="quarter" idx="11"/>
          </p:nvPr>
        </p:nvSpPr>
        <p:spPr/>
        <p:txBody>
          <a:bodyPr/>
          <a:lstStyle/>
          <a:p>
            <a:pPr>
              <a:defRPr/>
            </a:pPr>
            <a:r>
              <a:rPr lang="en-US"/>
              <a:t>©The Care Partner Project 2023</a:t>
            </a:r>
            <a:endParaRPr lang="en-US" dirty="0"/>
          </a:p>
        </p:txBody>
      </p:sp>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shutterstock_162612035.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37" y="816635"/>
            <a:ext cx="9144000" cy="609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descr="Mess o Pills.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2674" y="4405201"/>
            <a:ext cx="3116886" cy="2382949"/>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Content Placeholder 10" descr="shutterstock_195696440.jpg"/>
          <p:cNvPicPr>
            <a:picLocks noGrp="1" noChangeAspect="1"/>
          </p:cNvPicPr>
          <p:nvPr>
            <p:ph idx="1"/>
          </p:nvPr>
        </p:nvPicPr>
        <p:blipFill rotWithShape="1">
          <a:blip r:embed="rId5" cstate="email">
            <a:extLst>
              <a:ext uri="{28A0092B-C50C-407E-A947-70E740481C1C}">
                <a14:useLocalDpi xmlns:a14="http://schemas.microsoft.com/office/drawing/2010/main"/>
              </a:ext>
            </a:extLst>
          </a:blip>
          <a:srcRect l="-1778" r="-1778"/>
          <a:stretch/>
        </p:blipFill>
        <p:spPr>
          <a:xfrm>
            <a:off x="201613" y="3365501"/>
            <a:ext cx="3133045" cy="2416766"/>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9" descr="shutterstock_131788019.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9044" y="1044705"/>
            <a:ext cx="3496496" cy="2472866"/>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10" descr="shutterstock_35511220.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897274">
            <a:off x="6945043" y="63895"/>
            <a:ext cx="1964502" cy="29452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2" descr="shutterstock_114857704.jp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72667" y="4058583"/>
            <a:ext cx="3586993" cy="2799417"/>
          </a:xfrm>
          <a:prstGeom prst="ellipse">
            <a:avLst/>
          </a:prstGeom>
          <a:ln w="63500" cap="rnd">
            <a:solidFill>
              <a:srgbClr val="008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7112" name="TextBox 15"/>
          <p:cNvSpPr txBox="1">
            <a:spLocks noChangeArrowheads="1"/>
          </p:cNvSpPr>
          <p:nvPr/>
        </p:nvSpPr>
        <p:spPr bwMode="auto">
          <a:xfrm>
            <a:off x="201613" y="384961"/>
            <a:ext cx="688513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fontAlgn="auto" hangingPunct="1">
              <a:spcBef>
                <a:spcPts val="0"/>
              </a:spcBef>
              <a:spcAft>
                <a:spcPts val="0"/>
              </a:spcAft>
            </a:pPr>
            <a:r>
              <a:rPr lang="en-US" sz="2800" b="1" dirty="0">
                <a:solidFill>
                  <a:srgbClr val="4F81BD"/>
                </a:solidFill>
              </a:rPr>
              <a:t>Health Care is Complicated</a:t>
            </a:r>
          </a:p>
        </p:txBody>
      </p:sp>
      <p:sp>
        <p:nvSpPr>
          <p:cNvPr id="5" name="Slide Number Placeholder 4">
            <a:extLst>
              <a:ext uri="{FF2B5EF4-FFF2-40B4-BE49-F238E27FC236}">
                <a16:creationId xmlns:a16="http://schemas.microsoft.com/office/drawing/2014/main" id="{EDD719B4-E707-A539-E8CB-38D81561AD41}"/>
              </a:ext>
            </a:extLst>
          </p:cNvPr>
          <p:cNvSpPr>
            <a:spLocks noGrp="1"/>
          </p:cNvSpPr>
          <p:nvPr>
            <p:ph type="sldNum" sz="quarter" idx="12"/>
          </p:nvPr>
        </p:nvSpPr>
        <p:spPr/>
        <p:txBody>
          <a:bodyPr/>
          <a:lstStyle/>
          <a:p>
            <a:fld id="{5545935D-753C-6342-B658-0DC896E1BF92}" type="slidenum">
              <a:rPr lang="en-US" smtClean="0"/>
              <a:t>7</a:t>
            </a:fld>
            <a:endParaRPr lang="en-US" dirty="0"/>
          </a:p>
        </p:txBody>
      </p:sp>
      <p:sp>
        <p:nvSpPr>
          <p:cNvPr id="2" name="Footer Placeholder 1">
            <a:extLst>
              <a:ext uri="{FF2B5EF4-FFF2-40B4-BE49-F238E27FC236}">
                <a16:creationId xmlns:a16="http://schemas.microsoft.com/office/drawing/2014/main" id="{96CD10B7-E952-FA43-9D45-E6DC74E222AE}"/>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19435037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in a white coat&#10;&#10;Description automatically generated with low confidence">
            <a:extLst>
              <a:ext uri="{FF2B5EF4-FFF2-40B4-BE49-F238E27FC236}">
                <a16:creationId xmlns:a16="http://schemas.microsoft.com/office/drawing/2014/main" id="{993FA229-AFCF-234B-BB72-486139102AB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096000"/>
          </a:xfrm>
          <a:prstGeom prst="rect">
            <a:avLst/>
          </a:prstGeom>
        </p:spPr>
      </p:pic>
      <p:sp>
        <p:nvSpPr>
          <p:cNvPr id="7" name="TextBox 6">
            <a:extLst>
              <a:ext uri="{FF2B5EF4-FFF2-40B4-BE49-F238E27FC236}">
                <a16:creationId xmlns:a16="http://schemas.microsoft.com/office/drawing/2014/main" id="{AABF73D6-BE44-D14D-B34C-1CC2585D9516}"/>
              </a:ext>
            </a:extLst>
          </p:cNvPr>
          <p:cNvSpPr txBox="1"/>
          <p:nvPr/>
        </p:nvSpPr>
        <p:spPr>
          <a:xfrm>
            <a:off x="1078172" y="1555845"/>
            <a:ext cx="2825087" cy="1815882"/>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Stressed. Strained. </a:t>
            </a:r>
          </a:p>
          <a:p>
            <a:r>
              <a:rPr lang="en-US" sz="2800" dirty="0">
                <a:latin typeface="Arial" panose="020B0604020202020204" pitchFamily="34" charset="0"/>
                <a:cs typeface="Arial" panose="020B0604020202020204" pitchFamily="34" charset="0"/>
              </a:rPr>
              <a:t>Frazzled.</a:t>
            </a:r>
          </a:p>
          <a:p>
            <a:r>
              <a:rPr lang="en-US" sz="2800" dirty="0">
                <a:latin typeface="Arial" panose="020B0604020202020204" pitchFamily="34" charset="0"/>
                <a:cs typeface="Arial" panose="020B0604020202020204" pitchFamily="34" charset="0"/>
              </a:rPr>
              <a:t>Sleep deprived. </a:t>
            </a:r>
          </a:p>
        </p:txBody>
      </p:sp>
      <p:sp>
        <p:nvSpPr>
          <p:cNvPr id="3" name="Slide Number Placeholder 2">
            <a:extLst>
              <a:ext uri="{FF2B5EF4-FFF2-40B4-BE49-F238E27FC236}">
                <a16:creationId xmlns:a16="http://schemas.microsoft.com/office/drawing/2014/main" id="{8F3A2D3A-4FB2-30AC-A525-DEEF7EEFB207}"/>
              </a:ext>
            </a:extLst>
          </p:cNvPr>
          <p:cNvSpPr>
            <a:spLocks noGrp="1"/>
          </p:cNvSpPr>
          <p:nvPr>
            <p:ph type="sldNum" sz="quarter" idx="12"/>
          </p:nvPr>
        </p:nvSpPr>
        <p:spPr/>
        <p:txBody>
          <a:bodyPr/>
          <a:lstStyle/>
          <a:p>
            <a:fld id="{5545935D-753C-6342-B658-0DC896E1BF92}" type="slidenum">
              <a:rPr lang="en-US" smtClean="0"/>
              <a:t>8</a:t>
            </a:fld>
            <a:endParaRPr lang="en-US" dirty="0"/>
          </a:p>
        </p:txBody>
      </p:sp>
      <p:sp>
        <p:nvSpPr>
          <p:cNvPr id="4" name="Footer Placeholder 3">
            <a:extLst>
              <a:ext uri="{FF2B5EF4-FFF2-40B4-BE49-F238E27FC236}">
                <a16:creationId xmlns:a16="http://schemas.microsoft.com/office/drawing/2014/main" id="{EBC459FB-57E3-8448-BC07-D8C907EC4E12}"/>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1368865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6"/>
          <p:cNvSpPr>
            <a:spLocks noGrp="1"/>
          </p:cNvSpPr>
          <p:nvPr>
            <p:ph type="title"/>
          </p:nvPr>
        </p:nvSpPr>
        <p:spPr>
          <a:xfrm>
            <a:off x="765128" y="433364"/>
            <a:ext cx="7886700" cy="1325563"/>
          </a:xfrm>
        </p:spPr>
        <p:txBody>
          <a:bodyPr>
            <a:normAutofit/>
          </a:bodyPr>
          <a:lstStyle/>
          <a:p>
            <a:pPr eaLnBrk="1" hangingPunct="1"/>
            <a:r>
              <a:rPr lang="en-US" sz="2800" b="1" dirty="0">
                <a:solidFill>
                  <a:srgbClr val="4F81BD"/>
                </a:solidFill>
                <a:latin typeface="Arial" charset="0"/>
              </a:rPr>
              <a:t>Patients Forget 40 - 80% of What They Hear </a:t>
            </a:r>
            <a:br>
              <a:rPr lang="en-US" sz="2800" b="1" dirty="0">
                <a:solidFill>
                  <a:srgbClr val="4F81BD"/>
                </a:solidFill>
                <a:latin typeface="Arial" charset="0"/>
              </a:rPr>
            </a:br>
            <a:r>
              <a:rPr lang="en-US" sz="2400" dirty="0">
                <a:solidFill>
                  <a:schemeClr val="accent3"/>
                </a:solidFill>
                <a:latin typeface="Arial" charset="0"/>
              </a:rPr>
              <a:t>(which is completely normal)</a:t>
            </a:r>
          </a:p>
        </p:txBody>
      </p:sp>
      <p:graphicFrame>
        <p:nvGraphicFramePr>
          <p:cNvPr id="2" name="Content Placeholder 8"/>
          <p:cNvGraphicFramePr>
            <a:graphicFrameLocks noGrp="1"/>
          </p:cNvGraphicFramePr>
          <p:nvPr>
            <p:ph idx="1"/>
            <p:extLst>
              <p:ext uri="{D42A27DB-BD31-4B8C-83A1-F6EECF244321}">
                <p14:modId xmlns:p14="http://schemas.microsoft.com/office/powerpoint/2010/main" val="4258964713"/>
              </p:ext>
            </p:extLst>
          </p:nvPr>
        </p:nvGraphicFramePr>
        <p:xfrm>
          <a:off x="590550" y="1600201"/>
          <a:ext cx="7372350" cy="4381500"/>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descr="Nurse and older couple.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65834" y="4233710"/>
            <a:ext cx="3558766" cy="2373697"/>
          </a:xfrm>
          <a:prstGeom prst="ellipse">
            <a:avLst/>
          </a:prstGeom>
          <a:ln w="63500" cap="rnd">
            <a:solidFill>
              <a:srgbClr val="9BBB59"/>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Slide Number Placeholder 5">
            <a:extLst>
              <a:ext uri="{FF2B5EF4-FFF2-40B4-BE49-F238E27FC236}">
                <a16:creationId xmlns:a16="http://schemas.microsoft.com/office/drawing/2014/main" id="{7B1FD833-D411-CA3E-4D48-5B8468A6378F}"/>
              </a:ext>
            </a:extLst>
          </p:cNvPr>
          <p:cNvSpPr>
            <a:spLocks noGrp="1"/>
          </p:cNvSpPr>
          <p:nvPr>
            <p:ph type="sldNum" sz="quarter" idx="12"/>
          </p:nvPr>
        </p:nvSpPr>
        <p:spPr/>
        <p:txBody>
          <a:bodyPr/>
          <a:lstStyle/>
          <a:p>
            <a:fld id="{5545935D-753C-6342-B658-0DC896E1BF92}" type="slidenum">
              <a:rPr lang="en-US" smtClean="0"/>
              <a:t>9</a:t>
            </a:fld>
            <a:endParaRPr lang="en-US" dirty="0"/>
          </a:p>
        </p:txBody>
      </p:sp>
      <p:sp>
        <p:nvSpPr>
          <p:cNvPr id="3" name="Footer Placeholder 2">
            <a:extLst>
              <a:ext uri="{FF2B5EF4-FFF2-40B4-BE49-F238E27FC236}">
                <a16:creationId xmlns:a16="http://schemas.microsoft.com/office/drawing/2014/main" id="{DC2E7E2D-0994-CE40-AE83-1C43EA65D05C}"/>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3800766510"/>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descr="Mess o Pills.jpg"/>
          <p:cNvPicPr>
            <a:picLocks noGrp="1" noChangeAspect="1"/>
          </p:cNvPicPr>
          <p:nvPr>
            <p:ph idx="1"/>
          </p:nvPr>
        </p:nvPicPr>
        <p:blipFill rotWithShape="1">
          <a:blip r:embed="rId3" cstate="hqprint">
            <a:extLst>
              <a:ext uri="{28A0092B-C50C-407E-A947-70E740481C1C}">
                <a14:useLocalDpi xmlns:a14="http://schemas.microsoft.com/office/drawing/2010/main"/>
              </a:ext>
            </a:extLst>
          </a:blip>
          <a:srcRect/>
          <a:stretch/>
        </p:blipFill>
        <p:spPr>
          <a:xfrm>
            <a:off x="21" y="188474"/>
            <a:ext cx="9143979" cy="6857990"/>
          </a:xfrm>
          <a:prstGeom prst="rect">
            <a:avLst/>
          </a:prstGeom>
          <a:ln>
            <a:noFill/>
          </a:ln>
        </p:spPr>
      </p:pic>
      <p:sp>
        <p:nvSpPr>
          <p:cNvPr id="2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4512879"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22" name="Straight Connector 2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15288" y="3337139"/>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94137" y="3239986"/>
            <a:ext cx="3444765" cy="2619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150000"/>
              </a:lnSpc>
              <a:spcBef>
                <a:spcPts val="0"/>
              </a:spcBef>
              <a:spcAft>
                <a:spcPts val="600"/>
              </a:spcAft>
              <a:defRPr/>
            </a:pPr>
            <a:r>
              <a:rPr lang="en-US" b="1" dirty="0">
                <a:solidFill>
                  <a:srgbClr val="7030A0"/>
                </a:solidFill>
                <a:latin typeface="Arial" panose="020B0604020202020204" pitchFamily="34" charset="0"/>
                <a:cs typeface="Arial" panose="020B0604020202020204" pitchFamily="34" charset="0"/>
              </a:rPr>
              <a:t>3-out-of-4 patients, age 65+,  leave the hospital with an incorrect prescription or no understanding of their medication schedule to follow at home.</a:t>
            </a:r>
          </a:p>
        </p:txBody>
      </p:sp>
      <p:sp>
        <p:nvSpPr>
          <p:cNvPr id="3" name="Footer Placeholder 2">
            <a:extLst>
              <a:ext uri="{FF2B5EF4-FFF2-40B4-BE49-F238E27FC236}">
                <a16:creationId xmlns:a16="http://schemas.microsoft.com/office/drawing/2014/main" id="{1F32047B-41A7-FB42-9C27-EFF706E083A3}"/>
              </a:ext>
            </a:extLst>
          </p:cNvPr>
          <p:cNvSpPr>
            <a:spLocks noGrp="1"/>
          </p:cNvSpPr>
          <p:nvPr>
            <p:ph type="ftr" sz="quarter" idx="11"/>
          </p:nvPr>
        </p:nvSpPr>
        <p:spPr/>
        <p:txBody>
          <a:bodyPr/>
          <a:lstStyle/>
          <a:p>
            <a:pPr>
              <a:defRPr/>
            </a:pPr>
            <a:r>
              <a:rPr lang="en-US"/>
              <a:t>©The Care Partner Project 2023</a:t>
            </a:r>
            <a:endParaRPr lang="en-US" dirty="0"/>
          </a:p>
        </p:txBody>
      </p:sp>
      <p:sp>
        <p:nvSpPr>
          <p:cNvPr id="4" name="Slide Number Placeholder 3">
            <a:extLst>
              <a:ext uri="{FF2B5EF4-FFF2-40B4-BE49-F238E27FC236}">
                <a16:creationId xmlns:a16="http://schemas.microsoft.com/office/drawing/2014/main" id="{791EA9D5-DC45-A943-8176-F1550B27A5A6}"/>
              </a:ext>
            </a:extLst>
          </p:cNvPr>
          <p:cNvSpPr>
            <a:spLocks noGrp="1"/>
          </p:cNvSpPr>
          <p:nvPr>
            <p:ph type="sldNum" sz="quarter" idx="12"/>
          </p:nvPr>
        </p:nvSpPr>
        <p:spPr/>
        <p:txBody>
          <a:bodyPr/>
          <a:lstStyle/>
          <a:p>
            <a:fld id="{5545935D-753C-6342-B658-0DC896E1BF92}" type="slidenum">
              <a:rPr lang="en-US" smtClean="0"/>
              <a:t>10</a:t>
            </a:fld>
            <a:endParaRPr lang="en-US" dirty="0"/>
          </a:p>
        </p:txBody>
      </p:sp>
    </p:spTree>
    <p:extLst>
      <p:ext uri="{BB962C8B-B14F-4D97-AF65-F5344CB8AC3E}">
        <p14:creationId xmlns:p14="http://schemas.microsoft.com/office/powerpoint/2010/main" val="865981185"/>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8" name="Rectangle 147">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680066" y="445786"/>
            <a:ext cx="4341967" cy="1860400"/>
          </a:xfrm>
        </p:spPr>
        <p:txBody>
          <a:bodyPr vert="horz" lIns="91440" tIns="45720" rIns="91440" bIns="45720" rtlCol="0" anchor="ctr">
            <a:normAutofit/>
          </a:bodyPr>
          <a:lstStyle/>
          <a:p>
            <a:pPr fontAlgn="auto">
              <a:spcAft>
                <a:spcPts val="0"/>
              </a:spcAft>
              <a:defRPr/>
            </a:pPr>
            <a:r>
              <a:rPr lang="en-US" sz="2800" b="1" kern="1200" dirty="0">
                <a:solidFill>
                  <a:schemeClr val="accent1"/>
                </a:solidFill>
                <a:latin typeface="Arial" panose="020B0604020202020204" pitchFamily="34" charset="0"/>
                <a:cs typeface="Arial" panose="020B0604020202020204" pitchFamily="34" charset="0"/>
              </a:rPr>
              <a:t>Too Many Round Trips!  </a:t>
            </a:r>
          </a:p>
        </p:txBody>
      </p:sp>
      <p:sp>
        <p:nvSpPr>
          <p:cNvPr id="8" name="Curved Down Arrow 7"/>
          <p:cNvSpPr/>
          <p:nvPr/>
        </p:nvSpPr>
        <p:spPr>
          <a:xfrm flipH="1" flipV="1">
            <a:off x="3236030" y="4762500"/>
            <a:ext cx="2789413" cy="973666"/>
          </a:xfrm>
          <a:prstGeom prst="curvedDownArrow">
            <a:avLst>
              <a:gd name="adj1" fmla="val 25000"/>
              <a:gd name="adj2" fmla="val 50000"/>
              <a:gd name="adj3" fmla="val 32716"/>
            </a:avLst>
          </a:prstGeom>
          <a:solidFill>
            <a:srgbClr val="8064A2"/>
          </a:solidFill>
          <a:ln>
            <a:solidFill>
              <a:srgbClr val="C1269B"/>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sp>
        <p:nvSpPr>
          <p:cNvPr id="10" name="Curved Down Arrow 9"/>
          <p:cNvSpPr/>
          <p:nvPr/>
        </p:nvSpPr>
        <p:spPr>
          <a:xfrm>
            <a:off x="3386667" y="1863796"/>
            <a:ext cx="2825043" cy="1070186"/>
          </a:xfrm>
          <a:prstGeom prst="curvedDownArrow">
            <a:avLst>
              <a:gd name="adj1" fmla="val 25000"/>
              <a:gd name="adj2" fmla="val 50000"/>
              <a:gd name="adj3" fmla="val 32716"/>
            </a:avLst>
          </a:prstGeom>
          <a:solidFill>
            <a:schemeClr val="accent4"/>
          </a:solidFill>
          <a:ln>
            <a:solidFill>
              <a:srgbClr val="C1269B"/>
            </a:solidFill>
          </a:ln>
        </p:spPr>
        <p:style>
          <a:lnRef idx="1">
            <a:schemeClr val="accent1"/>
          </a:lnRef>
          <a:fillRef idx="3">
            <a:schemeClr val="accent1"/>
          </a:fillRef>
          <a:effectRef idx="2">
            <a:schemeClr val="accent1"/>
          </a:effectRef>
          <a:fontRef idx="minor">
            <a:schemeClr val="lt1"/>
          </a:fontRef>
        </p:style>
        <p:txBody>
          <a:bodyPr anchor="ctr"/>
          <a:lstStyle/>
          <a:p>
            <a:pPr marL="342900" indent="-342900" algn="ctr" fontAlgn="auto">
              <a:spcBef>
                <a:spcPts val="0"/>
              </a:spcBef>
              <a:spcAft>
                <a:spcPts val="0"/>
              </a:spcAft>
              <a:buFont typeface="Arial"/>
              <a:buChar char="•"/>
              <a:defRPr/>
            </a:pPr>
            <a:endParaRPr lang="en-US" sz="2000" dirty="0">
              <a:solidFill>
                <a:schemeClr val="accent4">
                  <a:lumMod val="40000"/>
                  <a:lumOff val="60000"/>
                </a:schemeClr>
              </a:solidFill>
              <a:effectLst>
                <a:glow rad="139700">
                  <a:schemeClr val="accent3">
                    <a:satMod val="175000"/>
                    <a:alpha val="40000"/>
                  </a:schemeClr>
                </a:glow>
              </a:effectLst>
            </a:endParaRPr>
          </a:p>
        </p:txBody>
      </p:sp>
      <p:sp>
        <p:nvSpPr>
          <p:cNvPr id="4" name="Slide Number Placeholder 3">
            <a:extLst>
              <a:ext uri="{FF2B5EF4-FFF2-40B4-BE49-F238E27FC236}">
                <a16:creationId xmlns:a16="http://schemas.microsoft.com/office/drawing/2014/main" id="{893E417E-8F1F-627B-94D5-4492127114D5}"/>
              </a:ext>
            </a:extLst>
          </p:cNvPr>
          <p:cNvSpPr>
            <a:spLocks noGrp="1"/>
          </p:cNvSpPr>
          <p:nvPr>
            <p:ph type="sldNum" sz="quarter" idx="12"/>
          </p:nvPr>
        </p:nvSpPr>
        <p:spPr/>
        <p:txBody>
          <a:bodyPr/>
          <a:lstStyle/>
          <a:p>
            <a:fld id="{5545935D-753C-6342-B658-0DC896E1BF92}" type="slidenum">
              <a:rPr lang="en-US" smtClean="0"/>
              <a:t>11</a:t>
            </a:fld>
            <a:endParaRPr lang="en-US" dirty="0"/>
          </a:p>
        </p:txBody>
      </p:sp>
      <p:pic>
        <p:nvPicPr>
          <p:cNvPr id="6" name="Picture 5" descr="Icon&#10;&#10;Description automatically generated">
            <a:extLst>
              <a:ext uri="{FF2B5EF4-FFF2-40B4-BE49-F238E27FC236}">
                <a16:creationId xmlns:a16="http://schemas.microsoft.com/office/drawing/2014/main" id="{CC416753-6FE1-EF45-0618-5C1ABA50CC35}"/>
              </a:ext>
            </a:extLst>
          </p:cNvPr>
          <p:cNvPicPr>
            <a:picLocks noChangeAspect="1"/>
          </p:cNvPicPr>
          <p:nvPr/>
        </p:nvPicPr>
        <p:blipFill>
          <a:blip r:embed="rId3"/>
          <a:stretch>
            <a:fillRect/>
          </a:stretch>
        </p:blipFill>
        <p:spPr>
          <a:xfrm>
            <a:off x="1657183" y="2748576"/>
            <a:ext cx="2199330" cy="2199330"/>
          </a:xfrm>
          <a:prstGeom prst="rect">
            <a:avLst/>
          </a:prstGeom>
        </p:spPr>
      </p:pic>
      <p:pic>
        <p:nvPicPr>
          <p:cNvPr id="9" name="Picture 8" descr="Icon&#10;&#10;Description automatically generated">
            <a:extLst>
              <a:ext uri="{FF2B5EF4-FFF2-40B4-BE49-F238E27FC236}">
                <a16:creationId xmlns:a16="http://schemas.microsoft.com/office/drawing/2014/main" id="{D6C29E53-3FE0-731D-D7C8-6CAB60004676}"/>
              </a:ext>
            </a:extLst>
          </p:cNvPr>
          <p:cNvPicPr>
            <a:picLocks noChangeAspect="1"/>
          </p:cNvPicPr>
          <p:nvPr/>
        </p:nvPicPr>
        <p:blipFill>
          <a:blip r:embed="rId4"/>
          <a:stretch>
            <a:fillRect/>
          </a:stretch>
        </p:blipFill>
        <p:spPr>
          <a:xfrm>
            <a:off x="5513696" y="2699033"/>
            <a:ext cx="2199329" cy="2199329"/>
          </a:xfrm>
          <a:prstGeom prst="rect">
            <a:avLst/>
          </a:prstGeom>
        </p:spPr>
      </p:pic>
      <p:sp>
        <p:nvSpPr>
          <p:cNvPr id="5" name="Footer Placeholder 4">
            <a:extLst>
              <a:ext uri="{FF2B5EF4-FFF2-40B4-BE49-F238E27FC236}">
                <a16:creationId xmlns:a16="http://schemas.microsoft.com/office/drawing/2014/main" id="{E6DE0F18-7360-5045-9375-D18C6622264F}"/>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2958014420"/>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Icon&#10;&#10;Description automatically generated">
            <a:extLst>
              <a:ext uri="{FF2B5EF4-FFF2-40B4-BE49-F238E27FC236}">
                <a16:creationId xmlns:a16="http://schemas.microsoft.com/office/drawing/2014/main" id="{BAFA40CA-A2B2-354C-9D35-7F6A35851A2E}"/>
              </a:ext>
            </a:extLst>
          </p:cNvPr>
          <p:cNvPicPr>
            <a:picLocks noChangeAspect="1"/>
          </p:cNvPicPr>
          <p:nvPr/>
        </p:nvPicPr>
        <p:blipFill>
          <a:blip r:embed="rId2"/>
          <a:stretch>
            <a:fillRect/>
          </a:stretch>
        </p:blipFill>
        <p:spPr>
          <a:xfrm>
            <a:off x="2857500" y="774885"/>
            <a:ext cx="5943600" cy="5943600"/>
          </a:xfrm>
          <a:prstGeom prst="rect">
            <a:avLst/>
          </a:prstGeom>
        </p:spPr>
      </p:pic>
      <p:sp>
        <p:nvSpPr>
          <p:cNvPr id="6" name="Slide Number Placeholder 5">
            <a:extLst>
              <a:ext uri="{FF2B5EF4-FFF2-40B4-BE49-F238E27FC236}">
                <a16:creationId xmlns:a16="http://schemas.microsoft.com/office/drawing/2014/main" id="{881B20DD-36E7-A944-B988-74D359F1035F}"/>
              </a:ext>
            </a:extLst>
          </p:cNvPr>
          <p:cNvSpPr>
            <a:spLocks noGrp="1"/>
          </p:cNvSpPr>
          <p:nvPr>
            <p:ph type="sldNum" sz="quarter" idx="12"/>
          </p:nvPr>
        </p:nvSpPr>
        <p:spPr>
          <a:xfrm>
            <a:off x="8778240" y="6455664"/>
            <a:ext cx="336042" cy="365125"/>
          </a:xfrm>
        </p:spPr>
        <p:txBody>
          <a:bodyPr>
            <a:normAutofit/>
          </a:bodyPr>
          <a:lstStyle/>
          <a:p>
            <a:pPr>
              <a:spcAft>
                <a:spcPts val="600"/>
              </a:spcAft>
            </a:pPr>
            <a:fld id="{5545935D-753C-6342-B658-0DC896E1BF92}" type="slidenum">
              <a:rPr lang="en-US" sz="1000">
                <a:solidFill>
                  <a:srgbClr val="FFFFFF"/>
                </a:solidFill>
              </a:rPr>
              <a:pPr>
                <a:spcAft>
                  <a:spcPts val="600"/>
                </a:spcAft>
              </a:pPr>
              <a:t>12</a:t>
            </a:fld>
            <a:endParaRPr lang="en-US" sz="1000" dirty="0">
              <a:solidFill>
                <a:srgbClr val="FFFFFF"/>
              </a:solidFill>
            </a:endParaRPr>
          </a:p>
        </p:txBody>
      </p:sp>
      <p:sp>
        <p:nvSpPr>
          <p:cNvPr id="9" name="TextBox 8">
            <a:extLst>
              <a:ext uri="{FF2B5EF4-FFF2-40B4-BE49-F238E27FC236}">
                <a16:creationId xmlns:a16="http://schemas.microsoft.com/office/drawing/2014/main" id="{BBCE2C62-3309-414F-94DD-D4F4F48B737A}"/>
              </a:ext>
            </a:extLst>
          </p:cNvPr>
          <p:cNvSpPr txBox="1"/>
          <p:nvPr/>
        </p:nvSpPr>
        <p:spPr>
          <a:xfrm>
            <a:off x="217374" y="901232"/>
            <a:ext cx="4653887" cy="923330"/>
          </a:xfrm>
          <a:prstGeom prst="rect">
            <a:avLst/>
          </a:prstGeom>
          <a:noFill/>
        </p:spPr>
        <p:txBody>
          <a:bodyPr wrap="square" rtlCol="0">
            <a:spAutoFit/>
          </a:bodyPr>
          <a:lstStyle/>
          <a:p>
            <a:r>
              <a:rPr lang="en-US" sz="3600" b="1" dirty="0">
                <a:solidFill>
                  <a:srgbClr val="FFDC32"/>
                </a:solidFill>
                <a:latin typeface="Arial" panose="020B0604020202020204" pitchFamily="34" charset="0"/>
                <a:cs typeface="Arial" panose="020B0604020202020204" pitchFamily="34" charset="0"/>
              </a:rPr>
              <a:t>Solutions and Tips</a:t>
            </a:r>
          </a:p>
          <a:p>
            <a:endParaRPr lang="en-US" dirty="0">
              <a:solidFill>
                <a:srgbClr val="FFFF00"/>
              </a:solidFill>
            </a:endParaRPr>
          </a:p>
        </p:txBody>
      </p:sp>
      <p:sp>
        <p:nvSpPr>
          <p:cNvPr id="2" name="Footer Placeholder 1">
            <a:extLst>
              <a:ext uri="{FF2B5EF4-FFF2-40B4-BE49-F238E27FC236}">
                <a16:creationId xmlns:a16="http://schemas.microsoft.com/office/drawing/2014/main" id="{6FCBEAC6-3717-FA41-8254-03B3F76F4F39}"/>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4292291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idx="2"/>
          </p:nvPr>
        </p:nvSpPr>
        <p:spPr>
          <a:xfrm>
            <a:off x="6457950" y="1839618"/>
            <a:ext cx="2342866" cy="3532496"/>
          </a:xfrm>
        </p:spPr>
        <p:txBody>
          <a:bodyPr/>
          <a:lstStyle/>
          <a:p>
            <a:r>
              <a:rPr lang="en-US" sz="2400" b="1" i="1" dirty="0">
                <a:solidFill>
                  <a:schemeClr val="accent1"/>
                </a:solidFill>
                <a:latin typeface="Arial" panose="020B0604020202020204" pitchFamily="34" charset="0"/>
                <a:cs typeface="Arial" panose="020B0604020202020204" pitchFamily="34" charset="0"/>
              </a:rPr>
              <a:t>We cannot solve our problems with the same thinking we used when we created them.</a:t>
            </a:r>
            <a:br>
              <a:rPr lang="en-US" sz="2400" b="1" i="1" dirty="0">
                <a:solidFill>
                  <a:schemeClr val="accent1"/>
                </a:solidFill>
                <a:latin typeface="Arial" panose="020B0604020202020204" pitchFamily="34" charset="0"/>
                <a:cs typeface="Arial" panose="020B0604020202020204" pitchFamily="34" charset="0"/>
              </a:rPr>
            </a:br>
            <a:endParaRPr lang="en-US" sz="3600" b="1" i="1" dirty="0">
              <a:solidFill>
                <a:schemeClr val="accent1"/>
              </a:solidFill>
              <a:latin typeface="Arial" panose="020B0604020202020204" pitchFamily="34" charset="0"/>
              <a:cs typeface="Arial" panose="020B0604020202020204" pitchFamily="34" charset="0"/>
            </a:endParaRPr>
          </a:p>
          <a:p>
            <a:r>
              <a:rPr lang="en-US" sz="2000" b="1" dirty="0">
                <a:solidFill>
                  <a:schemeClr val="accent1"/>
                </a:solidFill>
                <a:latin typeface="Arial" panose="020B0604020202020204" pitchFamily="34" charset="0"/>
                <a:cs typeface="Arial" panose="020B0604020202020204" pitchFamily="34" charset="0"/>
              </a:rPr>
              <a:t>    -  </a:t>
            </a:r>
            <a:r>
              <a:rPr lang="en-US" sz="2000" dirty="0">
                <a:solidFill>
                  <a:schemeClr val="accent1"/>
                </a:solidFill>
                <a:latin typeface="Arial" panose="020B0604020202020204" pitchFamily="34" charset="0"/>
                <a:cs typeface="Arial" panose="020B0604020202020204" pitchFamily="34" charset="0"/>
              </a:rPr>
              <a:t>Albert Einstein</a:t>
            </a:r>
          </a:p>
          <a:p>
            <a:endParaRPr lang="en-US" dirty="0"/>
          </a:p>
        </p:txBody>
      </p:sp>
      <p:pic>
        <p:nvPicPr>
          <p:cNvPr id="8" name="Picture 7" descr="Screen Shot 2012-09-22 at 12.04.50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356" y="80683"/>
            <a:ext cx="6182610" cy="6354763"/>
          </a:xfrm>
          <a:prstGeom prst="rect">
            <a:avLst/>
          </a:prstGeom>
        </p:spPr>
      </p:pic>
      <p:sp>
        <p:nvSpPr>
          <p:cNvPr id="5" name="Slide Number Placeholder 4">
            <a:extLst>
              <a:ext uri="{FF2B5EF4-FFF2-40B4-BE49-F238E27FC236}">
                <a16:creationId xmlns:a16="http://schemas.microsoft.com/office/drawing/2014/main" id="{F4A47F9E-40D1-2518-2174-15B8AB485953}"/>
              </a:ext>
            </a:extLst>
          </p:cNvPr>
          <p:cNvSpPr>
            <a:spLocks noGrp="1"/>
          </p:cNvSpPr>
          <p:nvPr>
            <p:ph type="sldNum" sz="quarter" idx="12"/>
          </p:nvPr>
        </p:nvSpPr>
        <p:spPr/>
        <p:txBody>
          <a:bodyPr/>
          <a:lstStyle/>
          <a:p>
            <a:fld id="{5545935D-753C-6342-B658-0DC896E1BF92}" type="slidenum">
              <a:rPr lang="en-US" smtClean="0"/>
              <a:t>13</a:t>
            </a:fld>
            <a:endParaRPr lang="en-US" dirty="0"/>
          </a:p>
        </p:txBody>
      </p:sp>
      <p:sp>
        <p:nvSpPr>
          <p:cNvPr id="3" name="Footer Placeholder 2">
            <a:extLst>
              <a:ext uri="{FF2B5EF4-FFF2-40B4-BE49-F238E27FC236}">
                <a16:creationId xmlns:a16="http://schemas.microsoft.com/office/drawing/2014/main" id="{3E08E204-F44E-3443-B342-4858FA92BCBE}"/>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1836865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03337"/>
            <a:ext cx="7886700" cy="1325563"/>
          </a:xfrm>
        </p:spPr>
        <p:txBody>
          <a:bodyPr/>
          <a:lstStyle/>
          <a:p>
            <a:r>
              <a:rPr lang="en-US" sz="2800" b="1" dirty="0">
                <a:solidFill>
                  <a:schemeClr val="accent1"/>
                </a:solidFill>
                <a:latin typeface="Arial" panose="020B0604020202020204" pitchFamily="34" charset="0"/>
                <a:cs typeface="Arial" panose="020B0604020202020204" pitchFamily="34" charset="0"/>
              </a:rPr>
              <a:t>Find the Best </a:t>
            </a:r>
            <a:br>
              <a:rPr lang="en-US" sz="2800" b="1" dirty="0">
                <a:solidFill>
                  <a:schemeClr val="accent1"/>
                </a:solidFill>
                <a:latin typeface="Arial" panose="020B0604020202020204" pitchFamily="34" charset="0"/>
                <a:cs typeface="Arial" panose="020B0604020202020204" pitchFamily="34" charset="0"/>
              </a:rPr>
            </a:br>
            <a:r>
              <a:rPr lang="en-US" sz="2800" b="1" dirty="0">
                <a:solidFill>
                  <a:schemeClr val="accent1"/>
                </a:solidFill>
                <a:latin typeface="Arial" panose="020B0604020202020204" pitchFamily="34" charset="0"/>
                <a:cs typeface="Arial" panose="020B0604020202020204" pitchFamily="34" charset="0"/>
              </a:rPr>
              <a:t>Hospital and Doctor</a:t>
            </a:r>
          </a:p>
        </p:txBody>
      </p:sp>
      <p:graphicFrame>
        <p:nvGraphicFramePr>
          <p:cNvPr id="21" name="TextBox 18">
            <a:extLst>
              <a:ext uri="{FF2B5EF4-FFF2-40B4-BE49-F238E27FC236}">
                <a16:creationId xmlns:a16="http://schemas.microsoft.com/office/drawing/2014/main" id="{CD49D953-7466-40FF-AB82-02000F5CE3E8}"/>
              </a:ext>
            </a:extLst>
          </p:cNvPr>
          <p:cNvGraphicFramePr/>
          <p:nvPr>
            <p:extLst>
              <p:ext uri="{D42A27DB-BD31-4B8C-83A1-F6EECF244321}">
                <p14:modId xmlns:p14="http://schemas.microsoft.com/office/powerpoint/2010/main" val="2453688426"/>
              </p:ext>
            </p:extLst>
          </p:nvPr>
        </p:nvGraphicFramePr>
        <p:xfrm>
          <a:off x="1219199" y="1658269"/>
          <a:ext cx="5791201" cy="37856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0F7451C4-BA9A-1A5C-5815-00C0052B10F9}"/>
              </a:ext>
            </a:extLst>
          </p:cNvPr>
          <p:cNvSpPr>
            <a:spLocks noGrp="1"/>
          </p:cNvSpPr>
          <p:nvPr>
            <p:ph type="sldNum" sz="quarter" idx="12"/>
          </p:nvPr>
        </p:nvSpPr>
        <p:spPr/>
        <p:txBody>
          <a:bodyPr/>
          <a:lstStyle/>
          <a:p>
            <a:fld id="{5545935D-753C-6342-B658-0DC896E1BF92}" type="slidenum">
              <a:rPr lang="en-US" smtClean="0"/>
              <a:t>14</a:t>
            </a:fld>
            <a:endParaRPr lang="en-US" dirty="0"/>
          </a:p>
        </p:txBody>
      </p:sp>
      <p:pic>
        <p:nvPicPr>
          <p:cNvPr id="6" name="Picture 5" descr="A picture containing shape&#10;&#10;Description automatically generated">
            <a:extLst>
              <a:ext uri="{FF2B5EF4-FFF2-40B4-BE49-F238E27FC236}">
                <a16:creationId xmlns:a16="http://schemas.microsoft.com/office/drawing/2014/main" id="{13F977F4-868B-B365-11E9-D220A3CC2C56}"/>
              </a:ext>
            </a:extLst>
          </p:cNvPr>
          <p:cNvPicPr>
            <a:picLocks noChangeAspect="1"/>
          </p:cNvPicPr>
          <p:nvPr/>
        </p:nvPicPr>
        <p:blipFill>
          <a:blip r:embed="rId8"/>
          <a:stretch>
            <a:fillRect/>
          </a:stretch>
        </p:blipFill>
        <p:spPr>
          <a:xfrm>
            <a:off x="6352363" y="899236"/>
            <a:ext cx="2162987" cy="2162987"/>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55B15469-20BA-CE7B-C2E1-8991B6403FFE}"/>
              </a:ext>
            </a:extLst>
          </p:cNvPr>
          <p:cNvPicPr>
            <a:picLocks noChangeAspect="1"/>
          </p:cNvPicPr>
          <p:nvPr/>
        </p:nvPicPr>
        <p:blipFill>
          <a:blip r:embed="rId8"/>
          <a:stretch>
            <a:fillRect/>
          </a:stretch>
        </p:blipFill>
        <p:spPr>
          <a:xfrm>
            <a:off x="2409013" y="4193364"/>
            <a:ext cx="2162987" cy="2162987"/>
          </a:xfrm>
          <a:prstGeom prst="rect">
            <a:avLst/>
          </a:prstGeom>
        </p:spPr>
      </p:pic>
      <p:pic>
        <p:nvPicPr>
          <p:cNvPr id="10" name="Picture 9" descr="A picture containing shape&#10;&#10;Description automatically generated">
            <a:extLst>
              <a:ext uri="{FF2B5EF4-FFF2-40B4-BE49-F238E27FC236}">
                <a16:creationId xmlns:a16="http://schemas.microsoft.com/office/drawing/2014/main" id="{AE42AA93-4159-FCBC-B46E-7F19295BE987}"/>
              </a:ext>
            </a:extLst>
          </p:cNvPr>
          <p:cNvPicPr>
            <a:picLocks noChangeAspect="1"/>
          </p:cNvPicPr>
          <p:nvPr/>
        </p:nvPicPr>
        <p:blipFill>
          <a:blip r:embed="rId8"/>
          <a:stretch>
            <a:fillRect/>
          </a:stretch>
        </p:blipFill>
        <p:spPr>
          <a:xfrm>
            <a:off x="6264425" y="4193364"/>
            <a:ext cx="2162987" cy="2162987"/>
          </a:xfrm>
          <a:prstGeom prst="rect">
            <a:avLst/>
          </a:prstGeom>
        </p:spPr>
      </p:pic>
      <p:sp>
        <p:nvSpPr>
          <p:cNvPr id="5" name="Footer Placeholder 4">
            <a:extLst>
              <a:ext uri="{FF2B5EF4-FFF2-40B4-BE49-F238E27FC236}">
                <a16:creationId xmlns:a16="http://schemas.microsoft.com/office/drawing/2014/main" id="{BD53C2B4-9E66-5B42-ADA2-774E0C5279E6}"/>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1244438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4812" y="868978"/>
            <a:ext cx="3255264" cy="1770426"/>
          </a:xfrm>
        </p:spPr>
        <p:txBody>
          <a:bodyPr>
            <a:noAutofit/>
          </a:bodyPr>
          <a:lstStyle/>
          <a:p>
            <a:pPr marL="0" indent="0" eaLnBrk="1" hangingPunct="1"/>
            <a:r>
              <a:rPr lang="en-US" sz="2800" b="1" dirty="0">
                <a:solidFill>
                  <a:schemeClr val="accent1"/>
                </a:solidFill>
                <a:latin typeface="Arial" panose="020B0604020202020204" pitchFamily="34" charset="0"/>
                <a:cs typeface="Arial" panose="020B0604020202020204" pitchFamily="34" charset="0"/>
              </a:rPr>
              <a:t>For any hospital or surgery care, bring your Care Partner  checklists!</a:t>
            </a:r>
          </a:p>
        </p:txBody>
      </p:sp>
      <p:sp>
        <p:nvSpPr>
          <p:cNvPr id="103428" name="Content Placeholder 5"/>
          <p:cNvSpPr>
            <a:spLocks noGrp="1"/>
          </p:cNvSpPr>
          <p:nvPr>
            <p:ph idx="1"/>
          </p:nvPr>
        </p:nvSpPr>
        <p:spPr/>
        <p:txBody>
          <a:bodyPr/>
          <a:lstStyle/>
          <a:p>
            <a:pPr marL="0" indent="0" eaLnBrk="1" hangingPunct="1">
              <a:buFont typeface="Wingdings" charset="0"/>
              <a:buNone/>
            </a:pPr>
            <a:endParaRPr lang="en-US" dirty="0">
              <a:latin typeface="Arial" charset="0"/>
            </a:endParaRPr>
          </a:p>
          <a:p>
            <a:pPr marL="0" indent="0" eaLnBrk="1" hangingPunct="1">
              <a:buFont typeface="Wingdings" charset="0"/>
              <a:buNone/>
            </a:pPr>
            <a:endParaRPr lang="en-US" dirty="0">
              <a:latin typeface="Arial" charset="0"/>
            </a:endParaRPr>
          </a:p>
          <a:p>
            <a:pPr marL="0" indent="0" eaLnBrk="1" hangingPunct="1">
              <a:buFont typeface="Wingdings" charset="0"/>
              <a:buNone/>
            </a:pPr>
            <a:endParaRPr lang="en-US" dirty="0">
              <a:latin typeface="Arial" charset="0"/>
            </a:endParaRPr>
          </a:p>
        </p:txBody>
      </p:sp>
      <p:sp>
        <p:nvSpPr>
          <p:cNvPr id="2" name="Text Placeholder 1"/>
          <p:cNvSpPr>
            <a:spLocks noGrp="1"/>
          </p:cNvSpPr>
          <p:nvPr>
            <p:ph type="body" sz="half" idx="2"/>
          </p:nvPr>
        </p:nvSpPr>
        <p:spPr>
          <a:xfrm>
            <a:off x="375055" y="2802595"/>
            <a:ext cx="3255264" cy="2392363"/>
          </a:xfrm>
        </p:spPr>
        <p:txBody>
          <a:bodyPr>
            <a:normAutofit/>
          </a:bodyPr>
          <a:lstStyle/>
          <a:p>
            <a:pPr marL="285750" indent="-285750" eaLnBrk="1" hangingPunct="1">
              <a:buClr>
                <a:schemeClr val="accent1"/>
              </a:buClr>
              <a:buSzPct val="90000"/>
              <a:buFont typeface="Wingdings" charset="2"/>
              <a:buChar char="ü"/>
            </a:pPr>
            <a:r>
              <a:rPr lang="en-US" sz="2100" b="1" dirty="0">
                <a:solidFill>
                  <a:schemeClr val="tx1">
                    <a:lumMod val="65000"/>
                    <a:lumOff val="35000"/>
                  </a:schemeClr>
                </a:solidFill>
                <a:latin typeface="Arial" charset="0"/>
              </a:rPr>
              <a:t>What to Look For</a:t>
            </a:r>
          </a:p>
          <a:p>
            <a:pPr marL="342900" indent="-342900" eaLnBrk="1" hangingPunct="1">
              <a:buClr>
                <a:schemeClr val="tx2">
                  <a:lumMod val="60000"/>
                  <a:lumOff val="40000"/>
                </a:schemeClr>
              </a:buClr>
              <a:buSzPct val="90000"/>
              <a:buFont typeface="Wingdings" pitchFamily="2" charset="2"/>
              <a:buChar char="ü"/>
            </a:pPr>
            <a:r>
              <a:rPr lang="en-US" sz="2100" b="1" dirty="0">
                <a:solidFill>
                  <a:schemeClr val="tx1">
                    <a:lumMod val="65000"/>
                    <a:lumOff val="35000"/>
                  </a:schemeClr>
                </a:solidFill>
                <a:latin typeface="Arial" charset="0"/>
              </a:rPr>
              <a:t>What to Say</a:t>
            </a:r>
          </a:p>
          <a:p>
            <a:pPr marL="342900" indent="-342900" eaLnBrk="1" hangingPunct="1">
              <a:buClr>
                <a:schemeClr val="tx2">
                  <a:lumMod val="60000"/>
                  <a:lumOff val="40000"/>
                </a:schemeClr>
              </a:buClr>
              <a:buSzPct val="90000"/>
              <a:buFont typeface="Wingdings" pitchFamily="2" charset="2"/>
              <a:buChar char="ü"/>
            </a:pPr>
            <a:r>
              <a:rPr lang="en-US" sz="2100" b="1" dirty="0">
                <a:solidFill>
                  <a:schemeClr val="tx1">
                    <a:lumMod val="65000"/>
                    <a:lumOff val="35000"/>
                  </a:schemeClr>
                </a:solidFill>
                <a:latin typeface="Arial" charset="0"/>
              </a:rPr>
              <a:t>What to Do</a:t>
            </a:r>
          </a:p>
          <a:p>
            <a:pPr marL="342900" indent="-342900" eaLnBrk="1" hangingPunct="1">
              <a:buClr>
                <a:schemeClr val="tx2">
                  <a:lumMod val="60000"/>
                  <a:lumOff val="40000"/>
                </a:schemeClr>
              </a:buClr>
              <a:buSzPct val="90000"/>
              <a:buFont typeface="Wingdings" pitchFamily="2" charset="2"/>
              <a:buChar char="ü"/>
            </a:pPr>
            <a:r>
              <a:rPr lang="en-US" sz="2100" b="1" dirty="0">
                <a:solidFill>
                  <a:schemeClr val="tx1">
                    <a:lumMod val="65000"/>
                    <a:lumOff val="35000"/>
                  </a:schemeClr>
                </a:solidFill>
                <a:latin typeface="Arial" charset="0"/>
              </a:rPr>
              <a:t>When to get a nurse</a:t>
            </a:r>
          </a:p>
          <a:p>
            <a:pPr marL="285750" indent="-285750" eaLnBrk="1" hangingPunct="1">
              <a:buClr>
                <a:schemeClr val="tx1"/>
              </a:buClr>
              <a:buSzPct val="90000"/>
              <a:buFont typeface="Wingdings" charset="2"/>
              <a:buChar char="ü"/>
            </a:pPr>
            <a:endParaRPr lang="en-US" sz="1600" b="1" dirty="0">
              <a:latin typeface="Arial" charset="0"/>
            </a:endParaRPr>
          </a:p>
          <a:p>
            <a:pPr algn="ctr" eaLnBrk="1" hangingPunct="1">
              <a:buClr>
                <a:schemeClr val="tx1"/>
              </a:buClr>
              <a:buSzPct val="90000"/>
            </a:pPr>
            <a:r>
              <a:rPr lang="en-US" sz="1600" b="1" dirty="0">
                <a:solidFill>
                  <a:schemeClr val="accent1"/>
                </a:solidFill>
                <a:latin typeface="Arial" charset="0"/>
              </a:rPr>
              <a:t>Peace of Mind!</a:t>
            </a:r>
          </a:p>
          <a:p>
            <a:pPr eaLnBrk="1" hangingPunct="1">
              <a:buClr>
                <a:schemeClr val="tx1"/>
              </a:buClr>
              <a:buSzPct val="90000"/>
            </a:pPr>
            <a:endParaRPr lang="en-US" b="1" dirty="0">
              <a:latin typeface="Arial" charset="0"/>
            </a:endParaRPr>
          </a:p>
          <a:p>
            <a:pPr eaLnBrk="1" hangingPunct="1">
              <a:buClr>
                <a:schemeClr val="tx1"/>
              </a:buClr>
              <a:buSzPct val="90000"/>
            </a:pPr>
            <a:endParaRPr lang="en-US" sz="1600" b="1" dirty="0">
              <a:latin typeface="Arial" charset="0"/>
            </a:endParaRPr>
          </a:p>
          <a:p>
            <a:pPr eaLnBrk="1" hangingPunct="1">
              <a:buClr>
                <a:schemeClr val="tx1"/>
              </a:buClr>
              <a:buSzPct val="90000"/>
            </a:pPr>
            <a:endParaRPr lang="en-US" b="1" dirty="0">
              <a:latin typeface="Arial" charset="0"/>
            </a:endParaRPr>
          </a:p>
          <a:p>
            <a:pPr eaLnBrk="1" hangingPunct="1">
              <a:buClr>
                <a:schemeClr val="tx1"/>
              </a:buClr>
              <a:buSzPct val="90000"/>
            </a:pPr>
            <a:endParaRPr lang="en-US" sz="1600" b="1" dirty="0">
              <a:latin typeface="Arial" charset="0"/>
            </a:endParaRPr>
          </a:p>
        </p:txBody>
      </p:sp>
      <p:pic>
        <p:nvPicPr>
          <p:cNvPr id="103426" name="Content Placeholder 1" descr="S&amp;S_p24_BloodstreamInfection.pdf"/>
          <p:cNvPicPr>
            <a:picLocks noGrp="1" noChangeAspect="1"/>
          </p:cNvPicPr>
          <p:nvPr>
            <p:ph sz="half" idx="4294967295"/>
          </p:nvPr>
        </p:nvPicPr>
        <p:blipFill>
          <a:blip r:embed="rId3" cstate="email">
            <a:extLst>
              <a:ext uri="{28A0092B-C50C-407E-A947-70E740481C1C}">
                <a14:useLocalDpi xmlns:a14="http://schemas.microsoft.com/office/drawing/2010/main"/>
              </a:ext>
            </a:extLst>
          </a:blip>
          <a:srcRect t="6531" b="6531"/>
          <a:stretch>
            <a:fillRect/>
          </a:stretch>
        </p:blipFill>
        <p:spPr>
          <a:xfrm>
            <a:off x="3976788" y="460915"/>
            <a:ext cx="4844955" cy="5895436"/>
          </a:xfrm>
        </p:spPr>
      </p:pic>
      <p:pic>
        <p:nvPicPr>
          <p:cNvPr id="7" name="Picture 6" descr="Logo, company name&#10;&#10;Description automatically generated">
            <a:extLst>
              <a:ext uri="{FF2B5EF4-FFF2-40B4-BE49-F238E27FC236}">
                <a16:creationId xmlns:a16="http://schemas.microsoft.com/office/drawing/2014/main" id="{748A2ECA-820C-E34B-BE39-A25B64F0A8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60637" y="5194958"/>
            <a:ext cx="1484099" cy="998202"/>
          </a:xfrm>
          <a:prstGeom prst="rect">
            <a:avLst/>
          </a:prstGeom>
        </p:spPr>
      </p:pic>
      <p:sp>
        <p:nvSpPr>
          <p:cNvPr id="6" name="Slide Number Placeholder 5">
            <a:extLst>
              <a:ext uri="{FF2B5EF4-FFF2-40B4-BE49-F238E27FC236}">
                <a16:creationId xmlns:a16="http://schemas.microsoft.com/office/drawing/2014/main" id="{92AA9CC2-DFE8-6E6C-B6B8-8221E750871A}"/>
              </a:ext>
            </a:extLst>
          </p:cNvPr>
          <p:cNvSpPr>
            <a:spLocks noGrp="1"/>
          </p:cNvSpPr>
          <p:nvPr>
            <p:ph type="sldNum" sz="quarter" idx="12"/>
          </p:nvPr>
        </p:nvSpPr>
        <p:spPr/>
        <p:txBody>
          <a:bodyPr/>
          <a:lstStyle/>
          <a:p>
            <a:fld id="{5545935D-753C-6342-B658-0DC896E1BF92}" type="slidenum">
              <a:rPr lang="en-US" smtClean="0"/>
              <a:t>15</a:t>
            </a:fld>
            <a:endParaRPr lang="en-US" dirty="0"/>
          </a:p>
        </p:txBody>
      </p:sp>
      <p:sp>
        <p:nvSpPr>
          <p:cNvPr id="4" name="TextBox 3">
            <a:extLst>
              <a:ext uri="{FF2B5EF4-FFF2-40B4-BE49-F238E27FC236}">
                <a16:creationId xmlns:a16="http://schemas.microsoft.com/office/drawing/2014/main" id="{42AB95F7-5323-0647-97EF-CADEA2AF3AE3}"/>
              </a:ext>
            </a:extLst>
          </p:cNvPr>
          <p:cNvSpPr txBox="1"/>
          <p:nvPr/>
        </p:nvSpPr>
        <p:spPr>
          <a:xfrm>
            <a:off x="5581086" y="5501242"/>
            <a:ext cx="3330054" cy="307777"/>
          </a:xfrm>
          <a:prstGeom prst="rect">
            <a:avLst/>
          </a:prstGeom>
          <a:noFill/>
        </p:spPr>
        <p:txBody>
          <a:bodyPr wrap="square" rtlCol="0">
            <a:spAutoFit/>
          </a:bodyPr>
          <a:lstStyle/>
          <a:p>
            <a:r>
              <a:rPr lang="en-US" sz="1400" dirty="0"/>
              <a:t>www.TheCarePartnerProject.org</a:t>
            </a:r>
          </a:p>
        </p:txBody>
      </p:sp>
      <p:sp>
        <p:nvSpPr>
          <p:cNvPr id="8" name="Footer Placeholder 7">
            <a:extLst>
              <a:ext uri="{FF2B5EF4-FFF2-40B4-BE49-F238E27FC236}">
                <a16:creationId xmlns:a16="http://schemas.microsoft.com/office/drawing/2014/main" id="{26917BC4-281B-794F-AF06-1DE3135774DA}"/>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781545594"/>
      </p:ext>
    </p:extLst>
  </p:cSld>
  <p:clrMapOvr>
    <a:masterClrMapping/>
  </p:clrMapOvr>
  <p:transition spd="slow">
    <p:cover/>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691" name="Rectangle 7169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Content Placeholder 7" descr="shutterstock_98521136.jpg"/>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0" y="10"/>
            <a:ext cx="9143980" cy="685799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scene3d>
            <a:camera prst="orthographicFront"/>
            <a:lightRig rig="contrasting" dir="t">
              <a:rot lat="0" lon="0" rev="3000000"/>
            </a:lightRig>
          </a:scene3d>
          <a:sp3d contourW="7620">
            <a:bevelT w="95250" h="31750"/>
            <a:contourClr>
              <a:srgbClr val="333333"/>
            </a:contourClr>
          </a:sp3d>
        </p:spPr>
      </p:pic>
      <p:sp>
        <p:nvSpPr>
          <p:cNvPr id="71693" name="Rectangle 7169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143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686" name="Title 5"/>
          <p:cNvSpPr>
            <a:spLocks noGrp="1"/>
          </p:cNvSpPr>
          <p:nvPr>
            <p:ph type="title"/>
          </p:nvPr>
        </p:nvSpPr>
        <p:spPr>
          <a:xfrm>
            <a:off x="516969" y="4365096"/>
            <a:ext cx="8404160" cy="2587144"/>
          </a:xfrm>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fontScale="90000"/>
          </a:bodyPr>
          <a:lstStyle/>
          <a:p>
            <a:pPr algn="ctr">
              <a:lnSpc>
                <a:spcPct val="100000"/>
              </a:lnSpc>
            </a:pPr>
            <a:r>
              <a:rPr lang="en-US" sz="2800" b="1" dirty="0">
                <a:solidFill>
                  <a:srgbClr val="FFFFFF"/>
                </a:solidFill>
                <a:latin typeface="Arial" panose="020B0604020202020204" pitchFamily="34" charset="0"/>
                <a:cs typeface="Arial" panose="020B0604020202020204" pitchFamily="34" charset="0"/>
              </a:rPr>
              <a:t>      </a:t>
            </a:r>
            <a:br>
              <a:rPr lang="en-US" sz="2800" b="1" dirty="0">
                <a:solidFill>
                  <a:srgbClr val="FFFFFF"/>
                </a:solidFill>
                <a:latin typeface="Arial" panose="020B0604020202020204" pitchFamily="34" charset="0"/>
                <a:cs typeface="Arial" panose="020B0604020202020204" pitchFamily="34" charset="0"/>
              </a:rPr>
            </a:br>
            <a:br>
              <a:rPr lang="en-US" sz="2800" b="1" dirty="0">
                <a:solidFill>
                  <a:srgbClr val="FFFFFF"/>
                </a:solidFill>
                <a:latin typeface="Arial" panose="020B0604020202020204" pitchFamily="34" charset="0"/>
                <a:cs typeface="Arial" panose="020B0604020202020204" pitchFamily="34" charset="0"/>
              </a:rPr>
            </a:br>
            <a:br>
              <a:rPr lang="en-US" sz="2800" b="1" dirty="0">
                <a:solidFill>
                  <a:srgbClr val="FFFFFF"/>
                </a:solidFill>
                <a:latin typeface="Arial" panose="020B0604020202020204" pitchFamily="34" charset="0"/>
                <a:cs typeface="Arial" panose="020B0604020202020204" pitchFamily="34" charset="0"/>
              </a:rPr>
            </a:br>
            <a:br>
              <a:rPr lang="en-US" sz="2800" b="1" dirty="0">
                <a:solidFill>
                  <a:srgbClr val="FFFFFF"/>
                </a:solidFill>
                <a:latin typeface="Arial" panose="020B0604020202020204" pitchFamily="34" charset="0"/>
                <a:cs typeface="Arial" panose="020B0604020202020204" pitchFamily="34" charset="0"/>
              </a:rPr>
            </a:br>
            <a:br>
              <a:rPr lang="en-US" sz="2800" b="1" dirty="0">
                <a:solidFill>
                  <a:srgbClr val="FFFFFF"/>
                </a:solidFill>
                <a:latin typeface="Arial" panose="020B0604020202020204" pitchFamily="34" charset="0"/>
                <a:cs typeface="Arial" panose="020B0604020202020204" pitchFamily="34" charset="0"/>
              </a:rPr>
            </a:br>
            <a:r>
              <a:rPr lang="en-US" sz="2800" b="1" dirty="0">
                <a:solidFill>
                  <a:srgbClr val="FFFFFF"/>
                </a:solidFill>
                <a:latin typeface="Arial" panose="020B0604020202020204" pitchFamily="34" charset="0"/>
                <a:cs typeface="Arial" panose="020B0604020202020204" pitchFamily="34" charset="0"/>
              </a:rPr>
              <a:t>For Every Diagnosis or Surgery Recommendation</a:t>
            </a:r>
            <a:br>
              <a:rPr lang="en-US" sz="2800" b="1" dirty="0">
                <a:solidFill>
                  <a:srgbClr val="FFFFFF"/>
                </a:solidFill>
                <a:latin typeface="Arial" panose="020B0604020202020204" pitchFamily="34" charset="0"/>
                <a:cs typeface="Arial" panose="020B0604020202020204" pitchFamily="34" charset="0"/>
              </a:rPr>
            </a:br>
            <a:r>
              <a:rPr lang="en-US" sz="2800" b="1" dirty="0">
                <a:solidFill>
                  <a:srgbClr val="FFFFFF"/>
                </a:solidFill>
                <a:latin typeface="Arial" panose="020B0604020202020204" pitchFamily="34" charset="0"/>
                <a:cs typeface="Arial" panose="020B0604020202020204" pitchFamily="34" charset="0"/>
              </a:rPr>
              <a:t> Get an </a:t>
            </a:r>
            <a:r>
              <a:rPr lang="en-US" sz="3600" b="1" dirty="0">
                <a:solidFill>
                  <a:srgbClr val="FFFFFF"/>
                </a:solidFill>
                <a:latin typeface="Bradley Hand" pitchFamily="2" charset="77"/>
                <a:cs typeface="Arial" panose="020B0604020202020204" pitchFamily="34" charset="0"/>
              </a:rPr>
              <a:t>Independent</a:t>
            </a:r>
            <a:r>
              <a:rPr lang="en-US" sz="2800" b="1" i="1" dirty="0">
                <a:solidFill>
                  <a:srgbClr val="FFFFFF"/>
                </a:solidFill>
                <a:latin typeface="Arial" panose="020B0604020202020204" pitchFamily="34" charset="0"/>
                <a:cs typeface="Arial" panose="020B0604020202020204" pitchFamily="34" charset="0"/>
              </a:rPr>
              <a:t> </a:t>
            </a:r>
            <a:r>
              <a:rPr lang="en-US" sz="2800" b="1" dirty="0">
                <a:solidFill>
                  <a:srgbClr val="FFFFFF"/>
                </a:solidFill>
                <a:latin typeface="Arial" panose="020B0604020202020204" pitchFamily="34" charset="0"/>
                <a:cs typeface="Arial" panose="020B0604020202020204" pitchFamily="34" charset="0"/>
              </a:rPr>
              <a:t>2</a:t>
            </a:r>
            <a:r>
              <a:rPr lang="en-US" sz="2800" b="1" baseline="30000" dirty="0">
                <a:solidFill>
                  <a:srgbClr val="FFFFFF"/>
                </a:solidFill>
                <a:latin typeface="Arial" panose="020B0604020202020204" pitchFamily="34" charset="0"/>
                <a:cs typeface="Arial" panose="020B0604020202020204" pitchFamily="34" charset="0"/>
              </a:rPr>
              <a:t>nd</a:t>
            </a:r>
            <a:r>
              <a:rPr lang="en-US" sz="2800" b="1" dirty="0">
                <a:solidFill>
                  <a:srgbClr val="FFFFFF"/>
                </a:solidFill>
                <a:latin typeface="Arial" panose="020B0604020202020204" pitchFamily="34" charset="0"/>
                <a:cs typeface="Arial" panose="020B0604020202020204" pitchFamily="34" charset="0"/>
              </a:rPr>
              <a:t> Opinion</a:t>
            </a:r>
            <a:br>
              <a:rPr lang="en-US" sz="2800" b="1" dirty="0">
                <a:solidFill>
                  <a:srgbClr val="FFFFFF"/>
                </a:solidFill>
                <a:latin typeface="Arial" panose="020B0604020202020204" pitchFamily="34" charset="0"/>
                <a:cs typeface="Arial" panose="020B0604020202020204" pitchFamily="34" charset="0"/>
              </a:rPr>
            </a:br>
            <a:br>
              <a:rPr lang="en-US" sz="2800" b="1" dirty="0">
                <a:solidFill>
                  <a:srgbClr val="FFFFFF"/>
                </a:solidFill>
                <a:latin typeface="Arial" panose="020B0604020202020204" pitchFamily="34" charset="0"/>
                <a:cs typeface="Arial" panose="020B0604020202020204" pitchFamily="34" charset="0"/>
              </a:rPr>
            </a:br>
            <a:r>
              <a:rPr lang="en-US" sz="1800" dirty="0">
                <a:solidFill>
                  <a:srgbClr val="FFFFFF"/>
                </a:solidFill>
                <a:latin typeface="Arial" panose="020B0604020202020204" pitchFamily="34" charset="0"/>
                <a:cs typeface="Arial" panose="020B0604020202020204" pitchFamily="34" charset="0"/>
              </a:rPr>
              <a:t>Learn questions to ask at</a:t>
            </a:r>
            <a:br>
              <a:rPr lang="en-US" sz="1800" dirty="0">
                <a:solidFill>
                  <a:srgbClr val="FFFFFF"/>
                </a:solidFill>
                <a:latin typeface="Arial" panose="020B0604020202020204" pitchFamily="34" charset="0"/>
                <a:cs typeface="Arial" panose="020B0604020202020204" pitchFamily="34" charset="0"/>
              </a:rPr>
            </a:br>
            <a:r>
              <a:rPr lang="en-US" sz="1800" dirty="0">
                <a:solidFill>
                  <a:srgbClr val="FFFFFF"/>
                </a:solidFill>
                <a:latin typeface="Arial" panose="020B0604020202020204" pitchFamily="34" charset="0"/>
                <a:cs typeface="Arial" panose="020B0604020202020204" pitchFamily="34" charset="0"/>
              </a:rPr>
              <a:t> TheCarePartnerProject.org</a:t>
            </a:r>
            <a:br>
              <a:rPr lang="en-US" sz="2800" b="1" dirty="0">
                <a:solidFill>
                  <a:srgbClr val="FFFFFF"/>
                </a:solidFill>
                <a:latin typeface="Arial" panose="020B0604020202020204" pitchFamily="34" charset="0"/>
                <a:cs typeface="Arial" panose="020B0604020202020204" pitchFamily="34" charset="0"/>
              </a:rPr>
            </a:br>
            <a:endParaRPr lang="en-US" sz="2800" b="1" dirty="0">
              <a:solidFill>
                <a:srgbClr val="FFFFFF"/>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22888BCE-E919-89EC-91D8-C34DCB58EFBB}"/>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defRPr/>
            </a:pPr>
            <a:fld id="{5545935D-753C-6342-B658-0DC896E1BF92}" type="slidenum">
              <a:rPr lang="en-US">
                <a:solidFill>
                  <a:srgbClr val="FFFFFF"/>
                </a:solidFill>
                <a:latin typeface="Calibri" panose="020F0502020204030204"/>
              </a:rPr>
              <a:pPr defTabSz="914400">
                <a:spcAft>
                  <a:spcPts val="600"/>
                </a:spcAft>
                <a:defRPr/>
              </a:pPr>
              <a:t>16</a:t>
            </a:fld>
            <a:endParaRPr lang="en-US" dirty="0">
              <a:solidFill>
                <a:srgbClr val="FFFFFF"/>
              </a:solidFill>
              <a:latin typeface="Calibri" panose="020F0502020204030204"/>
            </a:endParaRPr>
          </a:p>
        </p:txBody>
      </p:sp>
      <p:sp>
        <p:nvSpPr>
          <p:cNvPr id="2" name="Footer Placeholder 1">
            <a:extLst>
              <a:ext uri="{FF2B5EF4-FFF2-40B4-BE49-F238E27FC236}">
                <a16:creationId xmlns:a16="http://schemas.microsoft.com/office/drawing/2014/main" id="{BE893FA3-6ACA-104B-A96B-F080237467E5}"/>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1211156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71686"/>
                                        </p:tgtEl>
                                        <p:attrNameLst>
                                          <p:attrName>style.visibility</p:attrName>
                                        </p:attrNameLst>
                                      </p:cBhvr>
                                      <p:to>
                                        <p:strVal val="visible"/>
                                      </p:to>
                                    </p:set>
                                    <p:animEffect transition="in" filter="fade">
                                      <p:cBhvr>
                                        <p:cTn id="7" dur="400"/>
                                        <p:tgtEl>
                                          <p:spTgt spid="716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136524"/>
            <a:ext cx="9143999" cy="6307576"/>
          </a:xfrm>
          <a:prstGeom prst="rect">
            <a:avLst/>
          </a:prstGeom>
          <a:solidFill>
            <a:schemeClr val="tx2">
              <a:lumMod val="20000"/>
              <a:lumOff val="80000"/>
            </a:schemeClr>
          </a:solidFill>
          <a:ln>
            <a:solidFill>
              <a:schemeClr val="accent1"/>
            </a:solidFill>
          </a:ln>
        </p:spPr>
        <p:txBody>
          <a:bodyPr wrap="square" rtlCol="0">
            <a:spAutoFit/>
          </a:bodyPr>
          <a:lstStyle/>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 name="Oval Callout 7"/>
          <p:cNvSpPr/>
          <p:nvPr/>
        </p:nvSpPr>
        <p:spPr>
          <a:xfrm>
            <a:off x="2179753" y="860623"/>
            <a:ext cx="6390063" cy="4388373"/>
          </a:xfrm>
          <a:prstGeom prst="wedgeEllipseCallout">
            <a:avLst>
              <a:gd name="adj1" fmla="val -26901"/>
              <a:gd name="adj2" fmla="val 7678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BCBBEFAF-0D9A-1F28-D536-003668B68654}"/>
              </a:ext>
            </a:extLst>
          </p:cNvPr>
          <p:cNvSpPr>
            <a:spLocks noGrp="1"/>
          </p:cNvSpPr>
          <p:nvPr>
            <p:ph type="sldNum" sz="quarter" idx="12"/>
          </p:nvPr>
        </p:nvSpPr>
        <p:spPr/>
        <p:txBody>
          <a:bodyPr/>
          <a:lstStyle/>
          <a:p>
            <a:fld id="{5545935D-753C-6342-B658-0DC896E1BF92}" type="slidenum">
              <a:rPr lang="en-US" smtClean="0"/>
              <a:t>17</a:t>
            </a:fld>
            <a:endParaRPr lang="en-US" dirty="0"/>
          </a:p>
        </p:txBody>
      </p:sp>
      <p:sp>
        <p:nvSpPr>
          <p:cNvPr id="5" name="TextBox 4">
            <a:extLst>
              <a:ext uri="{FF2B5EF4-FFF2-40B4-BE49-F238E27FC236}">
                <a16:creationId xmlns:a16="http://schemas.microsoft.com/office/drawing/2014/main" id="{99E7A85D-C4C0-7940-ABAB-1D4015C724B0}"/>
              </a:ext>
            </a:extLst>
          </p:cNvPr>
          <p:cNvSpPr txBox="1"/>
          <p:nvPr/>
        </p:nvSpPr>
        <p:spPr>
          <a:xfrm>
            <a:off x="518975" y="480008"/>
            <a:ext cx="4135272" cy="954107"/>
          </a:xfrm>
          <a:prstGeom prst="rect">
            <a:avLst/>
          </a:prstGeom>
          <a:noFill/>
        </p:spPr>
        <p:txBody>
          <a:bodyPr wrap="square" rtlCol="0">
            <a:spAutoFit/>
          </a:bodyPr>
          <a:lstStyle/>
          <a:p>
            <a:r>
              <a:rPr lang="en-US" sz="2800" b="1" dirty="0">
                <a:solidFill>
                  <a:schemeClr val="accent4"/>
                </a:solidFill>
                <a:latin typeface="Arial" panose="020B0604020202020204" pitchFamily="34" charset="0"/>
                <a:cs typeface="Arial" panose="020B0604020202020204" pitchFamily="34" charset="0"/>
              </a:rPr>
              <a:t>When interviewing surgeons, ask…</a:t>
            </a:r>
          </a:p>
        </p:txBody>
      </p:sp>
      <p:sp>
        <p:nvSpPr>
          <p:cNvPr id="10" name="TextBox 9">
            <a:extLst>
              <a:ext uri="{FF2B5EF4-FFF2-40B4-BE49-F238E27FC236}">
                <a16:creationId xmlns:a16="http://schemas.microsoft.com/office/drawing/2014/main" id="{E43F6AFE-97B1-CF43-BB7B-B462C1E942C5}"/>
              </a:ext>
            </a:extLst>
          </p:cNvPr>
          <p:cNvSpPr txBox="1"/>
          <p:nvPr/>
        </p:nvSpPr>
        <p:spPr>
          <a:xfrm>
            <a:off x="6080931" y="5566381"/>
            <a:ext cx="2811438" cy="584775"/>
          </a:xfrm>
          <a:prstGeom prst="rect">
            <a:avLst/>
          </a:prstGeom>
          <a:noFill/>
        </p:spPr>
        <p:txBody>
          <a:bodyPr wrap="square" rtlCol="0">
            <a:spAutoFit/>
          </a:bodyPr>
          <a:lstStyle/>
          <a:p>
            <a:r>
              <a:rPr lang="en-US" sz="1600" dirty="0">
                <a:solidFill>
                  <a:schemeClr val="accent4"/>
                </a:solidFill>
              </a:rPr>
              <a:t>See more: TheCarePartnerProject.org</a:t>
            </a:r>
          </a:p>
        </p:txBody>
      </p:sp>
      <p:graphicFrame>
        <p:nvGraphicFramePr>
          <p:cNvPr id="12" name="TextBox 8">
            <a:extLst>
              <a:ext uri="{FF2B5EF4-FFF2-40B4-BE49-F238E27FC236}">
                <a16:creationId xmlns:a16="http://schemas.microsoft.com/office/drawing/2014/main" id="{B473D8DF-E4C5-4B74-591A-8DCA23B6D2A0}"/>
              </a:ext>
            </a:extLst>
          </p:cNvPr>
          <p:cNvGraphicFramePr/>
          <p:nvPr>
            <p:extLst>
              <p:ext uri="{D42A27DB-BD31-4B8C-83A1-F6EECF244321}">
                <p14:modId xmlns:p14="http://schemas.microsoft.com/office/powerpoint/2010/main" val="2456145533"/>
              </p:ext>
            </p:extLst>
          </p:nvPr>
        </p:nvGraphicFramePr>
        <p:xfrm>
          <a:off x="3276879" y="860623"/>
          <a:ext cx="4558777" cy="4616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Graphic 6" descr="Checklist outline">
            <a:extLst>
              <a:ext uri="{FF2B5EF4-FFF2-40B4-BE49-F238E27FC236}">
                <a16:creationId xmlns:a16="http://schemas.microsoft.com/office/drawing/2014/main" id="{C6602E97-DDE9-36F0-A5AC-478183CC691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141968" y="1479853"/>
            <a:ext cx="854584" cy="854584"/>
          </a:xfrm>
          <a:prstGeom prst="rect">
            <a:avLst/>
          </a:prstGeom>
        </p:spPr>
      </p:pic>
      <p:pic>
        <p:nvPicPr>
          <p:cNvPr id="14" name="Graphic 13" descr="Chat with solid fill">
            <a:extLst>
              <a:ext uri="{FF2B5EF4-FFF2-40B4-BE49-F238E27FC236}">
                <a16:creationId xmlns:a16="http://schemas.microsoft.com/office/drawing/2014/main" id="{F35E1B93-8354-74F7-ED3E-EF93E7DB655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570735" y="1479853"/>
            <a:ext cx="914400" cy="914400"/>
          </a:xfrm>
          <a:prstGeom prst="rect">
            <a:avLst/>
          </a:prstGeom>
        </p:spPr>
      </p:pic>
      <p:pic>
        <p:nvPicPr>
          <p:cNvPr id="16" name="Graphic 15" descr="Doctor female with solid fill">
            <a:extLst>
              <a:ext uri="{FF2B5EF4-FFF2-40B4-BE49-F238E27FC236}">
                <a16:creationId xmlns:a16="http://schemas.microsoft.com/office/drawing/2014/main" id="{CE17AEC5-4D50-87D7-8630-CD9D62868F0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521487" y="3168947"/>
            <a:ext cx="914400" cy="914400"/>
          </a:xfrm>
          <a:prstGeom prst="rect">
            <a:avLst/>
          </a:prstGeom>
        </p:spPr>
      </p:pic>
      <p:pic>
        <p:nvPicPr>
          <p:cNvPr id="18" name="Graphic 17" descr="Hospital outline">
            <a:extLst>
              <a:ext uri="{FF2B5EF4-FFF2-40B4-BE49-F238E27FC236}">
                <a16:creationId xmlns:a16="http://schemas.microsoft.com/office/drawing/2014/main" id="{2BB2782B-C6A0-A8CB-B8FB-0BA8CBB0CE0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099066" y="3111403"/>
            <a:ext cx="914400" cy="914400"/>
          </a:xfrm>
          <a:prstGeom prst="rect">
            <a:avLst/>
          </a:prstGeom>
        </p:spPr>
      </p:pic>
      <p:pic>
        <p:nvPicPr>
          <p:cNvPr id="20" name="Graphic 19" descr="Tropical scene with solid fill">
            <a:extLst>
              <a:ext uri="{FF2B5EF4-FFF2-40B4-BE49-F238E27FC236}">
                <a16:creationId xmlns:a16="http://schemas.microsoft.com/office/drawing/2014/main" id="{6780C955-233E-052C-E3D1-0A9BC942FBE2}"/>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676645" y="3168947"/>
            <a:ext cx="914400" cy="914400"/>
          </a:xfrm>
          <a:prstGeom prst="rect">
            <a:avLst/>
          </a:prstGeom>
        </p:spPr>
      </p:pic>
      <p:pic>
        <p:nvPicPr>
          <p:cNvPr id="28" name="Graphic 27" descr="Thought with solid fill">
            <a:extLst>
              <a:ext uri="{FF2B5EF4-FFF2-40B4-BE49-F238E27FC236}">
                <a16:creationId xmlns:a16="http://schemas.microsoft.com/office/drawing/2014/main" id="{8BC79098-4027-8DA6-4773-126D3B58E87E}"/>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3410880" y="1438755"/>
            <a:ext cx="996928" cy="996928"/>
          </a:xfrm>
          <a:prstGeom prst="rect">
            <a:avLst/>
          </a:prstGeom>
        </p:spPr>
      </p:pic>
      <p:sp>
        <p:nvSpPr>
          <p:cNvPr id="4" name="Footer Placeholder 3">
            <a:extLst>
              <a:ext uri="{FF2B5EF4-FFF2-40B4-BE49-F238E27FC236}">
                <a16:creationId xmlns:a16="http://schemas.microsoft.com/office/drawing/2014/main" id="{00A2668F-1037-964C-9D0A-E426E0C1C9A5}"/>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3791040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32992" y="5602123"/>
            <a:ext cx="3698937" cy="954107"/>
          </a:xfrm>
          <a:prstGeom prst="rect">
            <a:avLst/>
          </a:prstGeom>
          <a:solidFill>
            <a:schemeClr val="bg1"/>
          </a:solidFill>
        </p:spPr>
        <p:txBody>
          <a:bodyPr wrap="square" rtlCol="0">
            <a:spAutoFit/>
          </a:bodyPr>
          <a:lstStyle/>
          <a:p>
            <a:endParaRPr lang="en-US" sz="2800" b="1" dirty="0">
              <a:solidFill>
                <a:schemeClr val="tx1">
                  <a:lumMod val="75000"/>
                  <a:lumOff val="25000"/>
                </a:schemeClr>
              </a:solidFill>
            </a:endParaRPr>
          </a:p>
          <a:p>
            <a:r>
              <a:rPr lang="en-US" sz="2800" b="1" dirty="0">
                <a:solidFill>
                  <a:schemeClr val="tx1">
                    <a:lumMod val="75000"/>
                    <a:lumOff val="25000"/>
                  </a:schemeClr>
                </a:solidFill>
              </a:rPr>
              <a:t>    </a:t>
            </a:r>
            <a:r>
              <a:rPr lang="en-US" sz="2800" b="1" dirty="0">
                <a:solidFill>
                  <a:schemeClr val="accent1"/>
                </a:solidFill>
                <a:latin typeface="Arial" panose="020B0604020202020204" pitchFamily="34" charset="0"/>
                <a:cs typeface="Arial" panose="020B0604020202020204" pitchFamily="34" charset="0"/>
              </a:rPr>
              <a:t>Take Good Notes!</a:t>
            </a:r>
          </a:p>
        </p:txBody>
      </p:sp>
      <p:pic>
        <p:nvPicPr>
          <p:cNvPr id="150529" name="Content Placeholder 10" descr="stackk of notebooks.jpg"/>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a:xfrm>
            <a:off x="0" y="90176"/>
            <a:ext cx="9144000" cy="5711825"/>
          </a:xfrm>
        </p:spPr>
      </p:pic>
      <p:pic>
        <p:nvPicPr>
          <p:cNvPr id="7" name="Picture 6" descr="shutterstock_88598830.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775587" y="3771780"/>
            <a:ext cx="3698937" cy="2030221"/>
          </a:xfrm>
          <a:prstGeom prst="ellipse">
            <a:avLst/>
          </a:prstGeom>
          <a:ln>
            <a:noFill/>
          </a:ln>
          <a:effectLst>
            <a:softEdge rad="112500"/>
          </a:effectLst>
        </p:spPr>
      </p:pic>
      <p:sp>
        <p:nvSpPr>
          <p:cNvPr id="4" name="Slide Number Placeholder 3">
            <a:extLst>
              <a:ext uri="{FF2B5EF4-FFF2-40B4-BE49-F238E27FC236}">
                <a16:creationId xmlns:a16="http://schemas.microsoft.com/office/drawing/2014/main" id="{8FD9BB94-0EF6-C9A3-2203-EE25E8ABD31B}"/>
              </a:ext>
            </a:extLst>
          </p:cNvPr>
          <p:cNvSpPr>
            <a:spLocks noGrp="1"/>
          </p:cNvSpPr>
          <p:nvPr>
            <p:ph type="sldNum" sz="quarter" idx="12"/>
          </p:nvPr>
        </p:nvSpPr>
        <p:spPr/>
        <p:txBody>
          <a:bodyPr/>
          <a:lstStyle/>
          <a:p>
            <a:fld id="{5545935D-753C-6342-B658-0DC896E1BF92}" type="slidenum">
              <a:rPr lang="en-US" smtClean="0"/>
              <a:t>18</a:t>
            </a:fld>
            <a:endParaRPr lang="en-US" dirty="0"/>
          </a:p>
        </p:txBody>
      </p:sp>
      <p:sp>
        <p:nvSpPr>
          <p:cNvPr id="5" name="Footer Placeholder 4">
            <a:extLst>
              <a:ext uri="{FF2B5EF4-FFF2-40B4-BE49-F238E27FC236}">
                <a16:creationId xmlns:a16="http://schemas.microsoft.com/office/drawing/2014/main" id="{B953E90C-827B-F247-8982-B0397B5AF128}"/>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461999247"/>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hutterstock_296390195.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591" y="0"/>
            <a:ext cx="9144000" cy="6858000"/>
          </a:xfrm>
          <a:prstGeom prst="rect">
            <a:avLst/>
          </a:prstGeom>
        </p:spPr>
      </p:pic>
      <p:sp>
        <p:nvSpPr>
          <p:cNvPr id="4" name="Title 3"/>
          <p:cNvSpPr>
            <a:spLocks noGrp="1"/>
          </p:cNvSpPr>
          <p:nvPr>
            <p:ph type="title" idx="4294967295"/>
          </p:nvPr>
        </p:nvSpPr>
        <p:spPr>
          <a:xfrm>
            <a:off x="5071263" y="262625"/>
            <a:ext cx="3894268" cy="6093726"/>
          </a:xfrm>
        </p:spPr>
        <p:txBody>
          <a:bodyPr>
            <a:normAutofit/>
          </a:bodyPr>
          <a:lstStyle/>
          <a:p>
            <a:r>
              <a:rPr lang="en-US" sz="2800" b="1" dirty="0">
                <a:solidFill>
                  <a:schemeClr val="accent1"/>
                </a:solidFill>
                <a:latin typeface="Arial" panose="020B0604020202020204" pitchFamily="34" charset="0"/>
                <a:cs typeface="Arial" panose="020B0604020202020204" pitchFamily="34" charset="0"/>
              </a:rPr>
              <a:t>Ask: </a:t>
            </a:r>
            <a:br>
              <a:rPr lang="en-US" sz="2800" b="1" dirty="0">
                <a:solidFill>
                  <a:schemeClr val="accent1"/>
                </a:solidFill>
                <a:latin typeface="Arial" panose="020B0604020202020204" pitchFamily="34" charset="0"/>
                <a:cs typeface="Arial" panose="020B0604020202020204" pitchFamily="34" charset="0"/>
              </a:rPr>
            </a:br>
            <a:r>
              <a:rPr lang="en-US" sz="2400" b="1" dirty="0">
                <a:solidFill>
                  <a:schemeClr val="accent1"/>
                </a:solidFill>
                <a:latin typeface="Arial" panose="020B0604020202020204" pitchFamily="34" charset="0"/>
                <a:cs typeface="Arial" panose="020B0604020202020204" pitchFamily="34" charset="0"/>
              </a:rPr>
              <a:t>“What is the </a:t>
            </a:r>
            <a:br>
              <a:rPr lang="en-US" sz="2400" b="1" dirty="0">
                <a:solidFill>
                  <a:schemeClr val="accent1"/>
                </a:solidFill>
                <a:latin typeface="Arial" panose="020B0604020202020204" pitchFamily="34" charset="0"/>
                <a:cs typeface="Arial" panose="020B0604020202020204" pitchFamily="34" charset="0"/>
              </a:rPr>
            </a:br>
            <a:r>
              <a:rPr lang="en-US" sz="2400" b="1" dirty="0">
                <a:solidFill>
                  <a:schemeClr val="accent1"/>
                </a:solidFill>
                <a:latin typeface="Arial" panose="020B0604020202020204" pitchFamily="34" charset="0"/>
                <a:cs typeface="Arial" panose="020B0604020202020204" pitchFamily="34" charset="0"/>
              </a:rPr>
              <a:t>Plan of Care Today?”</a:t>
            </a:r>
            <a:br>
              <a:rPr lang="en-US" sz="2800" b="1" i="1" dirty="0">
                <a:solidFill>
                  <a:schemeClr val="accent1"/>
                </a:solidFill>
                <a:latin typeface="Arial" panose="020B0604020202020204" pitchFamily="34" charset="0"/>
                <a:cs typeface="Arial" panose="020B0604020202020204" pitchFamily="34" charset="0"/>
              </a:rPr>
            </a:br>
            <a:br>
              <a:rPr lang="en-US" sz="2800" dirty="0">
                <a:latin typeface="Arial" panose="020B0604020202020204" pitchFamily="34" charset="0"/>
                <a:cs typeface="Arial" panose="020B0604020202020204" pitchFamily="34" charset="0"/>
              </a:rPr>
            </a:br>
            <a:r>
              <a:rPr lang="en-US" sz="2000" dirty="0">
                <a:solidFill>
                  <a:schemeClr val="tx1">
                    <a:lumMod val="75000"/>
                    <a:lumOff val="25000"/>
                  </a:schemeClr>
                </a:solidFill>
                <a:latin typeface="Arial" panose="020B0604020202020204" pitchFamily="34" charset="0"/>
                <a:cs typeface="Arial" panose="020B0604020202020204" pitchFamily="34" charset="0"/>
              </a:rPr>
              <a:t>Goals?</a:t>
            </a:r>
            <a:br>
              <a:rPr lang="en-US" sz="2000" dirty="0">
                <a:solidFill>
                  <a:schemeClr val="tx1">
                    <a:lumMod val="75000"/>
                    <a:lumOff val="25000"/>
                  </a:schemeClr>
                </a:solidFill>
                <a:latin typeface="Arial" panose="020B0604020202020204" pitchFamily="34" charset="0"/>
                <a:cs typeface="Arial" panose="020B0604020202020204" pitchFamily="34" charset="0"/>
              </a:rPr>
            </a:br>
            <a:br>
              <a:rPr lang="en-US" sz="2000" dirty="0">
                <a:solidFill>
                  <a:schemeClr val="tx1">
                    <a:lumMod val="75000"/>
                    <a:lumOff val="25000"/>
                  </a:schemeClr>
                </a:solidFill>
                <a:latin typeface="Arial" panose="020B0604020202020204" pitchFamily="34" charset="0"/>
                <a:cs typeface="Arial" panose="020B0604020202020204" pitchFamily="34" charset="0"/>
              </a:rPr>
            </a:br>
            <a:r>
              <a:rPr lang="en-US" sz="2000" dirty="0">
                <a:solidFill>
                  <a:schemeClr val="tx1">
                    <a:lumMod val="75000"/>
                    <a:lumOff val="25000"/>
                  </a:schemeClr>
                </a:solidFill>
                <a:latin typeface="Arial" panose="020B0604020202020204" pitchFamily="34" charset="0"/>
                <a:cs typeface="Arial" panose="020B0604020202020204" pitchFamily="34" charset="0"/>
              </a:rPr>
              <a:t>Meds to Start?  Stop?</a:t>
            </a:r>
            <a:br>
              <a:rPr lang="en-US" sz="2000" dirty="0">
                <a:solidFill>
                  <a:schemeClr val="tx1">
                    <a:lumMod val="75000"/>
                    <a:lumOff val="25000"/>
                  </a:schemeClr>
                </a:solidFill>
                <a:latin typeface="Arial" panose="020B0604020202020204" pitchFamily="34" charset="0"/>
                <a:cs typeface="Arial" panose="020B0604020202020204" pitchFamily="34" charset="0"/>
              </a:rPr>
            </a:br>
            <a:r>
              <a:rPr lang="en-US" sz="2000" dirty="0">
                <a:solidFill>
                  <a:schemeClr val="tx1">
                    <a:lumMod val="75000"/>
                    <a:lumOff val="25000"/>
                  </a:schemeClr>
                </a:solidFill>
                <a:latin typeface="Arial" panose="020B0604020202020204" pitchFamily="34" charset="0"/>
                <a:cs typeface="Arial" panose="020B0604020202020204" pitchFamily="34" charset="0"/>
              </a:rPr>
              <a:t>  </a:t>
            </a:r>
            <a:br>
              <a:rPr lang="en-US" sz="2000" dirty="0">
                <a:solidFill>
                  <a:schemeClr val="tx1">
                    <a:lumMod val="75000"/>
                    <a:lumOff val="25000"/>
                  </a:schemeClr>
                </a:solidFill>
                <a:latin typeface="Arial" panose="020B0604020202020204" pitchFamily="34" charset="0"/>
                <a:cs typeface="Arial" panose="020B0604020202020204" pitchFamily="34" charset="0"/>
              </a:rPr>
            </a:br>
            <a:r>
              <a:rPr lang="en-US" sz="2000" dirty="0">
                <a:solidFill>
                  <a:schemeClr val="tx1">
                    <a:lumMod val="75000"/>
                    <a:lumOff val="25000"/>
                  </a:schemeClr>
                </a:solidFill>
                <a:latin typeface="Arial" panose="020B0604020202020204" pitchFamily="34" charset="0"/>
                <a:cs typeface="Arial" panose="020B0604020202020204" pitchFamily="34" charset="0"/>
              </a:rPr>
              <a:t>Test Results?</a:t>
            </a:r>
            <a:br>
              <a:rPr lang="en-US" sz="2000" dirty="0">
                <a:solidFill>
                  <a:schemeClr val="tx1">
                    <a:lumMod val="75000"/>
                    <a:lumOff val="25000"/>
                  </a:schemeClr>
                </a:solidFill>
                <a:latin typeface="Arial" panose="020B0604020202020204" pitchFamily="34" charset="0"/>
                <a:cs typeface="Arial" panose="020B0604020202020204" pitchFamily="34" charset="0"/>
              </a:rPr>
            </a:br>
            <a:br>
              <a:rPr lang="en-US" sz="2000" dirty="0">
                <a:solidFill>
                  <a:schemeClr val="tx1">
                    <a:lumMod val="75000"/>
                    <a:lumOff val="25000"/>
                  </a:schemeClr>
                </a:solidFill>
                <a:latin typeface="Arial" panose="020B0604020202020204" pitchFamily="34" charset="0"/>
                <a:cs typeface="Arial" panose="020B0604020202020204" pitchFamily="34" charset="0"/>
              </a:rPr>
            </a:br>
            <a:r>
              <a:rPr lang="en-US" sz="2000" dirty="0">
                <a:solidFill>
                  <a:schemeClr val="tx1">
                    <a:lumMod val="75000"/>
                    <a:lumOff val="25000"/>
                  </a:schemeClr>
                </a:solidFill>
                <a:latin typeface="Arial" panose="020B0604020202020204" pitchFamily="34" charset="0"/>
                <a:cs typeface="Arial" panose="020B0604020202020204" pitchFamily="34" charset="0"/>
              </a:rPr>
              <a:t>Tests Scheduled?</a:t>
            </a:r>
            <a:br>
              <a:rPr lang="en-US" sz="2000" dirty="0">
                <a:solidFill>
                  <a:schemeClr val="tx1">
                    <a:lumMod val="75000"/>
                    <a:lumOff val="25000"/>
                  </a:schemeClr>
                </a:solidFill>
                <a:latin typeface="Arial" panose="020B0604020202020204" pitchFamily="34" charset="0"/>
                <a:cs typeface="Arial" panose="020B0604020202020204" pitchFamily="34" charset="0"/>
              </a:rPr>
            </a:br>
            <a:br>
              <a:rPr lang="en-US" sz="1800" b="1" dirty="0">
                <a:solidFill>
                  <a:schemeClr val="tx1">
                    <a:lumMod val="65000"/>
                    <a:lumOff val="35000"/>
                  </a:schemeClr>
                </a:solidFill>
                <a:latin typeface="Arial" panose="020B0604020202020204" pitchFamily="34" charset="0"/>
                <a:cs typeface="Arial" panose="020B0604020202020204" pitchFamily="34" charset="0"/>
              </a:rPr>
            </a:br>
            <a:br>
              <a:rPr lang="en-US" sz="1800" b="0" dirty="0">
                <a:solidFill>
                  <a:schemeClr val="tx1">
                    <a:lumMod val="65000"/>
                    <a:lumOff val="35000"/>
                  </a:schemeClr>
                </a:solidFill>
                <a:latin typeface="Arial" panose="020B0604020202020204" pitchFamily="34" charset="0"/>
                <a:cs typeface="Arial" panose="020B0604020202020204" pitchFamily="34" charset="0"/>
              </a:rPr>
            </a:br>
            <a:r>
              <a:rPr lang="en-US" sz="2800" b="1" dirty="0">
                <a:solidFill>
                  <a:schemeClr val="accent1"/>
                </a:solidFill>
                <a:latin typeface="Arial" panose="020B0604020202020204" pitchFamily="34" charset="0"/>
                <a:cs typeface="Arial" panose="020B0604020202020204" pitchFamily="34" charset="0"/>
              </a:rPr>
              <a:t>Share:</a:t>
            </a:r>
            <a:br>
              <a:rPr lang="en-US" sz="1800" dirty="0">
                <a:latin typeface="Arial" panose="020B0604020202020204" pitchFamily="34" charset="0"/>
                <a:cs typeface="Arial" panose="020B0604020202020204" pitchFamily="34" charset="0"/>
              </a:rPr>
            </a:br>
            <a:br>
              <a:rPr lang="en-US" sz="1800" b="0" dirty="0">
                <a:solidFill>
                  <a:schemeClr val="tx1">
                    <a:lumMod val="65000"/>
                    <a:lumOff val="35000"/>
                  </a:schemeClr>
                </a:solidFill>
                <a:latin typeface="Arial" panose="020B0604020202020204" pitchFamily="34" charset="0"/>
                <a:cs typeface="Arial" panose="020B0604020202020204" pitchFamily="34" charset="0"/>
              </a:rPr>
            </a:br>
            <a:r>
              <a:rPr lang="en-US" sz="2000" b="1" dirty="0">
                <a:solidFill>
                  <a:schemeClr val="tx1">
                    <a:lumMod val="65000"/>
                    <a:lumOff val="35000"/>
                  </a:schemeClr>
                </a:solidFill>
                <a:latin typeface="Arial" panose="020B0604020202020204" pitchFamily="34" charset="0"/>
                <a:cs typeface="Arial" panose="020B0604020202020204" pitchFamily="34" charset="0"/>
              </a:rPr>
              <a:t>Patient’s</a:t>
            </a:r>
            <a:r>
              <a:rPr lang="en-US" sz="2000" b="1" dirty="0">
                <a:latin typeface="Arial" panose="020B0604020202020204" pitchFamily="34" charset="0"/>
                <a:cs typeface="Arial" panose="020B0604020202020204" pitchFamily="34" charset="0"/>
              </a:rPr>
              <a:t> </a:t>
            </a:r>
            <a:r>
              <a:rPr lang="en-US" sz="2000" b="1" dirty="0">
                <a:solidFill>
                  <a:srgbClr val="595959"/>
                </a:solidFill>
                <a:latin typeface="Arial" panose="020B0604020202020204" pitchFamily="34" charset="0"/>
                <a:cs typeface="Arial" panose="020B0604020202020204" pitchFamily="34" charset="0"/>
              </a:rPr>
              <a:t>Goals</a:t>
            </a:r>
            <a:br>
              <a:rPr lang="en-US" sz="2000" b="1" dirty="0">
                <a:solidFill>
                  <a:srgbClr val="595959"/>
                </a:solidFill>
                <a:latin typeface="Arial" panose="020B0604020202020204" pitchFamily="34" charset="0"/>
                <a:cs typeface="Arial" panose="020B0604020202020204" pitchFamily="34" charset="0"/>
              </a:rPr>
            </a:br>
            <a:br>
              <a:rPr lang="en-US" sz="2000" b="1" dirty="0">
                <a:solidFill>
                  <a:srgbClr val="595959"/>
                </a:solidFill>
                <a:latin typeface="Arial" panose="020B0604020202020204" pitchFamily="34" charset="0"/>
                <a:cs typeface="Arial" panose="020B0604020202020204" pitchFamily="34" charset="0"/>
              </a:rPr>
            </a:br>
            <a:r>
              <a:rPr lang="en-US" sz="2000" b="1" dirty="0">
                <a:solidFill>
                  <a:srgbClr val="595959"/>
                </a:solidFill>
                <a:latin typeface="Arial" panose="020B0604020202020204" pitchFamily="34" charset="0"/>
                <a:cs typeface="Arial" panose="020B0604020202020204" pitchFamily="34" charset="0"/>
              </a:rPr>
              <a:t>Patient’s Questions</a:t>
            </a:r>
            <a:br>
              <a:rPr lang="en-US" sz="2000" b="1" dirty="0">
                <a:solidFill>
                  <a:srgbClr val="595959"/>
                </a:solidFill>
                <a:latin typeface="Arial" panose="020B0604020202020204" pitchFamily="34" charset="0"/>
                <a:cs typeface="Arial" panose="020B0604020202020204" pitchFamily="34" charset="0"/>
              </a:rPr>
            </a:br>
            <a:br>
              <a:rPr lang="en-US" sz="2000" b="1" dirty="0">
                <a:solidFill>
                  <a:srgbClr val="595959"/>
                </a:solidFill>
                <a:latin typeface="Arial" panose="020B0604020202020204" pitchFamily="34" charset="0"/>
                <a:cs typeface="Arial" panose="020B0604020202020204" pitchFamily="34" charset="0"/>
              </a:rPr>
            </a:br>
            <a:r>
              <a:rPr lang="en-US" sz="2000" b="1" dirty="0">
                <a:solidFill>
                  <a:srgbClr val="595959"/>
                </a:solidFill>
                <a:latin typeface="Arial" panose="020B0604020202020204" pitchFamily="34" charset="0"/>
                <a:cs typeface="Arial" panose="020B0604020202020204" pitchFamily="34" charset="0"/>
              </a:rPr>
              <a:t>Patient’s Concerns</a:t>
            </a:r>
            <a:endParaRPr lang="en-US" sz="20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757FAFB8-5102-FDB6-846C-28777F9EE991}"/>
              </a:ext>
            </a:extLst>
          </p:cNvPr>
          <p:cNvSpPr>
            <a:spLocks noGrp="1"/>
          </p:cNvSpPr>
          <p:nvPr>
            <p:ph type="sldNum" sz="quarter" idx="12"/>
          </p:nvPr>
        </p:nvSpPr>
        <p:spPr/>
        <p:txBody>
          <a:bodyPr/>
          <a:lstStyle/>
          <a:p>
            <a:fld id="{5545935D-753C-6342-B658-0DC896E1BF92}" type="slidenum">
              <a:rPr lang="en-US" smtClean="0"/>
              <a:t>19</a:t>
            </a:fld>
            <a:endParaRPr lang="en-US" dirty="0"/>
          </a:p>
        </p:txBody>
      </p:sp>
      <p:sp>
        <p:nvSpPr>
          <p:cNvPr id="2" name="Footer Placeholder 1">
            <a:extLst>
              <a:ext uri="{FF2B5EF4-FFF2-40B4-BE49-F238E27FC236}">
                <a16:creationId xmlns:a16="http://schemas.microsoft.com/office/drawing/2014/main" id="{8A8EF7BB-8279-9842-BC33-53D80925229B}"/>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2594717143"/>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324599" y="1006319"/>
            <a:ext cx="2696571" cy="3879579"/>
          </a:xfrm>
        </p:spPr>
        <p:txBody>
          <a:bodyPr>
            <a:normAutofit/>
          </a:bodyPr>
          <a:lstStyle/>
          <a:p>
            <a:pPr algn="ctr">
              <a:lnSpc>
                <a:spcPct val="110000"/>
              </a:lnSpc>
            </a:pPr>
            <a:r>
              <a:rPr lang="en-US" sz="2800" b="1" dirty="0">
                <a:solidFill>
                  <a:schemeClr val="accent1"/>
                </a:solidFill>
                <a:latin typeface="Arial" panose="020B0604020202020204" pitchFamily="34" charset="0"/>
                <a:cs typeface="Arial" panose="020B0604020202020204" pitchFamily="34" charset="0"/>
              </a:rPr>
              <a:t>Keep Track of </a:t>
            </a:r>
            <a:br>
              <a:rPr lang="en-US" sz="2800" b="1" dirty="0">
                <a:solidFill>
                  <a:schemeClr val="accent1"/>
                </a:solidFill>
                <a:latin typeface="Arial" panose="020B0604020202020204" pitchFamily="34" charset="0"/>
                <a:cs typeface="Arial" panose="020B0604020202020204" pitchFamily="34" charset="0"/>
              </a:rPr>
            </a:br>
            <a:r>
              <a:rPr lang="en-US" sz="2800" b="1" dirty="0">
                <a:solidFill>
                  <a:schemeClr val="accent1"/>
                </a:solidFill>
                <a:latin typeface="Arial" panose="020B0604020202020204" pitchFamily="34" charset="0"/>
                <a:cs typeface="Arial" panose="020B0604020202020204" pitchFamily="34" charset="0"/>
              </a:rPr>
              <a:t>“Who’s Who”</a:t>
            </a:r>
            <a:br>
              <a:rPr lang="en-US" sz="2800" b="1" dirty="0">
                <a:solidFill>
                  <a:schemeClr val="accent1"/>
                </a:solidFill>
                <a:latin typeface="Arial" panose="020B0604020202020204" pitchFamily="34" charset="0"/>
                <a:cs typeface="Arial" panose="020B0604020202020204" pitchFamily="34" charset="0"/>
              </a:rPr>
            </a:br>
            <a:r>
              <a:rPr lang="en-US" sz="2800" b="1" dirty="0">
                <a:solidFill>
                  <a:schemeClr val="accent1"/>
                </a:solidFill>
                <a:latin typeface="Arial" panose="020B0604020202020204" pitchFamily="34" charset="0"/>
                <a:cs typeface="Arial" panose="020B0604020202020204" pitchFamily="34" charset="0"/>
              </a:rPr>
              <a:t>and </a:t>
            </a:r>
            <a:br>
              <a:rPr lang="en-US" sz="2800" b="1" dirty="0">
                <a:solidFill>
                  <a:schemeClr val="accent1"/>
                </a:solidFill>
                <a:latin typeface="Arial" panose="020B0604020202020204" pitchFamily="34" charset="0"/>
                <a:cs typeface="Arial" panose="020B0604020202020204" pitchFamily="34" charset="0"/>
              </a:rPr>
            </a:br>
            <a:r>
              <a:rPr lang="en-US" sz="2800" b="1" dirty="0">
                <a:solidFill>
                  <a:schemeClr val="accent1"/>
                </a:solidFill>
                <a:latin typeface="Arial" panose="020B0604020202020204" pitchFamily="34" charset="0"/>
                <a:cs typeface="Arial" panose="020B0604020202020204" pitchFamily="34" charset="0"/>
              </a:rPr>
              <a:t>What They Do</a:t>
            </a:r>
          </a:p>
        </p:txBody>
      </p:sp>
      <p:pic>
        <p:nvPicPr>
          <p:cNvPr id="3" name="Content Placeholder 2" descr="shutterstock_31492069.jpg"/>
          <p:cNvPicPr>
            <a:picLocks noGrp="1" noChangeAspect="1"/>
          </p:cNvPicPr>
          <p:nvPr>
            <p:ph idx="1"/>
          </p:nvPr>
        </p:nvPicPr>
        <p:blipFill rotWithShape="1">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a:off x="521263" y="759999"/>
            <a:ext cx="5803336" cy="4941556"/>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Slide Number Placeholder 3">
            <a:extLst>
              <a:ext uri="{FF2B5EF4-FFF2-40B4-BE49-F238E27FC236}">
                <a16:creationId xmlns:a16="http://schemas.microsoft.com/office/drawing/2014/main" id="{B82048C5-5711-1908-9405-FC2657041283}"/>
              </a:ext>
            </a:extLst>
          </p:cNvPr>
          <p:cNvSpPr>
            <a:spLocks noGrp="1"/>
          </p:cNvSpPr>
          <p:nvPr>
            <p:ph type="sldNum" sz="quarter" idx="12"/>
          </p:nvPr>
        </p:nvSpPr>
        <p:spPr/>
        <p:txBody>
          <a:bodyPr/>
          <a:lstStyle/>
          <a:p>
            <a:fld id="{5545935D-753C-6342-B658-0DC896E1BF92}" type="slidenum">
              <a:rPr lang="en-US" smtClean="0"/>
              <a:t>20</a:t>
            </a:fld>
            <a:endParaRPr lang="en-US" dirty="0"/>
          </a:p>
        </p:txBody>
      </p:sp>
      <p:sp>
        <p:nvSpPr>
          <p:cNvPr id="5" name="Footer Placeholder 4">
            <a:extLst>
              <a:ext uri="{FF2B5EF4-FFF2-40B4-BE49-F238E27FC236}">
                <a16:creationId xmlns:a16="http://schemas.microsoft.com/office/drawing/2014/main" id="{63511DF4-3BE5-E24B-9C26-AB6B7DD9EA35}"/>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3369672115"/>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pic>
        <p:nvPicPr>
          <p:cNvPr id="11" name="Picture 10" descr="shutterstock_260662439.jp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655"/>
            <a:ext cx="6086455" cy="4468659"/>
          </a:xfrm>
          <a:prstGeom prst="rect">
            <a:avLst/>
          </a:prstGeom>
        </p:spPr>
      </p:pic>
      <p:pic>
        <p:nvPicPr>
          <p:cNvPr id="12" name="Picture 11"/>
          <p:cNvPicPr>
            <a:picLocks noChangeAspect="1"/>
          </p:cNvPicPr>
          <p:nvPr/>
        </p:nvPicPr>
        <p:blipFill rotWithShape="1">
          <a:blip r:embed="rId4" cstate="email">
            <a:extLst>
              <a:ext uri="{28A0092B-C50C-407E-A947-70E740481C1C}">
                <a14:useLocalDpi xmlns:a14="http://schemas.microsoft.com/office/drawing/2010/main"/>
              </a:ext>
            </a:extLst>
          </a:blip>
          <a:srcRect b="-2"/>
          <a:stretch/>
        </p:blipFill>
        <p:spPr>
          <a:xfrm>
            <a:off x="6086473" y="-6"/>
            <a:ext cx="3057527" cy="4468876"/>
          </a:xfrm>
          <a:prstGeom prst="rect">
            <a:avLst/>
          </a:prstGeom>
        </p:spPr>
      </p:pic>
      <p:sp>
        <p:nvSpPr>
          <p:cNvPr id="19" name="Rectangle 18">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4466372"/>
            <a:ext cx="9143999" cy="2390128"/>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464543"/>
            <a:ext cx="6086474" cy="23919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51" y="4466372"/>
            <a:ext cx="9150948" cy="2390128"/>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3" y="4466372"/>
            <a:ext cx="3061002" cy="2390128"/>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76" y="4486258"/>
            <a:ext cx="9145912" cy="1968154"/>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D625ED14-F0D2-4FCA-87F3-4E3D2A03D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4834054">
            <a:off x="4671871" y="2834156"/>
            <a:ext cx="3118759" cy="3479948"/>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31000">
                <a:schemeClr val="accent1">
                  <a:alpha val="0"/>
                </a:schemeClr>
              </a:gs>
              <a:gs pos="85000">
                <a:schemeClr val="accent1">
                  <a:alpha val="17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Title 5"/>
          <p:cNvSpPr>
            <a:spLocks noGrp="1"/>
          </p:cNvSpPr>
          <p:nvPr>
            <p:ph type="title"/>
          </p:nvPr>
        </p:nvSpPr>
        <p:spPr>
          <a:xfrm>
            <a:off x="94503" y="5040964"/>
            <a:ext cx="5897468" cy="858742"/>
          </a:xfrm>
        </p:spPr>
        <p:txBody>
          <a:bodyPr vert="horz" lIns="91440" tIns="45720" rIns="91440" bIns="45720" rtlCol="0" anchor="ctr">
            <a:normAutofit fontScale="90000"/>
          </a:bodyPr>
          <a:lstStyle/>
          <a:p>
            <a:r>
              <a:rPr lang="en-US" sz="2800" b="1" kern="1200" dirty="0">
                <a:solidFill>
                  <a:srgbClr val="FFFFFF"/>
                </a:solidFill>
                <a:latin typeface="Arial" panose="020B0604020202020204" pitchFamily="34" charset="0"/>
                <a:cs typeface="Arial" panose="020B0604020202020204" pitchFamily="34" charset="0"/>
              </a:rPr>
              <a:t>Sweat Every Detail of Every Medicine </a:t>
            </a:r>
          </a:p>
        </p:txBody>
      </p:sp>
      <p:sp>
        <p:nvSpPr>
          <p:cNvPr id="2" name="TextBox 1"/>
          <p:cNvSpPr txBox="1"/>
          <p:nvPr/>
        </p:nvSpPr>
        <p:spPr>
          <a:xfrm>
            <a:off x="6231249" y="4648953"/>
            <a:ext cx="2818247" cy="2739211"/>
          </a:xfrm>
          <a:prstGeom prst="rect">
            <a:avLst/>
          </a:prstGeom>
          <a:noFill/>
        </p:spPr>
        <p:txBody>
          <a:bodyPr wrap="square" rtlCol="0">
            <a:spAutoFit/>
          </a:bodyPr>
          <a:lstStyle/>
          <a:p>
            <a:pPr>
              <a:spcAft>
                <a:spcPts val="600"/>
              </a:spcAft>
            </a:pPr>
            <a:r>
              <a:rPr lang="en-US" sz="2000" b="1" dirty="0">
                <a:solidFill>
                  <a:schemeClr val="bg1"/>
                </a:solidFill>
                <a:latin typeface="Arial" panose="020B0604020202020204" pitchFamily="34" charset="0"/>
                <a:cs typeface="Arial" panose="020B0604020202020204" pitchFamily="34" charset="0"/>
              </a:rPr>
              <a:t>MedlinePlus.gov</a:t>
            </a:r>
            <a:br>
              <a:rPr lang="en-US" sz="2000" b="1" dirty="0">
                <a:solidFill>
                  <a:schemeClr val="bg1"/>
                </a:solidFill>
                <a:latin typeface="Arial" panose="020B0604020202020204" pitchFamily="34" charset="0"/>
                <a:cs typeface="Arial" panose="020B0604020202020204" pitchFamily="34" charset="0"/>
              </a:rPr>
            </a:br>
            <a:endParaRPr lang="en-US" sz="2000" b="1" dirty="0">
              <a:solidFill>
                <a:schemeClr val="bg1"/>
              </a:solidFill>
              <a:latin typeface="Arial" panose="020B0604020202020204" pitchFamily="34" charset="0"/>
              <a:cs typeface="Arial" panose="020B0604020202020204" pitchFamily="34" charset="0"/>
            </a:endParaRPr>
          </a:p>
          <a:p>
            <a:pPr>
              <a:spcAft>
                <a:spcPts val="600"/>
              </a:spcAft>
            </a:pPr>
            <a:r>
              <a:rPr lang="en-US" sz="2000" b="1" dirty="0">
                <a:solidFill>
                  <a:schemeClr val="bg1"/>
                </a:solidFill>
                <a:latin typeface="Arial" panose="020B0604020202020204" pitchFamily="34" charset="0"/>
                <a:cs typeface="Arial" panose="020B0604020202020204" pitchFamily="34" charset="0"/>
              </a:rPr>
              <a:t>The Beers List </a:t>
            </a:r>
            <a:r>
              <a:rPr lang="en-US" sz="1600" dirty="0">
                <a:solidFill>
                  <a:schemeClr val="bg1"/>
                </a:solidFill>
                <a:latin typeface="Arial" panose="020B0604020202020204" pitchFamily="34" charset="0"/>
                <a:cs typeface="Arial" panose="020B0604020202020204" pitchFamily="34" charset="0"/>
              </a:rPr>
              <a:t>(for seniors) </a:t>
            </a:r>
            <a:br>
              <a:rPr lang="en-US" sz="1600" dirty="0">
                <a:solidFill>
                  <a:schemeClr val="bg1"/>
                </a:solidFill>
                <a:latin typeface="Arial" panose="020B0604020202020204" pitchFamily="34" charset="0"/>
                <a:cs typeface="Arial" panose="020B0604020202020204" pitchFamily="34" charset="0"/>
              </a:rPr>
            </a:br>
            <a:endParaRPr lang="en-US" sz="1600" dirty="0">
              <a:solidFill>
                <a:schemeClr val="bg1"/>
              </a:solidFill>
              <a:latin typeface="Arial" panose="020B0604020202020204" pitchFamily="34" charset="0"/>
              <a:cs typeface="Arial" panose="020B0604020202020204" pitchFamily="34" charset="0"/>
            </a:endParaRPr>
          </a:p>
          <a:p>
            <a:pPr>
              <a:spcAft>
                <a:spcPts val="600"/>
              </a:spcAft>
            </a:pPr>
            <a:r>
              <a:rPr lang="en-US" sz="2000" b="1" dirty="0">
                <a:solidFill>
                  <a:schemeClr val="bg1"/>
                </a:solidFill>
                <a:latin typeface="Arial" panose="020B0604020202020204" pitchFamily="34" charset="0"/>
                <a:cs typeface="Arial" panose="020B0604020202020204" pitchFamily="34" charset="0"/>
              </a:rPr>
              <a:t>The KIDs List</a:t>
            </a:r>
          </a:p>
          <a:p>
            <a:pPr>
              <a:spcAft>
                <a:spcPts val="600"/>
              </a:spcAft>
            </a:pPr>
            <a:endParaRPr lang="en-US" sz="2000" b="1" dirty="0">
              <a:solidFill>
                <a:schemeClr val="bg1"/>
              </a:solidFill>
            </a:endParaRPr>
          </a:p>
          <a:p>
            <a:pPr>
              <a:spcAft>
                <a:spcPts val="600"/>
              </a:spcAft>
            </a:pPr>
            <a:endParaRPr lang="en-US" sz="2000" b="1" dirty="0">
              <a:solidFill>
                <a:schemeClr val="bg1"/>
              </a:solidFill>
            </a:endParaRPr>
          </a:p>
        </p:txBody>
      </p:sp>
      <p:sp>
        <p:nvSpPr>
          <p:cNvPr id="4" name="Slide Number Placeholder 3">
            <a:extLst>
              <a:ext uri="{FF2B5EF4-FFF2-40B4-BE49-F238E27FC236}">
                <a16:creationId xmlns:a16="http://schemas.microsoft.com/office/drawing/2014/main" id="{B3CFD43F-2408-2C8E-74A7-28208CAE9F7F}"/>
              </a:ext>
            </a:extLst>
          </p:cNvPr>
          <p:cNvSpPr>
            <a:spLocks noGrp="1"/>
          </p:cNvSpPr>
          <p:nvPr>
            <p:ph type="sldNum" sz="quarter" idx="12"/>
          </p:nvPr>
        </p:nvSpPr>
        <p:spPr/>
        <p:txBody>
          <a:bodyPr/>
          <a:lstStyle/>
          <a:p>
            <a:fld id="{5545935D-753C-6342-B658-0DC896E1BF92}" type="slidenum">
              <a:rPr lang="en-US" smtClean="0"/>
              <a:t>21</a:t>
            </a:fld>
            <a:endParaRPr lang="en-US" dirty="0"/>
          </a:p>
        </p:txBody>
      </p:sp>
      <p:sp>
        <p:nvSpPr>
          <p:cNvPr id="5" name="Footer Placeholder 4">
            <a:extLst>
              <a:ext uri="{FF2B5EF4-FFF2-40B4-BE49-F238E27FC236}">
                <a16:creationId xmlns:a16="http://schemas.microsoft.com/office/drawing/2014/main" id="{13880665-90AC-AA4C-ABE4-F68A9E532978}"/>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1385058913"/>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3202" y="639520"/>
            <a:ext cx="2571750" cy="1719072"/>
          </a:xfrm>
        </p:spPr>
        <p:txBody>
          <a:bodyPr vert="horz" lIns="91440" tIns="45720" rIns="91440" bIns="45720" rtlCol="0" anchor="b">
            <a:normAutofit/>
          </a:bodyPr>
          <a:lstStyle/>
          <a:p>
            <a:r>
              <a:rPr lang="en-US" sz="2800" b="1" kern="1200" dirty="0">
                <a:solidFill>
                  <a:schemeClr val="accent1"/>
                </a:solidFill>
                <a:latin typeface="Arial" panose="020B0604020202020204" pitchFamily="34" charset="0"/>
                <a:cs typeface="Arial" panose="020B0604020202020204" pitchFamily="34" charset="0"/>
              </a:rPr>
              <a:t>Keep Track </a:t>
            </a:r>
            <a:br>
              <a:rPr lang="en-US" sz="2800" b="1" kern="1200" dirty="0">
                <a:solidFill>
                  <a:schemeClr val="accent1"/>
                </a:solidFill>
                <a:latin typeface="Arial" panose="020B0604020202020204" pitchFamily="34" charset="0"/>
                <a:cs typeface="Arial" panose="020B0604020202020204" pitchFamily="34" charset="0"/>
              </a:rPr>
            </a:br>
            <a:r>
              <a:rPr lang="en-US" sz="2800" b="1" kern="1200" dirty="0">
                <a:solidFill>
                  <a:schemeClr val="accent1"/>
                </a:solidFill>
                <a:latin typeface="Arial" panose="020B0604020202020204" pitchFamily="34" charset="0"/>
                <a:cs typeface="Arial" panose="020B0604020202020204" pitchFamily="34" charset="0"/>
              </a:rPr>
              <a:t>of “Meds”</a:t>
            </a:r>
          </a:p>
        </p:txBody>
      </p:sp>
      <p:sp>
        <p:nvSpPr>
          <p:cNvPr id="19"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573756"/>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p:cNvSpPr>
            <a:spLocks noGrp="1"/>
          </p:cNvSpPr>
          <p:nvPr>
            <p:ph type="body" sz="half" idx="2"/>
          </p:nvPr>
        </p:nvSpPr>
        <p:spPr>
          <a:xfrm>
            <a:off x="341043" y="2760984"/>
            <a:ext cx="3073479" cy="3009945"/>
          </a:xfrm>
        </p:spPr>
        <p:txBody>
          <a:bodyPr vert="horz" lIns="91440" tIns="45720" rIns="91440" bIns="45720" rtlCol="0" anchor="t">
            <a:noAutofit/>
          </a:bodyPr>
          <a:lstStyle/>
          <a:p>
            <a:r>
              <a:rPr lang="en-US" sz="1800" b="1" dirty="0">
                <a:solidFill>
                  <a:schemeClr val="accent1"/>
                </a:solidFill>
                <a:latin typeface="Arial" panose="020B0604020202020204" pitchFamily="34" charset="0"/>
                <a:ea typeface="+mn-ea"/>
                <a:cs typeface="Arial" panose="020B0604020202020204" pitchFamily="34" charset="0"/>
              </a:rPr>
              <a:t>The 5 “Rights”  to Prevent Med Mix-ups</a:t>
            </a:r>
          </a:p>
          <a:p>
            <a:pPr marL="228600" indent="-457200">
              <a:buFont typeface="+mj-lt"/>
              <a:buAutoNum type="arabicPeriod"/>
            </a:pPr>
            <a:r>
              <a:rPr lang="en-US" sz="1800" dirty="0">
                <a:solidFill>
                  <a:schemeClr val="accent1"/>
                </a:solidFill>
                <a:latin typeface="Arial" panose="020B0604020202020204" pitchFamily="34" charset="0"/>
                <a:ea typeface="+mn-ea"/>
                <a:cs typeface="Arial" panose="020B0604020202020204" pitchFamily="34" charset="0"/>
              </a:rPr>
              <a:t>Right Patient?</a:t>
            </a:r>
          </a:p>
          <a:p>
            <a:pPr marL="228600" indent="-457200">
              <a:buFont typeface="+mj-lt"/>
              <a:buAutoNum type="arabicPeriod"/>
            </a:pPr>
            <a:r>
              <a:rPr lang="en-US" sz="1800" dirty="0">
                <a:solidFill>
                  <a:schemeClr val="accent1"/>
                </a:solidFill>
                <a:latin typeface="Arial" panose="020B0604020202020204" pitchFamily="34" charset="0"/>
                <a:ea typeface="+mn-ea"/>
                <a:cs typeface="Arial" panose="020B0604020202020204" pitchFamily="34" charset="0"/>
              </a:rPr>
              <a:t>Right Drug?</a:t>
            </a:r>
          </a:p>
          <a:p>
            <a:pPr marL="228600" indent="-457200">
              <a:buFont typeface="+mj-lt"/>
              <a:buAutoNum type="arabicPeriod"/>
            </a:pPr>
            <a:r>
              <a:rPr lang="en-US" sz="1800" dirty="0">
                <a:solidFill>
                  <a:schemeClr val="accent1"/>
                </a:solidFill>
                <a:latin typeface="Arial" panose="020B0604020202020204" pitchFamily="34" charset="0"/>
                <a:ea typeface="+mn-ea"/>
                <a:cs typeface="Arial" panose="020B0604020202020204" pitchFamily="34" charset="0"/>
              </a:rPr>
              <a:t>Right Dose?</a:t>
            </a:r>
          </a:p>
          <a:p>
            <a:pPr marL="228600" indent="-457200">
              <a:buFont typeface="+mj-lt"/>
              <a:buAutoNum type="arabicPeriod"/>
            </a:pPr>
            <a:r>
              <a:rPr lang="en-US" sz="1800" dirty="0">
                <a:solidFill>
                  <a:schemeClr val="accent1"/>
                </a:solidFill>
                <a:latin typeface="Arial" panose="020B0604020202020204" pitchFamily="34" charset="0"/>
                <a:ea typeface="+mn-ea"/>
                <a:cs typeface="Arial" panose="020B0604020202020204" pitchFamily="34" charset="0"/>
              </a:rPr>
              <a:t>Right Time?</a:t>
            </a:r>
          </a:p>
          <a:p>
            <a:pPr marL="228600" indent="-457200">
              <a:buFont typeface="+mj-lt"/>
              <a:buAutoNum type="arabicPeriod"/>
            </a:pPr>
            <a:r>
              <a:rPr lang="en-US" sz="1800" dirty="0">
                <a:solidFill>
                  <a:schemeClr val="accent1"/>
                </a:solidFill>
                <a:latin typeface="Arial" panose="020B0604020202020204" pitchFamily="34" charset="0"/>
                <a:ea typeface="+mn-ea"/>
                <a:cs typeface="Arial" panose="020B0604020202020204" pitchFamily="34" charset="0"/>
              </a:rPr>
              <a:t>Right Route?</a:t>
            </a:r>
            <a:br>
              <a:rPr lang="en-US" sz="1800" dirty="0">
                <a:solidFill>
                  <a:schemeClr val="accent1"/>
                </a:solidFill>
                <a:latin typeface="Arial" panose="020B0604020202020204" pitchFamily="34" charset="0"/>
                <a:ea typeface="+mn-ea"/>
                <a:cs typeface="Arial" panose="020B0604020202020204" pitchFamily="34" charset="0"/>
              </a:rPr>
            </a:br>
            <a:endParaRPr lang="en-US" sz="2000" dirty="0">
              <a:solidFill>
                <a:schemeClr val="accent1"/>
              </a:solidFill>
              <a:latin typeface="Arial" panose="020B0604020202020204" pitchFamily="34" charset="0"/>
              <a:ea typeface="+mn-ea"/>
              <a:cs typeface="Arial" panose="020B0604020202020204" pitchFamily="34" charset="0"/>
            </a:endParaRPr>
          </a:p>
          <a:p>
            <a:r>
              <a:rPr lang="en-US" sz="1600" b="1" dirty="0">
                <a:solidFill>
                  <a:schemeClr val="accent1"/>
                </a:solidFill>
                <a:latin typeface="Arial" panose="020B0604020202020204" pitchFamily="34" charset="0"/>
                <a:ea typeface="+mn-ea"/>
                <a:cs typeface="Arial" panose="020B0604020202020204" pitchFamily="34" charset="0"/>
              </a:rPr>
              <a:t>Learn more: TheCarePartnerProject.org</a:t>
            </a:r>
          </a:p>
        </p:txBody>
      </p:sp>
      <p:pic>
        <p:nvPicPr>
          <p:cNvPr id="11" name="Content Placeholder 10" descr="shutterstock_302061950.eps"/>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l="3836" t="3350" r="4927" b="5398"/>
          <a:stretch/>
        </p:blipFill>
        <p:spPr>
          <a:xfrm>
            <a:off x="3490722" y="839679"/>
            <a:ext cx="5177790" cy="5178641"/>
          </a:xfrm>
          <a:prstGeom prst="rect">
            <a:avLst/>
          </a:prstGeom>
        </p:spPr>
      </p:pic>
      <p:sp>
        <p:nvSpPr>
          <p:cNvPr id="3" name="Slide Number Placeholder 2">
            <a:extLst>
              <a:ext uri="{FF2B5EF4-FFF2-40B4-BE49-F238E27FC236}">
                <a16:creationId xmlns:a16="http://schemas.microsoft.com/office/drawing/2014/main" id="{BE2C8768-EF3B-B8DA-0843-942109494BC1}"/>
              </a:ext>
            </a:extLst>
          </p:cNvPr>
          <p:cNvSpPr>
            <a:spLocks noGrp="1"/>
          </p:cNvSpPr>
          <p:nvPr>
            <p:ph type="sldNum" sz="quarter" idx="4"/>
          </p:nvPr>
        </p:nvSpPr>
        <p:spPr/>
        <p:txBody>
          <a:bodyPr/>
          <a:lstStyle/>
          <a:p>
            <a:fld id="{5545935D-753C-6342-B658-0DC896E1BF92}" type="slidenum">
              <a:rPr lang="en-US" smtClean="0"/>
              <a:t>22</a:t>
            </a:fld>
            <a:endParaRPr lang="en-US" dirty="0"/>
          </a:p>
        </p:txBody>
      </p:sp>
      <p:sp>
        <p:nvSpPr>
          <p:cNvPr id="9" name="TextBox 8">
            <a:extLst>
              <a:ext uri="{FF2B5EF4-FFF2-40B4-BE49-F238E27FC236}">
                <a16:creationId xmlns:a16="http://schemas.microsoft.com/office/drawing/2014/main" id="{593DC045-38AB-624E-A574-8414B95E71B5}"/>
              </a:ext>
            </a:extLst>
          </p:cNvPr>
          <p:cNvSpPr txBox="1"/>
          <p:nvPr/>
        </p:nvSpPr>
        <p:spPr>
          <a:xfrm>
            <a:off x="304801" y="6395515"/>
            <a:ext cx="4572000" cy="246221"/>
          </a:xfrm>
          <a:prstGeom prst="rect">
            <a:avLst/>
          </a:prstGeom>
          <a:noFill/>
        </p:spPr>
        <p:txBody>
          <a:bodyPr wrap="square">
            <a:spAutoFit/>
          </a:bodyPr>
          <a:lstStyle/>
          <a:p>
            <a:r>
              <a:rPr lang="en-US" sz="1000" dirty="0">
                <a:solidFill>
                  <a:schemeClr val="tx1">
                    <a:lumMod val="65000"/>
                    <a:lumOff val="35000"/>
                  </a:schemeClr>
                </a:solidFill>
              </a:rPr>
              <a:t>©The Care Partner Project 2023</a:t>
            </a:r>
          </a:p>
        </p:txBody>
      </p:sp>
      <p:sp>
        <p:nvSpPr>
          <p:cNvPr id="4" name="Footer Placeholder 3">
            <a:extLst>
              <a:ext uri="{FF2B5EF4-FFF2-40B4-BE49-F238E27FC236}">
                <a16:creationId xmlns:a16="http://schemas.microsoft.com/office/drawing/2014/main" id="{56FB085D-8A15-654C-9678-C55AF42E89AF}"/>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36792644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shutterstock_195696440.jpg"/>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01612" y="161813"/>
            <a:ext cx="8783655" cy="5654705"/>
          </a:xfrm>
          <a:prstGeom prst="rect">
            <a:avLst/>
          </a:prstGeom>
          <a:ln w="76200" cmpd="tri">
            <a:solidFill>
              <a:schemeClr val="accent3"/>
            </a:solidFill>
          </a:ln>
          <a:effectLst>
            <a:outerShdw blurRad="292100" dist="139700" dir="2700000" algn="tl" rotWithShape="0">
              <a:srgbClr val="333333">
                <a:alpha val="65000"/>
              </a:srgbClr>
            </a:outerShdw>
          </a:effectLst>
        </p:spPr>
      </p:pic>
      <p:sp>
        <p:nvSpPr>
          <p:cNvPr id="4" name="TextBox 3"/>
          <p:cNvSpPr txBox="1"/>
          <p:nvPr/>
        </p:nvSpPr>
        <p:spPr>
          <a:xfrm>
            <a:off x="5785868" y="3348417"/>
            <a:ext cx="2655175" cy="1384995"/>
          </a:xfrm>
          <a:prstGeom prst="rect">
            <a:avLst/>
          </a:prstGeom>
          <a:noFill/>
        </p:spPr>
        <p:txBody>
          <a:bodyPr wrap="square" rtlCol="0">
            <a:spAutoFit/>
          </a:bodyPr>
          <a:lstStyle/>
          <a:p>
            <a:r>
              <a:rPr lang="en-US" sz="2800" b="1" dirty="0">
                <a:solidFill>
                  <a:schemeClr val="accent1"/>
                </a:solidFill>
                <a:latin typeface="Arial" panose="020B0604020202020204" pitchFamily="34" charset="0"/>
                <a:cs typeface="Arial" panose="020B0604020202020204" pitchFamily="34" charset="0"/>
              </a:rPr>
              <a:t>Keep Track of Tests and </a:t>
            </a:r>
          </a:p>
          <a:p>
            <a:r>
              <a:rPr lang="en-US" sz="2800" b="1" dirty="0">
                <a:solidFill>
                  <a:schemeClr val="accent1"/>
                </a:solidFill>
                <a:latin typeface="Arial" panose="020B0604020202020204" pitchFamily="34" charset="0"/>
                <a:cs typeface="Arial" panose="020B0604020202020204" pitchFamily="34" charset="0"/>
              </a:rPr>
              <a:t>Test Results</a:t>
            </a:r>
          </a:p>
        </p:txBody>
      </p:sp>
      <p:sp>
        <p:nvSpPr>
          <p:cNvPr id="2" name="Slide Number Placeholder 1">
            <a:extLst>
              <a:ext uri="{FF2B5EF4-FFF2-40B4-BE49-F238E27FC236}">
                <a16:creationId xmlns:a16="http://schemas.microsoft.com/office/drawing/2014/main" id="{DD22B17B-41C1-C712-871E-891B46FDE1ED}"/>
              </a:ext>
            </a:extLst>
          </p:cNvPr>
          <p:cNvSpPr>
            <a:spLocks noGrp="1"/>
          </p:cNvSpPr>
          <p:nvPr>
            <p:ph type="sldNum" sz="quarter" idx="4"/>
          </p:nvPr>
        </p:nvSpPr>
        <p:spPr/>
        <p:txBody>
          <a:bodyPr/>
          <a:lstStyle/>
          <a:p>
            <a:fld id="{5545935D-753C-6342-B658-0DC896E1BF92}" type="slidenum">
              <a:rPr lang="en-US" smtClean="0"/>
              <a:t>23</a:t>
            </a:fld>
            <a:endParaRPr lang="en-US" dirty="0"/>
          </a:p>
        </p:txBody>
      </p:sp>
      <p:sp>
        <p:nvSpPr>
          <p:cNvPr id="6" name="TextBox 5">
            <a:extLst>
              <a:ext uri="{FF2B5EF4-FFF2-40B4-BE49-F238E27FC236}">
                <a16:creationId xmlns:a16="http://schemas.microsoft.com/office/drawing/2014/main" id="{F73CDE27-5FD3-8543-8EC5-5547D96B0145}"/>
              </a:ext>
            </a:extLst>
          </p:cNvPr>
          <p:cNvSpPr txBox="1"/>
          <p:nvPr/>
        </p:nvSpPr>
        <p:spPr>
          <a:xfrm>
            <a:off x="307075" y="6423025"/>
            <a:ext cx="4763068" cy="246221"/>
          </a:xfrm>
          <a:prstGeom prst="rect">
            <a:avLst/>
          </a:prstGeom>
          <a:noFill/>
        </p:spPr>
        <p:txBody>
          <a:bodyPr wrap="square">
            <a:spAutoFit/>
          </a:bodyPr>
          <a:lstStyle/>
          <a:p>
            <a:r>
              <a:rPr lang="en-US" sz="1000" dirty="0">
                <a:solidFill>
                  <a:schemeClr val="tx1">
                    <a:lumMod val="65000"/>
                    <a:lumOff val="35000"/>
                  </a:schemeClr>
                </a:solidFill>
              </a:rPr>
              <a:t>©The Care Partner Project 2023</a:t>
            </a:r>
          </a:p>
        </p:txBody>
      </p:sp>
      <p:sp>
        <p:nvSpPr>
          <p:cNvPr id="3" name="Footer Placeholder 2">
            <a:extLst>
              <a:ext uri="{FF2B5EF4-FFF2-40B4-BE49-F238E27FC236}">
                <a16:creationId xmlns:a16="http://schemas.microsoft.com/office/drawing/2014/main" id="{46694164-7F82-9B4B-A11F-81CF5CA010AA}"/>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171991610"/>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3905" name="Content Placeholder 5"/>
          <p:cNvPicPr>
            <a:picLocks noChangeAspect="1"/>
          </p:cNvPicPr>
          <p:nvPr/>
        </p:nvPicPr>
        <p:blipFill rotWithShape="1">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a:off x="216514" y="289505"/>
            <a:ext cx="8710971" cy="6533234"/>
          </a:xfrm>
          <a:prstGeom prst="rect">
            <a:avLst/>
          </a:prstGeom>
        </p:spPr>
      </p:pic>
      <p:sp>
        <p:nvSpPr>
          <p:cNvPr id="123914"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4512879"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cxnSp>
        <p:nvCxnSpPr>
          <p:cNvPr id="123916" name="Straight Connector 123915">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15288" y="3337139"/>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23909" name="Content Placeholder 123908">
            <a:extLst>
              <a:ext uri="{FF2B5EF4-FFF2-40B4-BE49-F238E27FC236}">
                <a16:creationId xmlns:a16="http://schemas.microsoft.com/office/drawing/2014/main" id="{3DD52C3A-A8CC-4D1F-9B93-270DB7E5EBAD}"/>
              </a:ext>
            </a:extLst>
          </p:cNvPr>
          <p:cNvSpPr>
            <a:spLocks noGrp="1"/>
          </p:cNvSpPr>
          <p:nvPr>
            <p:ph idx="1"/>
          </p:nvPr>
        </p:nvSpPr>
        <p:spPr>
          <a:xfrm>
            <a:off x="1604797" y="3342499"/>
            <a:ext cx="1303283" cy="639420"/>
          </a:xfrm>
        </p:spPr>
        <p:txBody>
          <a:bodyPr anchor="ctr">
            <a:normAutofit fontScale="92500" lnSpcReduction="10000"/>
          </a:bodyPr>
          <a:lstStyle/>
          <a:p>
            <a:pPr marL="0" indent="0">
              <a:buNone/>
            </a:pPr>
            <a:r>
              <a:rPr lang="en-US" sz="1600" dirty="0"/>
              <a:t>       </a:t>
            </a:r>
            <a:r>
              <a:rPr lang="en-US" sz="1600" b="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Huh?</a:t>
            </a:r>
          </a:p>
        </p:txBody>
      </p:sp>
      <p:sp>
        <p:nvSpPr>
          <p:cNvPr id="3" name="Footer Placeholder 2">
            <a:extLst>
              <a:ext uri="{FF2B5EF4-FFF2-40B4-BE49-F238E27FC236}">
                <a16:creationId xmlns:a16="http://schemas.microsoft.com/office/drawing/2014/main" id="{94F0748D-F97F-C54E-8CB7-B841A8B0564C}"/>
              </a:ext>
            </a:extLst>
          </p:cNvPr>
          <p:cNvSpPr>
            <a:spLocks noGrp="1"/>
          </p:cNvSpPr>
          <p:nvPr>
            <p:ph type="ftr" sz="quarter" idx="11"/>
          </p:nvPr>
        </p:nvSpPr>
        <p:spPr/>
        <p:txBody>
          <a:bodyPr/>
          <a:lstStyle/>
          <a:p>
            <a:pPr>
              <a:defRPr/>
            </a:pPr>
            <a:r>
              <a:rPr lang="en-US"/>
              <a:t>©The Care Partner Project 2023</a:t>
            </a:r>
            <a:endParaRPr lang="en-US" dirty="0"/>
          </a:p>
        </p:txBody>
      </p:sp>
      <p:sp>
        <p:nvSpPr>
          <p:cNvPr id="4" name="Slide Number Placeholder 3">
            <a:extLst>
              <a:ext uri="{FF2B5EF4-FFF2-40B4-BE49-F238E27FC236}">
                <a16:creationId xmlns:a16="http://schemas.microsoft.com/office/drawing/2014/main" id="{1565A6A0-0FDB-C947-9A72-78F27E7A6FFE}"/>
              </a:ext>
            </a:extLst>
          </p:cNvPr>
          <p:cNvSpPr>
            <a:spLocks noGrp="1"/>
          </p:cNvSpPr>
          <p:nvPr>
            <p:ph type="sldNum" sz="quarter" idx="12"/>
          </p:nvPr>
        </p:nvSpPr>
        <p:spPr/>
        <p:txBody>
          <a:bodyPr/>
          <a:lstStyle/>
          <a:p>
            <a:fld id="{5545935D-753C-6342-B658-0DC896E1BF92}" type="slidenum">
              <a:rPr lang="en-US" smtClean="0"/>
              <a:t>24</a:t>
            </a:fld>
            <a:endParaRPr lang="en-US" dirty="0"/>
          </a:p>
        </p:txBody>
      </p:sp>
    </p:spTree>
    <p:extLst>
      <p:ext uri="{BB962C8B-B14F-4D97-AF65-F5344CB8AC3E}">
        <p14:creationId xmlns:p14="http://schemas.microsoft.com/office/powerpoint/2010/main" val="658132983"/>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598791" y="4883875"/>
            <a:ext cx="7944130" cy="1000655"/>
          </a:xfrm>
          <a:prstGeom prst="rect">
            <a:avLst/>
          </a:prstGeom>
        </p:spPr>
        <p:txBody>
          <a:bodyPr vert="horz" lIns="91440" tIns="45720" rIns="91440" bIns="45720" rtlCol="0" anchor="t">
            <a:normAutofit/>
          </a:bodyPr>
          <a:lstStyle/>
          <a:p>
            <a:pPr defTabSz="914400">
              <a:lnSpc>
                <a:spcPct val="90000"/>
              </a:lnSpc>
              <a:spcBef>
                <a:spcPct val="0"/>
              </a:spcBef>
              <a:spcAft>
                <a:spcPts val="600"/>
              </a:spcAft>
            </a:pPr>
            <a:r>
              <a:rPr lang="en-US" sz="2800" b="1" dirty="0">
                <a:solidFill>
                  <a:schemeClr val="accent1"/>
                </a:solidFill>
                <a:latin typeface="Arial" panose="020B0604020202020204" pitchFamily="34" charset="0"/>
                <a:ea typeface="+mj-ea"/>
                <a:cs typeface="Arial" panose="020B0604020202020204" pitchFamily="34" charset="0"/>
              </a:rPr>
              <a:t>Trust …. but Verify</a:t>
            </a:r>
          </a:p>
        </p:txBody>
      </p:sp>
      <p:pic>
        <p:nvPicPr>
          <p:cNvPr id="11" name="Picture 10" descr="shutterstock_210089866.jpg"/>
          <p:cNvPicPr>
            <a:picLocks noChangeAspect="1"/>
          </p:cNvPicPr>
          <p:nvPr/>
        </p:nvPicPr>
        <p:blipFill rotWithShape="1">
          <a:blip r:embed="rId3" cstate="email">
            <a:extLst>
              <a:ext uri="{28A0092B-C50C-407E-A947-70E740481C1C}">
                <a14:useLocalDpi xmlns:a14="http://schemas.microsoft.com/office/drawing/2010/main"/>
              </a:ext>
            </a:extLst>
          </a:blip>
          <a:srcRect t="279" b="33371"/>
          <a:stretch/>
        </p:blipFill>
        <p:spPr>
          <a:xfrm>
            <a:off x="20" y="10"/>
            <a:ext cx="9143980" cy="4201449"/>
          </a:xfrm>
          <a:prstGeom prst="rect">
            <a:avLst/>
          </a:prstGeom>
        </p:spPr>
      </p:pic>
      <p:grpSp>
        <p:nvGrpSpPr>
          <p:cNvPr id="18" name="Group 17">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41813"/>
            <a:ext cx="9141713" cy="1828800"/>
            <a:chOff x="-305" y="3144820"/>
            <a:chExt cx="9182100" cy="1551136"/>
          </a:xfrm>
        </p:grpSpPr>
        <p:sp useBgFill="1">
          <p:nvSpPr>
            <p:cNvPr id="19" name="Freeform: Shape 18">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dirty="0"/>
            </a:p>
          </p:txBody>
        </p:sp>
      </p:grpSp>
      <p:sp>
        <p:nvSpPr>
          <p:cNvPr id="2" name="Slide Number Placeholder 1">
            <a:extLst>
              <a:ext uri="{FF2B5EF4-FFF2-40B4-BE49-F238E27FC236}">
                <a16:creationId xmlns:a16="http://schemas.microsoft.com/office/drawing/2014/main" id="{41203E66-3F30-E931-0272-F32D69FB45F4}"/>
              </a:ext>
            </a:extLst>
          </p:cNvPr>
          <p:cNvSpPr>
            <a:spLocks noGrp="1"/>
          </p:cNvSpPr>
          <p:nvPr>
            <p:ph type="sldNum" sz="quarter" idx="4"/>
          </p:nvPr>
        </p:nvSpPr>
        <p:spPr>
          <a:xfrm>
            <a:off x="6457950" y="6356350"/>
            <a:ext cx="2057400" cy="365125"/>
          </a:xfrm>
        </p:spPr>
        <p:txBody>
          <a:bodyPr vert="horz" lIns="91440" tIns="45720" rIns="91440" bIns="45720" rtlCol="0" anchor="ctr">
            <a:normAutofit/>
          </a:bodyPr>
          <a:lstStyle/>
          <a:p>
            <a:pPr defTabSz="914400">
              <a:spcAft>
                <a:spcPts val="600"/>
              </a:spcAft>
              <a:defRPr/>
            </a:pPr>
            <a:fld id="{5545935D-753C-6342-B658-0DC896E1BF92}" type="slidenum">
              <a:rPr lang="en-US" sz="1000">
                <a:solidFill>
                  <a:prstClr val="black">
                    <a:tint val="75000"/>
                  </a:prstClr>
                </a:solidFill>
                <a:latin typeface="Calibri" panose="020F0502020204030204"/>
              </a:rPr>
              <a:pPr defTabSz="914400">
                <a:spcAft>
                  <a:spcPts val="600"/>
                </a:spcAft>
                <a:defRPr/>
              </a:pPr>
              <a:t>25</a:t>
            </a:fld>
            <a:endParaRPr lang="en-US" sz="1000" dirty="0">
              <a:solidFill>
                <a:prstClr val="black">
                  <a:tint val="75000"/>
                </a:prstClr>
              </a:solidFill>
              <a:latin typeface="Calibri" panose="020F0502020204030204"/>
            </a:endParaRPr>
          </a:p>
        </p:txBody>
      </p:sp>
      <p:sp>
        <p:nvSpPr>
          <p:cNvPr id="4" name="Footer Placeholder 3">
            <a:extLst>
              <a:ext uri="{FF2B5EF4-FFF2-40B4-BE49-F238E27FC236}">
                <a16:creationId xmlns:a16="http://schemas.microsoft.com/office/drawing/2014/main" id="{CF7D275C-0FF1-184B-BC73-9D1E93F38AD3}"/>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1874031607"/>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Content Placeholder 10" descr="shutterstock_54428950.jpg"/>
          <p:cNvPicPr>
            <a:picLocks noGrp="1" noChangeAspect="1"/>
          </p:cNvPicPr>
          <p:nvPr>
            <p:ph idx="1"/>
          </p:nvPr>
        </p:nvPicPr>
        <p:blipFill rotWithShape="1">
          <a:blip r:embed="rId3" cstate="hqprint">
            <a:extLst>
              <a:ext uri="{28A0092B-C50C-407E-A947-70E740481C1C}">
                <a14:useLocalDpi xmlns:a14="http://schemas.microsoft.com/office/drawing/2010/main"/>
              </a:ext>
            </a:extLst>
          </a:blip>
          <a:srcRect/>
          <a:stretch/>
        </p:blipFill>
        <p:spPr>
          <a:xfrm>
            <a:off x="-183551" y="10"/>
            <a:ext cx="9143980" cy="6857990"/>
          </a:xfrm>
          <a:prstGeom prst="rect">
            <a:avLst/>
          </a:prstGeom>
        </p:spPr>
      </p:pic>
      <p:sp>
        <p:nvSpPr>
          <p:cNvPr id="21" name="Rectangle 16">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6"/>
            <a:ext cx="3249230"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445582" y="640081"/>
            <a:ext cx="2823620" cy="5254693"/>
          </a:xfrm>
          <a:prstGeom prst="rect">
            <a:avLst/>
          </a:prstGeom>
        </p:spPr>
        <p:txBody>
          <a:bodyPr vert="horz" lIns="91440" tIns="45720" rIns="91440" bIns="45720" rtlCol="0">
            <a:normAutofit fontScale="77500" lnSpcReduction="20000"/>
          </a:bodyPr>
          <a:lstStyle/>
          <a:p>
            <a:pPr defTabSz="914400">
              <a:lnSpc>
                <a:spcPct val="90000"/>
              </a:lnSpc>
              <a:spcAft>
                <a:spcPts val="600"/>
              </a:spcAft>
            </a:pPr>
            <a:r>
              <a:rPr lang="en-US" sz="3600" b="1" dirty="0">
                <a:ln w="900" cmpd="sng">
                  <a:solidFill>
                    <a:schemeClr val="accent1">
                      <a:satMod val="190000"/>
                      <a:alpha val="55000"/>
                    </a:schemeClr>
                  </a:solidFill>
                  <a:prstDash val="solid"/>
                </a:ln>
                <a:solidFill>
                  <a:schemeClr val="accent1"/>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Wash Hands! </a:t>
            </a:r>
          </a:p>
          <a:p>
            <a:pPr defTabSz="914400">
              <a:lnSpc>
                <a:spcPct val="90000"/>
              </a:lnSpc>
              <a:spcAft>
                <a:spcPts val="600"/>
              </a:spcAft>
            </a:pPr>
            <a:endParaRPr lang="en-US" sz="2800" b="1" dirty="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endParaRPr>
          </a:p>
          <a:p>
            <a:pPr defTabSz="914400">
              <a:lnSpc>
                <a:spcPct val="170000"/>
              </a:lnSpc>
              <a:spcAft>
                <a:spcPts val="600"/>
              </a:spcAft>
            </a:pPr>
            <a:r>
              <a:rPr lang="en-US" sz="2800" b="1"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Make Sure Everyone Else Does, Too!</a:t>
            </a:r>
            <a:endParaRPr lang="en-US" sz="2800" b="1"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endParaRPr>
          </a:p>
          <a:p>
            <a:pPr defTabSz="914400">
              <a:lnSpc>
                <a:spcPct val="170000"/>
              </a:lnSpc>
              <a:spcAft>
                <a:spcPts val="600"/>
              </a:spcAft>
            </a:pPr>
            <a:r>
              <a:rPr lang="en-US" sz="2000"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(Even nurses &amp; docs!)</a:t>
            </a:r>
          </a:p>
          <a:p>
            <a:pPr defTabSz="914400">
              <a:lnSpc>
                <a:spcPct val="90000"/>
              </a:lnSpc>
              <a:spcAft>
                <a:spcPts val="600"/>
              </a:spcAft>
            </a:pPr>
            <a:endParaRPr lang="en-US" sz="2000"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endParaRPr>
          </a:p>
          <a:p>
            <a:pPr defTabSz="914400">
              <a:lnSpc>
                <a:spcPct val="90000"/>
              </a:lnSpc>
              <a:spcAft>
                <a:spcPts val="600"/>
              </a:spcAft>
            </a:pPr>
            <a:endParaRPr lang="en-US" sz="2000"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endParaRPr>
          </a:p>
          <a:p>
            <a:pPr defTabSz="914400">
              <a:lnSpc>
                <a:spcPct val="90000"/>
              </a:lnSpc>
              <a:spcAft>
                <a:spcPts val="600"/>
              </a:spcAft>
            </a:pPr>
            <a:endParaRPr lang="en-US" sz="2000"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endParaRPr>
          </a:p>
          <a:p>
            <a:pPr defTabSz="914400">
              <a:lnSpc>
                <a:spcPct val="90000"/>
              </a:lnSpc>
              <a:spcAft>
                <a:spcPts val="600"/>
              </a:spcAft>
            </a:pPr>
            <a:endParaRPr lang="en-US" sz="2000"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endParaRPr>
          </a:p>
          <a:p>
            <a:pPr defTabSz="914400">
              <a:lnSpc>
                <a:spcPct val="90000"/>
              </a:lnSpc>
              <a:spcAft>
                <a:spcPts val="600"/>
              </a:spcAft>
            </a:pPr>
            <a:endParaRPr lang="en-US"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endParaRPr>
          </a:p>
          <a:p>
            <a:pPr defTabSz="914400">
              <a:lnSpc>
                <a:spcPct val="160000"/>
              </a:lnSpc>
              <a:spcAft>
                <a:spcPts val="600"/>
              </a:spcAft>
            </a:pPr>
            <a:r>
              <a:rPr lang="en-US"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Learn more about how you can wipe out deadly infections at…</a:t>
            </a:r>
            <a:br>
              <a:rPr lang="en-US"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br>
            <a:r>
              <a:rPr lang="en-US" dirty="0">
                <a:ln w="900" cmpd="sng">
                  <a:solidFill>
                    <a:schemeClr val="accent1">
                      <a:satMod val="190000"/>
                      <a:alpha val="55000"/>
                    </a:schemeClr>
                  </a:solidFill>
                  <a:prstDash val="solid"/>
                </a:ln>
                <a:solidFill>
                  <a:schemeClr val="tx2"/>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TheCarePartnerProject.org</a:t>
            </a:r>
          </a:p>
          <a:p>
            <a:pPr defTabSz="914400">
              <a:lnSpc>
                <a:spcPct val="90000"/>
              </a:lnSpc>
              <a:spcAft>
                <a:spcPts val="600"/>
              </a:spcAft>
            </a:pPr>
            <a:endParaRPr lang="en-US" sz="2000" dirty="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B7BEDA5-5FC3-4C0C-CF0B-FF759A5BFD09}"/>
              </a:ext>
            </a:extLst>
          </p:cNvPr>
          <p:cNvSpPr>
            <a:spLocks noGrp="1"/>
          </p:cNvSpPr>
          <p:nvPr>
            <p:ph type="sldNum" sz="quarter" idx="12"/>
          </p:nvPr>
        </p:nvSpPr>
        <p:spPr/>
        <p:txBody>
          <a:bodyPr/>
          <a:lstStyle/>
          <a:p>
            <a:fld id="{5545935D-753C-6342-B658-0DC896E1BF92}" type="slidenum">
              <a:rPr lang="en-US" smtClean="0"/>
              <a:t>26</a:t>
            </a:fld>
            <a:endParaRPr lang="en-US" dirty="0"/>
          </a:p>
        </p:txBody>
      </p:sp>
      <p:sp>
        <p:nvSpPr>
          <p:cNvPr id="4" name="Footer Placeholder 3">
            <a:extLst>
              <a:ext uri="{FF2B5EF4-FFF2-40B4-BE49-F238E27FC236}">
                <a16:creationId xmlns:a16="http://schemas.microsoft.com/office/drawing/2014/main" id="{4725F222-DD3A-3F48-A0CF-2606A9E975D6}"/>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1513752386"/>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8501" name="Rectangle 14850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503" name="Freeform: Shape 14850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505" name="Rectangle 14850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507" name="Rectangle 14850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509" name="Freeform: Shape 14850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8511" name="Isosceles Triangle 14851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513" name="Isosceles Triangle 14851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8482" name="Content Placeholder 2" descr="images.jpeg"/>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482600" y="644525"/>
            <a:ext cx="4592638" cy="2374900"/>
          </a:xfrm>
        </p:spPr>
      </p:pic>
      <p:pic>
        <p:nvPicPr>
          <p:cNvPr id="148484" name="Content Placeholder 2" descr="images.jpe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2600" y="3094038"/>
            <a:ext cx="2968625" cy="1520825"/>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148487" name="Content Placeholder 2" descr="images.jpe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2600" y="4689475"/>
            <a:ext cx="2968625" cy="1522413"/>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525838" y="3094038"/>
            <a:ext cx="1550988" cy="3119438"/>
          </a:xfrm>
          <a:prstGeom prst="ellipse">
            <a:avLst/>
          </a:prstGeom>
          <a:solidFill>
            <a:schemeClr val="accent1"/>
          </a:solidFill>
        </p:spPr>
      </p:pic>
      <p:pic>
        <p:nvPicPr>
          <p:cNvPr id="148483" name="Content Placeholder 2" descr="images.jpe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51438" y="644525"/>
            <a:ext cx="3509963" cy="1808163"/>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148485" name="Content Placeholder 2" descr="images.jpe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51438" y="2527300"/>
            <a:ext cx="3509963" cy="1804988"/>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148486" name="Content Placeholder 2" descr="images.jpe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51438" y="4405313"/>
            <a:ext cx="3509963" cy="1808163"/>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
        <p:nvSpPr>
          <p:cNvPr id="3" name="Slide Number Placeholder 2">
            <a:extLst>
              <a:ext uri="{FF2B5EF4-FFF2-40B4-BE49-F238E27FC236}">
                <a16:creationId xmlns:a16="http://schemas.microsoft.com/office/drawing/2014/main" id="{DD88F252-0571-F3BA-14D4-306C388FEBDB}"/>
              </a:ext>
            </a:extLst>
          </p:cNvPr>
          <p:cNvSpPr>
            <a:spLocks noGrp="1"/>
          </p:cNvSpPr>
          <p:nvPr>
            <p:ph type="sldNum" sz="quarter" idx="12"/>
          </p:nvPr>
        </p:nvSpPr>
        <p:spPr>
          <a:xfrm>
            <a:off x="6603999" y="6356350"/>
            <a:ext cx="2057400" cy="365125"/>
          </a:xfrm>
        </p:spPr>
        <p:txBody>
          <a:bodyPr vert="horz" lIns="91440" tIns="45720" rIns="91440" bIns="45720" rtlCol="0" anchor="ctr">
            <a:normAutofit/>
          </a:bodyPr>
          <a:lstStyle/>
          <a:p>
            <a:pPr defTabSz="914400">
              <a:spcAft>
                <a:spcPts val="600"/>
              </a:spcAft>
            </a:pPr>
            <a:fld id="{5545935D-753C-6342-B658-0DC896E1BF92}" type="slidenum">
              <a:rPr lang="en-US" smtClean="0"/>
              <a:pPr defTabSz="914400">
                <a:spcAft>
                  <a:spcPts val="600"/>
                </a:spcAft>
              </a:pPr>
              <a:t>27</a:t>
            </a:fld>
            <a:endParaRPr lang="en-US" dirty="0"/>
          </a:p>
        </p:txBody>
      </p:sp>
      <p:sp>
        <p:nvSpPr>
          <p:cNvPr id="5" name="TextBox 4">
            <a:extLst>
              <a:ext uri="{FF2B5EF4-FFF2-40B4-BE49-F238E27FC236}">
                <a16:creationId xmlns:a16="http://schemas.microsoft.com/office/drawing/2014/main" id="{18242726-D093-9A4B-A362-9CDA955F81B2}"/>
              </a:ext>
            </a:extLst>
          </p:cNvPr>
          <p:cNvSpPr txBox="1"/>
          <p:nvPr/>
        </p:nvSpPr>
        <p:spPr>
          <a:xfrm>
            <a:off x="403247" y="644524"/>
            <a:ext cx="4783890" cy="2339102"/>
          </a:xfrm>
          <a:prstGeom prst="rect">
            <a:avLst/>
          </a:prstGeom>
          <a:solidFill>
            <a:schemeClr val="accent1"/>
          </a:solidFill>
        </p:spPr>
        <p:txBody>
          <a:bodyPr wrap="square" rtlCol="0">
            <a:spAutoFit/>
          </a:bodyPr>
          <a:lstStyle/>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 Stock up!  Put in easy reach</a:t>
            </a:r>
          </a:p>
          <a:p>
            <a:pPr marL="457200" indent="-457200">
              <a:buClr>
                <a:srgbClr val="FFFF00"/>
              </a:buClr>
              <a:buFont typeface="Wingdings" pitchFamily="2" charset="2"/>
              <a:buChar char="ü"/>
            </a:pPr>
            <a:r>
              <a:rPr lang="en-US" sz="2400" dirty="0"/>
              <a:t>Bedside table </a:t>
            </a:r>
          </a:p>
          <a:p>
            <a:pPr marL="457200" indent="-457200">
              <a:buClr>
                <a:srgbClr val="FFFF00"/>
              </a:buClr>
              <a:buFont typeface="Wingdings" pitchFamily="2" charset="2"/>
              <a:buChar char="ü"/>
            </a:pPr>
            <a:r>
              <a:rPr lang="en-US" sz="2400" dirty="0"/>
              <a:t>Tray table</a:t>
            </a:r>
          </a:p>
          <a:p>
            <a:pPr marL="457200" indent="-457200">
              <a:buClr>
                <a:srgbClr val="FFFF00"/>
              </a:buClr>
              <a:buFont typeface="Wingdings" pitchFamily="2" charset="2"/>
              <a:buChar char="ü"/>
            </a:pPr>
            <a:r>
              <a:rPr lang="en-US" sz="2400" dirty="0"/>
              <a:t>Bathroom sink </a:t>
            </a:r>
          </a:p>
          <a:p>
            <a:endParaRPr lang="en-US" dirty="0"/>
          </a:p>
        </p:txBody>
      </p:sp>
      <p:sp>
        <p:nvSpPr>
          <p:cNvPr id="4" name="Footer Placeholder 3">
            <a:extLst>
              <a:ext uri="{FF2B5EF4-FFF2-40B4-BE49-F238E27FC236}">
                <a16:creationId xmlns:a16="http://schemas.microsoft.com/office/drawing/2014/main" id="{4B4B6163-31A6-4F4D-BD54-0CA8CF9A580D}"/>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341573247"/>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Title 1"/>
          <p:cNvSpPr>
            <a:spLocks noGrp="1"/>
          </p:cNvSpPr>
          <p:nvPr>
            <p:ph type="title"/>
          </p:nvPr>
        </p:nvSpPr>
        <p:spPr/>
        <p:txBody>
          <a:bodyPr/>
          <a:lstStyle/>
          <a:p>
            <a:r>
              <a:rPr lang="en-US" sz="2800" dirty="0">
                <a:latin typeface="Arial" charset="0"/>
              </a:rPr>
              <a:t>Quick Tip: Tools to Share (with Checklists)</a:t>
            </a:r>
          </a:p>
        </p:txBody>
      </p:sp>
      <p:pic>
        <p:nvPicPr>
          <p:cNvPr id="7" name="Content Placeholder 6">
            <a:extLst>
              <a:ext uri="{FF2B5EF4-FFF2-40B4-BE49-F238E27FC236}">
                <a16:creationId xmlns:a16="http://schemas.microsoft.com/office/drawing/2014/main" id="{E99E8A48-355D-C448-B5BC-E29C359BEB98}"/>
              </a:ext>
            </a:extLst>
          </p:cNvPr>
          <p:cNvPicPr>
            <a:picLocks noGrp="1" noChangeAspect="1"/>
          </p:cNvPicPr>
          <p:nvPr>
            <p:ph idx="1"/>
          </p:nvPr>
        </p:nvPicPr>
        <p:blipFill rotWithShape="1">
          <a:blip r:embed="rId3" cstate="hqprint">
            <a:extLst>
              <a:ext uri="{28A0092B-C50C-407E-A947-70E740481C1C}">
                <a14:useLocalDpi xmlns:a14="http://schemas.microsoft.com/office/drawing/2010/main"/>
              </a:ext>
            </a:extLst>
          </a:blip>
          <a:srcRect/>
          <a:stretch/>
        </p:blipFill>
        <p:spPr>
          <a:xfrm>
            <a:off x="1" y="0"/>
            <a:ext cx="9143999" cy="5265585"/>
          </a:xfrm>
        </p:spPr>
      </p:pic>
      <p:pic>
        <p:nvPicPr>
          <p:cNvPr id="146438" name="Picture 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35793" y="4859338"/>
            <a:ext cx="4981575" cy="1497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7B5618F7-B045-255A-BD4A-21A3EFD9180F}"/>
              </a:ext>
            </a:extLst>
          </p:cNvPr>
          <p:cNvSpPr>
            <a:spLocks noGrp="1"/>
          </p:cNvSpPr>
          <p:nvPr>
            <p:ph type="sldNum" sz="quarter" idx="12"/>
          </p:nvPr>
        </p:nvSpPr>
        <p:spPr/>
        <p:txBody>
          <a:bodyPr/>
          <a:lstStyle/>
          <a:p>
            <a:fld id="{5545935D-753C-6342-B658-0DC896E1BF92}" type="slidenum">
              <a:rPr lang="en-US" smtClean="0"/>
              <a:t>28</a:t>
            </a:fld>
            <a:endParaRPr lang="en-US" dirty="0"/>
          </a:p>
        </p:txBody>
      </p:sp>
      <p:sp>
        <p:nvSpPr>
          <p:cNvPr id="4" name="Footer Placeholder 3">
            <a:extLst>
              <a:ext uri="{FF2B5EF4-FFF2-40B4-BE49-F238E27FC236}">
                <a16:creationId xmlns:a16="http://schemas.microsoft.com/office/drawing/2014/main" id="{DCF12151-6837-C041-931C-2D63369D5AA6}"/>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12277701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rot="20699352">
            <a:off x="160610" y="123944"/>
            <a:ext cx="5448191" cy="5448191"/>
          </a:xfrm>
          <a:prstGeom prst="ellipse">
            <a:avLst/>
          </a:prstGeom>
          <a:ln w="63500" cap="rnd">
            <a:solidFill>
              <a:schemeClr val="accent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descr="images-1.jpe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66266" y="3267780"/>
            <a:ext cx="3197578" cy="3197578"/>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Picture 11"/>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rot="620084">
            <a:off x="5526088" y="319088"/>
            <a:ext cx="2038350" cy="3087687"/>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97A20E67-CB80-CF88-BDAF-EE88BB8B4B09}"/>
              </a:ext>
            </a:extLst>
          </p:cNvPr>
          <p:cNvSpPr>
            <a:spLocks noGrp="1"/>
          </p:cNvSpPr>
          <p:nvPr>
            <p:ph type="sldNum" sz="quarter" idx="12"/>
          </p:nvPr>
        </p:nvSpPr>
        <p:spPr/>
        <p:txBody>
          <a:bodyPr/>
          <a:lstStyle/>
          <a:p>
            <a:fld id="{5545935D-753C-6342-B658-0DC896E1BF92}" type="slidenum">
              <a:rPr lang="en-US" smtClean="0"/>
              <a:t>29</a:t>
            </a:fld>
            <a:endParaRPr lang="en-US" dirty="0"/>
          </a:p>
        </p:txBody>
      </p:sp>
      <p:sp>
        <p:nvSpPr>
          <p:cNvPr id="4" name="TextBox 3">
            <a:extLst>
              <a:ext uri="{FF2B5EF4-FFF2-40B4-BE49-F238E27FC236}">
                <a16:creationId xmlns:a16="http://schemas.microsoft.com/office/drawing/2014/main" id="{69A0477A-03F6-3C43-81B6-20E3F59FF21A}"/>
              </a:ext>
            </a:extLst>
          </p:cNvPr>
          <p:cNvSpPr txBox="1"/>
          <p:nvPr/>
        </p:nvSpPr>
        <p:spPr>
          <a:xfrm>
            <a:off x="1284205" y="5710020"/>
            <a:ext cx="3930555" cy="646331"/>
          </a:xfrm>
          <a:prstGeom prst="rect">
            <a:avLst/>
          </a:prstGeom>
          <a:noFill/>
        </p:spPr>
        <p:txBody>
          <a:bodyPr wrap="square" rtlCol="0">
            <a:spAutoFit/>
          </a:bodyPr>
          <a:lstStyle/>
          <a:p>
            <a:r>
              <a:rPr lang="en-US" b="1" dirty="0">
                <a:solidFill>
                  <a:schemeClr val="tx2"/>
                </a:solidFill>
                <a:latin typeface="Arial" panose="020B0604020202020204" pitchFamily="34" charset="0"/>
                <a:cs typeface="Arial" panose="020B0604020202020204" pitchFamily="34" charset="0"/>
              </a:rPr>
              <a:t>Pick up more tips for preventing falls at TheCarePartnerProject.org</a:t>
            </a:r>
          </a:p>
        </p:txBody>
      </p:sp>
      <p:sp>
        <p:nvSpPr>
          <p:cNvPr id="5" name="Footer Placeholder 4">
            <a:extLst>
              <a:ext uri="{FF2B5EF4-FFF2-40B4-BE49-F238E27FC236}">
                <a16:creationId xmlns:a16="http://schemas.microsoft.com/office/drawing/2014/main" id="{121021D4-5B2F-3747-B7CE-4103B3C446C2}"/>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3572144895"/>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30" name="Title 5"/>
          <p:cNvSpPr>
            <a:spLocks noGrp="1"/>
          </p:cNvSpPr>
          <p:nvPr>
            <p:ph type="title"/>
          </p:nvPr>
        </p:nvSpPr>
        <p:spPr>
          <a:xfrm>
            <a:off x="3724072" y="629268"/>
            <a:ext cx="4939868" cy="1286160"/>
          </a:xfrm>
        </p:spPr>
        <p:txBody>
          <a:bodyPr anchor="b">
            <a:normAutofit/>
          </a:bodyPr>
          <a:lstStyle/>
          <a:p>
            <a:r>
              <a:rPr lang="en-US" sz="2800" b="1" dirty="0">
                <a:solidFill>
                  <a:schemeClr val="accent1"/>
                </a:solidFill>
                <a:latin typeface="Arial" panose="020B0604020202020204" pitchFamily="34" charset="0"/>
                <a:ea typeface="ＭＳ Ｐゴシック" charset="-128"/>
                <a:cs typeface="Arial" panose="020B0604020202020204" pitchFamily="34" charset="0"/>
              </a:rPr>
              <a:t>Safeguard Sleep… but Speak Up for Alarms!</a:t>
            </a:r>
          </a:p>
        </p:txBody>
      </p:sp>
      <p:pic>
        <p:nvPicPr>
          <p:cNvPr id="10" name="Picture 9" descr="Hospital Monitor Noise.jpg"/>
          <p:cNvPicPr>
            <a:picLocks noChangeAspect="1"/>
          </p:cNvPicPr>
          <p:nvPr/>
        </p:nvPicPr>
        <p:blipFill rotWithShape="1">
          <a:blip r:embed="rId3" cstate="email">
            <a:extLst>
              <a:ext uri="{28A0092B-C50C-407E-A947-70E740481C1C}">
                <a14:useLocalDpi xmlns:a14="http://schemas.microsoft.com/office/drawing/2010/main"/>
              </a:ext>
            </a:extLst>
          </a:blip>
          <a:srcRect l="21143" r="2694" b="-1"/>
          <a:stretch/>
        </p:blipFill>
        <p:spPr>
          <a:xfrm rot="21600000">
            <a:off x="20" y="10"/>
            <a:ext cx="3476673" cy="6857990"/>
          </a:xfrm>
          <a:prstGeom prst="rect">
            <a:avLst/>
          </a:prstGeom>
          <a:solidFill>
            <a:srgbClr val="FFFFFF">
              <a:shade val="85000"/>
            </a:srgbClr>
          </a:solidFill>
          <a:effectLst/>
        </p:spPr>
      </p:pic>
      <p:cxnSp>
        <p:nvCxnSpPr>
          <p:cNvPr id="77841" name="Straight Connector 7784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CA0DA4"/>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88CCF4A0-1D56-9EEF-B238-D4B4384DBB5A}"/>
              </a:ext>
            </a:extLst>
          </p:cNvPr>
          <p:cNvSpPr>
            <a:spLocks noGrp="1"/>
          </p:cNvSpPr>
          <p:nvPr>
            <p:ph type="sldNum" sz="quarter" idx="12"/>
          </p:nvPr>
        </p:nvSpPr>
        <p:spPr>
          <a:xfrm>
            <a:off x="7625281" y="6356350"/>
            <a:ext cx="890069" cy="365125"/>
          </a:xfrm>
        </p:spPr>
        <p:txBody>
          <a:bodyPr>
            <a:normAutofit/>
          </a:bodyPr>
          <a:lstStyle/>
          <a:p>
            <a:pPr>
              <a:spcAft>
                <a:spcPts val="600"/>
              </a:spcAft>
            </a:pPr>
            <a:fld id="{5545935D-753C-6342-B658-0DC896E1BF92}" type="slidenum">
              <a:rPr lang="en-US" smtClean="0"/>
              <a:pPr>
                <a:spcAft>
                  <a:spcPts val="600"/>
                </a:spcAft>
              </a:pPr>
              <a:t>30</a:t>
            </a:fld>
            <a:endParaRPr lang="en-US" dirty="0"/>
          </a:p>
        </p:txBody>
      </p:sp>
      <p:graphicFrame>
        <p:nvGraphicFramePr>
          <p:cNvPr id="77836" name="Content Placeholder 4">
            <a:extLst>
              <a:ext uri="{FF2B5EF4-FFF2-40B4-BE49-F238E27FC236}">
                <a16:creationId xmlns:a16="http://schemas.microsoft.com/office/drawing/2014/main" id="{E1C9B31C-6BFF-417A-B100-B9B5ABE85BEB}"/>
              </a:ext>
            </a:extLst>
          </p:cNvPr>
          <p:cNvGraphicFramePr/>
          <p:nvPr>
            <p:extLst>
              <p:ext uri="{D42A27DB-BD31-4B8C-83A1-F6EECF244321}">
                <p14:modId xmlns:p14="http://schemas.microsoft.com/office/powerpoint/2010/main" val="2151285544"/>
              </p:ext>
            </p:extLst>
          </p:nvPr>
        </p:nvGraphicFramePr>
        <p:xfrm>
          <a:off x="3767386" y="2115117"/>
          <a:ext cx="4939867" cy="37854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Box 3">
            <a:extLst>
              <a:ext uri="{FF2B5EF4-FFF2-40B4-BE49-F238E27FC236}">
                <a16:creationId xmlns:a16="http://schemas.microsoft.com/office/drawing/2014/main" id="{18C93CC9-AB03-F340-846C-9E69BB4A5126}"/>
              </a:ext>
            </a:extLst>
          </p:cNvPr>
          <p:cNvSpPr txBox="1"/>
          <p:nvPr/>
        </p:nvSpPr>
        <p:spPr>
          <a:xfrm>
            <a:off x="3750089" y="6033184"/>
            <a:ext cx="3182974" cy="5232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Learn more about “Alarm Fatigue”: TheCarePartnerProject.org/TIPS</a:t>
            </a:r>
          </a:p>
        </p:txBody>
      </p:sp>
      <p:sp>
        <p:nvSpPr>
          <p:cNvPr id="5" name="Footer Placeholder 4">
            <a:extLst>
              <a:ext uri="{FF2B5EF4-FFF2-40B4-BE49-F238E27FC236}">
                <a16:creationId xmlns:a16="http://schemas.microsoft.com/office/drawing/2014/main" id="{61913303-CF59-344A-BD3C-84025F909110}"/>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1764589959"/>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796" name="Rectangle 7579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782" name="Title 5"/>
          <p:cNvSpPr>
            <a:spLocks noGrp="1"/>
          </p:cNvSpPr>
          <p:nvPr>
            <p:ph type="title"/>
          </p:nvPr>
        </p:nvSpPr>
        <p:spPr>
          <a:xfrm>
            <a:off x="391213" y="245190"/>
            <a:ext cx="6100549" cy="1404368"/>
          </a:xfrm>
        </p:spPr>
        <p:txBody>
          <a:bodyPr vert="horz" lIns="91440" tIns="45720" rIns="91440" bIns="45720" rtlCol="0" anchor="ctr">
            <a:normAutofit/>
          </a:bodyPr>
          <a:lstStyle/>
          <a:p>
            <a:r>
              <a:rPr lang="en-US" sz="2800" b="1" dirty="0">
                <a:solidFill>
                  <a:schemeClr val="accent1"/>
                </a:solidFill>
                <a:latin typeface="Arial" panose="020B0604020202020204" pitchFamily="34" charset="0"/>
                <a:cs typeface="Arial" panose="020B0604020202020204" pitchFamily="34" charset="0"/>
              </a:rPr>
              <a:t>Prepare for</a:t>
            </a:r>
            <a:br>
              <a:rPr lang="en-US" sz="2800" b="1" dirty="0">
                <a:solidFill>
                  <a:schemeClr val="accent1"/>
                </a:solidFill>
                <a:latin typeface="Arial" panose="020B0604020202020204" pitchFamily="34" charset="0"/>
                <a:cs typeface="Arial" panose="020B0604020202020204" pitchFamily="34" charset="0"/>
              </a:rPr>
            </a:br>
            <a:r>
              <a:rPr lang="en-US" sz="2800" b="1" dirty="0">
                <a:solidFill>
                  <a:schemeClr val="accent1"/>
                </a:solidFill>
                <a:latin typeface="Arial" panose="020B0604020202020204" pitchFamily="34" charset="0"/>
                <a:cs typeface="Arial" panose="020B0604020202020204" pitchFamily="34" charset="0"/>
              </a:rPr>
              <a:t>Watchful Weekends </a:t>
            </a:r>
          </a:p>
        </p:txBody>
      </p:sp>
      <p:sp>
        <p:nvSpPr>
          <p:cNvPr id="75791" name="TextBox 1"/>
          <p:cNvSpPr txBox="1"/>
          <p:nvPr/>
        </p:nvSpPr>
        <p:spPr>
          <a:xfrm>
            <a:off x="393499" y="1609966"/>
            <a:ext cx="4915480" cy="3843666"/>
          </a:xfrm>
          <a:prstGeom prst="rect">
            <a:avLst/>
          </a:prstGeom>
        </p:spPr>
        <p:txBody>
          <a:bodyPr vert="horz" lIns="91440" tIns="45720" rIns="91440" bIns="45720" rtlCol="0">
            <a:noAutofit/>
          </a:bodyPr>
          <a:lstStyle/>
          <a:p>
            <a:pPr marL="285750" indent="-228600" defTabSz="914400">
              <a:lnSpc>
                <a:spcPct val="90000"/>
              </a:lnSpc>
              <a:spcAft>
                <a:spcPts val="600"/>
              </a:spcAft>
              <a:buClr>
                <a:schemeClr val="accent1"/>
              </a:buClr>
              <a:buFont typeface="Arial" panose="020B0604020202020204" pitchFamily="34" charset="0"/>
              <a:buChar char="•"/>
            </a:pPr>
            <a:r>
              <a:rPr lang="en-US" dirty="0">
                <a:latin typeface="Arial" panose="020B0604020202020204" pitchFamily="34" charset="0"/>
                <a:cs typeface="Arial" panose="020B0604020202020204" pitchFamily="34" charset="0"/>
              </a:rPr>
              <a:t>Try to schedule non-emergency surgeries on Tuesday or Wednesday so likely to be discharged by Friday.  </a:t>
            </a:r>
          </a:p>
          <a:p>
            <a:pPr marL="57150" defTabSz="914400">
              <a:lnSpc>
                <a:spcPct val="90000"/>
              </a:lnSpc>
              <a:spcAft>
                <a:spcPts val="600"/>
              </a:spcAft>
              <a:buClr>
                <a:schemeClr val="accent1"/>
              </a:buClr>
            </a:pPr>
            <a:endParaRPr lang="en-US" dirty="0">
              <a:latin typeface="Arial" panose="020B0604020202020204" pitchFamily="34" charset="0"/>
              <a:cs typeface="Arial" panose="020B0604020202020204" pitchFamily="34" charset="0"/>
            </a:endParaRPr>
          </a:p>
          <a:p>
            <a:pPr marL="285750" indent="-228600" defTabSz="914400">
              <a:lnSpc>
                <a:spcPct val="90000"/>
              </a:lnSpc>
              <a:spcAft>
                <a:spcPts val="600"/>
              </a:spcAft>
              <a:buClr>
                <a:schemeClr val="accent1"/>
              </a:buClr>
              <a:buFont typeface="Arial" panose="020B0604020202020204" pitchFamily="34" charset="0"/>
              <a:buChar char="•"/>
            </a:pPr>
            <a:r>
              <a:rPr lang="en-US" dirty="0">
                <a:latin typeface="Arial" panose="020B0604020202020204" pitchFamily="34" charset="0"/>
                <a:cs typeface="Arial" panose="020B0604020202020204" pitchFamily="34" charset="0"/>
              </a:rPr>
              <a:t>If a weekend stay is needed, consult with all docs about any potential problems to watch for.</a:t>
            </a:r>
          </a:p>
          <a:p>
            <a:pPr marL="285750" indent="-228600" defTabSz="914400">
              <a:lnSpc>
                <a:spcPct val="90000"/>
              </a:lnSpc>
              <a:spcAft>
                <a:spcPts val="600"/>
              </a:spcAft>
              <a:buClr>
                <a:schemeClr val="accent1"/>
              </a:buClr>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28600" defTabSz="914400">
              <a:lnSpc>
                <a:spcPct val="90000"/>
              </a:lnSpc>
              <a:spcAft>
                <a:spcPts val="600"/>
              </a:spcAft>
              <a:buClr>
                <a:schemeClr val="accent1"/>
              </a:buClr>
              <a:buFont typeface="Arial" panose="020B0604020202020204" pitchFamily="34" charset="0"/>
              <a:buChar char="•"/>
            </a:pPr>
            <a:r>
              <a:rPr lang="en-US" dirty="0">
                <a:latin typeface="Arial" panose="020B0604020202020204" pitchFamily="34" charset="0"/>
                <a:cs typeface="Arial" panose="020B0604020202020204" pitchFamily="34" charset="0"/>
              </a:rPr>
              <a:t>Get all doctors’ contact info. </a:t>
            </a:r>
          </a:p>
          <a:p>
            <a:pPr marL="285750" indent="-228600" defTabSz="914400">
              <a:lnSpc>
                <a:spcPct val="90000"/>
              </a:lnSpc>
              <a:spcAft>
                <a:spcPts val="600"/>
              </a:spcAft>
              <a:buClr>
                <a:schemeClr val="accent1"/>
              </a:buClr>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28600" defTabSz="914400">
              <a:lnSpc>
                <a:spcPct val="90000"/>
              </a:lnSpc>
              <a:spcAft>
                <a:spcPts val="600"/>
              </a:spcAft>
              <a:buClr>
                <a:schemeClr val="accent1"/>
              </a:buClr>
              <a:buFont typeface="Arial" panose="020B0604020202020204" pitchFamily="34" charset="0"/>
              <a:buChar char="•"/>
            </a:pPr>
            <a:r>
              <a:rPr lang="en-US" dirty="0">
                <a:latin typeface="Arial" panose="020B0604020202020204" pitchFamily="34" charset="0"/>
                <a:cs typeface="Arial" panose="020B0604020202020204" pitchFamily="34" charset="0"/>
              </a:rPr>
              <a:t>Arrange 24/7 Care Partner (family/friend) coverage at hospital</a:t>
            </a:r>
            <a:r>
              <a:rPr lang="en-US" b="1" dirty="0">
                <a:latin typeface="Arial" panose="020B0604020202020204" pitchFamily="34" charset="0"/>
                <a:cs typeface="Arial" panose="020B0604020202020204" pitchFamily="34" charset="0"/>
              </a:rPr>
              <a:t>.</a:t>
            </a:r>
            <a:br>
              <a:rPr lang="en-US" b="1" dirty="0">
                <a:latin typeface="Arial" panose="020B0604020202020204" pitchFamily="34" charset="0"/>
                <a:cs typeface="Arial" panose="020B0604020202020204" pitchFamily="34" charset="0"/>
              </a:rPr>
            </a:br>
            <a:r>
              <a:rPr lang="en-US" b="1" dirty="0"/>
              <a:t> </a:t>
            </a:r>
          </a:p>
          <a:p>
            <a:pPr marL="285750" indent="-228600" defTabSz="914400">
              <a:lnSpc>
                <a:spcPct val="90000"/>
              </a:lnSpc>
              <a:spcAft>
                <a:spcPts val="600"/>
              </a:spcAft>
              <a:buClr>
                <a:schemeClr val="accent1"/>
              </a:buClr>
              <a:buFont typeface="Arial" panose="020B0604020202020204" pitchFamily="34" charset="0"/>
              <a:buChar char="•"/>
            </a:pPr>
            <a:r>
              <a:rPr lang="en-US" dirty="0">
                <a:latin typeface="Arial" panose="020B0604020202020204" pitchFamily="34" charset="0"/>
                <a:cs typeface="Arial" panose="020B0604020202020204" pitchFamily="34" charset="0"/>
              </a:rPr>
              <a:t>Make sure everyone has </a:t>
            </a:r>
            <a:r>
              <a:rPr lang="en-US" b="1" dirty="0">
                <a:latin typeface="Arial" panose="020B0604020202020204" pitchFamily="34" charset="0"/>
                <a:cs typeface="Arial" panose="020B0604020202020204" pitchFamily="34" charset="0"/>
              </a:rPr>
              <a:t>Care Partner Project</a:t>
            </a:r>
            <a:r>
              <a:rPr lang="en-US" dirty="0">
                <a:latin typeface="Arial" panose="020B0604020202020204" pitchFamily="34" charset="0"/>
                <a:cs typeface="Arial" panose="020B0604020202020204" pitchFamily="34" charset="0"/>
              </a:rPr>
              <a:t> guides and will take notes.</a:t>
            </a:r>
            <a:r>
              <a:rPr lang="en-US" b="1"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pic>
        <p:nvPicPr>
          <p:cNvPr id="10" name="Picture 9" descr="WeekendHospitalHall.jpg"/>
          <p:cNvPicPr>
            <a:picLocks noChangeAspect="1"/>
          </p:cNvPicPr>
          <p:nvPr/>
        </p:nvPicPr>
        <p:blipFill rotWithShape="1">
          <a:blip r:embed="rId3" cstate="hqprint">
            <a:extLst>
              <a:ext uri="{28A0092B-C50C-407E-A947-70E740481C1C}">
                <a14:useLocalDpi xmlns:a14="http://schemas.microsoft.com/office/drawing/2010/main"/>
              </a:ext>
            </a:extLst>
          </a:blip>
          <a:srcRect l="13504"/>
          <a:stretch/>
        </p:blipFill>
        <p:spPr>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3" name="Slide Number Placeholder 2">
            <a:extLst>
              <a:ext uri="{FF2B5EF4-FFF2-40B4-BE49-F238E27FC236}">
                <a16:creationId xmlns:a16="http://schemas.microsoft.com/office/drawing/2014/main" id="{317150D1-E872-D165-107A-BD5F56377B4D}"/>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defRPr/>
            </a:pPr>
            <a:fld id="{5545935D-753C-6342-B658-0DC896E1BF92}" type="slidenum">
              <a:rPr lang="en-US">
                <a:solidFill>
                  <a:srgbClr val="FFFFFF"/>
                </a:solidFill>
                <a:latin typeface="Calibri" panose="020F0502020204030204"/>
              </a:rPr>
              <a:pPr defTabSz="914400">
                <a:spcAft>
                  <a:spcPts val="600"/>
                </a:spcAft>
                <a:defRPr/>
              </a:pPr>
              <a:t>31</a:t>
            </a:fld>
            <a:endParaRPr lang="en-US" dirty="0">
              <a:solidFill>
                <a:srgbClr val="FFFFFF"/>
              </a:solidFill>
              <a:latin typeface="Calibri" panose="020F0502020204030204"/>
            </a:endParaRPr>
          </a:p>
        </p:txBody>
      </p:sp>
      <p:sp>
        <p:nvSpPr>
          <p:cNvPr id="4" name="Footer Placeholder 3">
            <a:extLst>
              <a:ext uri="{FF2B5EF4-FFF2-40B4-BE49-F238E27FC236}">
                <a16:creationId xmlns:a16="http://schemas.microsoft.com/office/drawing/2014/main" id="{A6CD0DF7-6618-EF47-9601-4B5C61C1ACEE}"/>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231348437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 y="-258496"/>
            <a:ext cx="9143999" cy="6307576"/>
          </a:xfrm>
          <a:prstGeom prst="rect">
            <a:avLst/>
          </a:prstGeom>
          <a:solidFill>
            <a:srgbClr val="FF0000"/>
          </a:solidFill>
          <a:ln>
            <a:solidFill>
              <a:srgbClr val="FF0A5D"/>
            </a:solidFill>
          </a:ln>
        </p:spPr>
        <p:txBody>
          <a:bodyPr wrap="square" rtlCol="0">
            <a:spAutoFit/>
          </a:bodyPr>
          <a:lstStyle/>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 name="TextBox 6"/>
          <p:cNvSpPr txBox="1"/>
          <p:nvPr/>
        </p:nvSpPr>
        <p:spPr>
          <a:xfrm>
            <a:off x="245659" y="2015640"/>
            <a:ext cx="8898339" cy="707886"/>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000" b="1" spc="50" dirty="0">
                <a:ln w="11430"/>
                <a:effectLst>
                  <a:outerShdw blurRad="76200" dist="50800" dir="5400000" algn="tl" rotWithShape="0">
                    <a:srgbClr val="000000">
                      <a:alpha val="65000"/>
                    </a:srgbClr>
                  </a:outerShdw>
                </a:effectLst>
                <a:latin typeface="Arial Black"/>
                <a:cs typeface="Arial Black"/>
              </a:rPr>
              <a:t>Call the “HOSPITAL 911”</a:t>
            </a:r>
          </a:p>
        </p:txBody>
      </p:sp>
      <p:sp>
        <p:nvSpPr>
          <p:cNvPr id="3" name="Slide Number Placeholder 2">
            <a:extLst>
              <a:ext uri="{FF2B5EF4-FFF2-40B4-BE49-F238E27FC236}">
                <a16:creationId xmlns:a16="http://schemas.microsoft.com/office/drawing/2014/main" id="{84522046-D8B5-C78D-0C79-75E87E9528F1}"/>
              </a:ext>
            </a:extLst>
          </p:cNvPr>
          <p:cNvSpPr>
            <a:spLocks noGrp="1"/>
          </p:cNvSpPr>
          <p:nvPr>
            <p:ph type="sldNum" sz="quarter" idx="12"/>
          </p:nvPr>
        </p:nvSpPr>
        <p:spPr/>
        <p:txBody>
          <a:bodyPr/>
          <a:lstStyle/>
          <a:p>
            <a:fld id="{5545935D-753C-6342-B658-0DC896E1BF92}" type="slidenum">
              <a:rPr lang="en-US" smtClean="0"/>
              <a:t>32</a:t>
            </a:fld>
            <a:endParaRPr lang="en-US" dirty="0"/>
          </a:p>
        </p:txBody>
      </p:sp>
      <p:sp>
        <p:nvSpPr>
          <p:cNvPr id="4" name="Right Arrow 3">
            <a:extLst>
              <a:ext uri="{FF2B5EF4-FFF2-40B4-BE49-F238E27FC236}">
                <a16:creationId xmlns:a16="http://schemas.microsoft.com/office/drawing/2014/main" id="{A2C07930-1B0E-FB43-88A8-9C754D410EE9}"/>
              </a:ext>
            </a:extLst>
          </p:cNvPr>
          <p:cNvSpPr/>
          <p:nvPr/>
        </p:nvSpPr>
        <p:spPr>
          <a:xfrm>
            <a:off x="2317560" y="2895292"/>
            <a:ext cx="978408" cy="48463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ight Arrow 7">
            <a:extLst>
              <a:ext uri="{FF2B5EF4-FFF2-40B4-BE49-F238E27FC236}">
                <a16:creationId xmlns:a16="http://schemas.microsoft.com/office/drawing/2014/main" id="{C330B4B9-3D49-CF45-AB68-60CE08804D19}"/>
              </a:ext>
            </a:extLst>
          </p:cNvPr>
          <p:cNvSpPr/>
          <p:nvPr/>
        </p:nvSpPr>
        <p:spPr>
          <a:xfrm>
            <a:off x="2317560" y="4969007"/>
            <a:ext cx="978408" cy="48463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EA9C9C5-4663-7842-85AD-5B4DCFD48F58}"/>
              </a:ext>
            </a:extLst>
          </p:cNvPr>
          <p:cNvSpPr txBox="1"/>
          <p:nvPr/>
        </p:nvSpPr>
        <p:spPr>
          <a:xfrm>
            <a:off x="3739257" y="2879045"/>
            <a:ext cx="2480725" cy="707886"/>
          </a:xfrm>
          <a:prstGeom prst="rect">
            <a:avLst/>
          </a:prstGeom>
          <a:noFill/>
        </p:spPr>
        <p:txBody>
          <a:bodyPr wrap="square" rtlCol="0">
            <a:spAutoFit/>
          </a:bodyPr>
          <a:lstStyle/>
          <a:p>
            <a:r>
              <a:rPr lang="en-US" sz="2000" b="1" dirty="0">
                <a:solidFill>
                  <a:schemeClr val="bg1"/>
                </a:solidFill>
              </a:rPr>
              <a:t>Dial ”0”/Operator on the hospital land line</a:t>
            </a:r>
          </a:p>
        </p:txBody>
      </p:sp>
      <p:sp>
        <p:nvSpPr>
          <p:cNvPr id="9" name="Right Arrow 8">
            <a:extLst>
              <a:ext uri="{FF2B5EF4-FFF2-40B4-BE49-F238E27FC236}">
                <a16:creationId xmlns:a16="http://schemas.microsoft.com/office/drawing/2014/main" id="{31E09CB7-AB74-6343-AE88-02D17B0F550D}"/>
              </a:ext>
            </a:extLst>
          </p:cNvPr>
          <p:cNvSpPr/>
          <p:nvPr/>
        </p:nvSpPr>
        <p:spPr>
          <a:xfrm>
            <a:off x="2317560" y="3921047"/>
            <a:ext cx="978408" cy="484632"/>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A771FAEC-DA9E-0F4B-BBFA-6F66EF265C3B}"/>
              </a:ext>
            </a:extLst>
          </p:cNvPr>
          <p:cNvSpPr txBox="1"/>
          <p:nvPr/>
        </p:nvSpPr>
        <p:spPr>
          <a:xfrm>
            <a:off x="3729343" y="3921047"/>
            <a:ext cx="4011392" cy="707886"/>
          </a:xfrm>
          <a:prstGeom prst="rect">
            <a:avLst/>
          </a:prstGeom>
          <a:noFill/>
        </p:spPr>
        <p:txBody>
          <a:bodyPr wrap="square" rtlCol="0">
            <a:spAutoFit/>
          </a:bodyPr>
          <a:lstStyle/>
          <a:p>
            <a:r>
              <a:rPr lang="en-US" sz="2000" b="1" dirty="0">
                <a:solidFill>
                  <a:schemeClr val="bg1"/>
                </a:solidFill>
              </a:rPr>
              <a:t>Say: I am calling a </a:t>
            </a:r>
            <a:r>
              <a:rPr lang="en-US" sz="2000" b="1" dirty="0">
                <a:solidFill>
                  <a:srgbClr val="FFFF00"/>
                </a:solidFill>
              </a:rPr>
              <a:t>Condition Help </a:t>
            </a:r>
            <a:r>
              <a:rPr lang="en-US" sz="2000" b="1" dirty="0">
                <a:solidFill>
                  <a:schemeClr val="bg1"/>
                </a:solidFill>
              </a:rPr>
              <a:t>and need a </a:t>
            </a:r>
            <a:r>
              <a:rPr lang="en-US" sz="2000" b="1" dirty="0">
                <a:solidFill>
                  <a:srgbClr val="FFFF00"/>
                </a:solidFill>
              </a:rPr>
              <a:t>Rapid Response Team</a:t>
            </a:r>
          </a:p>
        </p:txBody>
      </p:sp>
      <p:sp>
        <p:nvSpPr>
          <p:cNvPr id="11" name="TextBox 10">
            <a:extLst>
              <a:ext uri="{FF2B5EF4-FFF2-40B4-BE49-F238E27FC236}">
                <a16:creationId xmlns:a16="http://schemas.microsoft.com/office/drawing/2014/main" id="{2706EC17-D730-C945-A0AF-8D8AB37F33A0}"/>
              </a:ext>
            </a:extLst>
          </p:cNvPr>
          <p:cNvSpPr txBox="1"/>
          <p:nvPr/>
        </p:nvSpPr>
        <p:spPr>
          <a:xfrm>
            <a:off x="3729343" y="4996816"/>
            <a:ext cx="4968139" cy="400110"/>
          </a:xfrm>
          <a:prstGeom prst="rect">
            <a:avLst/>
          </a:prstGeom>
          <a:noFill/>
        </p:spPr>
        <p:txBody>
          <a:bodyPr wrap="square" rtlCol="0">
            <a:spAutoFit/>
          </a:bodyPr>
          <a:lstStyle/>
          <a:p>
            <a:r>
              <a:rPr lang="en-US" sz="2000" b="1" dirty="0">
                <a:solidFill>
                  <a:schemeClr val="bg1"/>
                </a:solidFill>
              </a:rPr>
              <a:t>Give the room number and patient’s name.</a:t>
            </a:r>
          </a:p>
        </p:txBody>
      </p:sp>
      <p:sp>
        <p:nvSpPr>
          <p:cNvPr id="13" name="TextBox 12">
            <a:extLst>
              <a:ext uri="{FF2B5EF4-FFF2-40B4-BE49-F238E27FC236}">
                <a16:creationId xmlns:a16="http://schemas.microsoft.com/office/drawing/2014/main" id="{EDB97E79-8829-0246-B2AD-C9F0BC248903}"/>
              </a:ext>
            </a:extLst>
          </p:cNvPr>
          <p:cNvSpPr txBox="1"/>
          <p:nvPr/>
        </p:nvSpPr>
        <p:spPr>
          <a:xfrm>
            <a:off x="569347" y="-26480"/>
            <a:ext cx="8250965" cy="1938992"/>
          </a:xfrm>
          <a:prstGeom prst="rect">
            <a:avLst/>
          </a:prstGeom>
          <a:noFill/>
        </p:spPr>
        <p:txBody>
          <a:bodyPr wrap="square" rtlCol="0">
            <a:spAutoFit/>
          </a:bodyPr>
          <a:lstStyle/>
          <a:p>
            <a:endParaRPr lang="en-US" dirty="0"/>
          </a:p>
          <a:p>
            <a:r>
              <a:rPr lang="en-US" sz="2800" b="1" dirty="0">
                <a:solidFill>
                  <a:schemeClr val="bg1"/>
                </a:solidFill>
                <a:latin typeface="Arial" panose="020B0604020202020204" pitchFamily="34" charset="0"/>
                <a:cs typeface="Arial" panose="020B0604020202020204" pitchFamily="34" charset="0"/>
              </a:rPr>
              <a:t>Loved one ”going downhill?” </a:t>
            </a:r>
          </a:p>
          <a:p>
            <a:r>
              <a:rPr lang="en-US" sz="2800" b="1" dirty="0">
                <a:solidFill>
                  <a:schemeClr val="bg1"/>
                </a:solidFill>
                <a:latin typeface="Arial" panose="020B0604020202020204" pitchFamily="34" charset="0"/>
                <a:cs typeface="Arial" panose="020B0604020202020204" pitchFamily="34" charset="0"/>
              </a:rPr>
              <a:t>Medical staff not responding – or, just not around?</a:t>
            </a:r>
            <a:endParaRPr lang="en-US" dirty="0">
              <a:latin typeface="Arial" panose="020B0604020202020204" pitchFamily="34" charset="0"/>
              <a:cs typeface="Arial" panose="020B0604020202020204" pitchFamily="34" charset="0"/>
            </a:endParaRPr>
          </a:p>
          <a:p>
            <a:r>
              <a:rPr lang="en-US" dirty="0"/>
              <a:t> </a:t>
            </a:r>
          </a:p>
        </p:txBody>
      </p:sp>
      <p:sp>
        <p:nvSpPr>
          <p:cNvPr id="12" name="Footer Placeholder 11">
            <a:extLst>
              <a:ext uri="{FF2B5EF4-FFF2-40B4-BE49-F238E27FC236}">
                <a16:creationId xmlns:a16="http://schemas.microsoft.com/office/drawing/2014/main" id="{F1C5001C-88BF-B242-9384-76169439DA90}"/>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718975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98474" y="484188"/>
            <a:ext cx="8509048" cy="1408112"/>
          </a:xfrm>
        </p:spPr>
        <p:txBody>
          <a:bodyPr>
            <a:normAutofit/>
          </a:bodyPr>
          <a:lstStyle/>
          <a:p>
            <a:r>
              <a:rPr lang="en-US" sz="2800" b="1" dirty="0">
                <a:solidFill>
                  <a:schemeClr val="accent1"/>
                </a:solidFill>
                <a:latin typeface="Arial" panose="020B0604020202020204" pitchFamily="34" charset="0"/>
                <a:cs typeface="Arial" panose="020B0604020202020204" pitchFamily="34" charset="0"/>
              </a:rPr>
              <a:t>Ask for Tests! Get to the Root Cause! New/Sudden Onset of Mental Confusion</a:t>
            </a:r>
            <a:br>
              <a:rPr lang="en-US" sz="2800" b="1" dirty="0">
                <a:solidFill>
                  <a:schemeClr val="accent1"/>
                </a:solidFill>
                <a:latin typeface="Arial" panose="020B0604020202020204" pitchFamily="34" charset="0"/>
                <a:cs typeface="Arial" panose="020B0604020202020204" pitchFamily="34" charset="0"/>
              </a:rPr>
            </a:br>
            <a:r>
              <a:rPr lang="en-US" sz="2400" dirty="0">
                <a:solidFill>
                  <a:schemeClr val="accent3"/>
                </a:solidFill>
                <a:latin typeface="Arial" panose="020B0604020202020204" pitchFamily="34" charset="0"/>
                <a:cs typeface="Arial" panose="020B0604020202020204" pitchFamily="34" charset="0"/>
              </a:rPr>
              <a:t>(Or, a dramatic </a:t>
            </a:r>
            <a:r>
              <a:rPr lang="en-US" sz="2400" b="1" dirty="0">
                <a:solidFill>
                  <a:schemeClr val="accent3"/>
                </a:solidFill>
                <a:latin typeface="Arial" panose="020B0604020202020204" pitchFamily="34" charset="0"/>
                <a:cs typeface="Arial" panose="020B0604020202020204" pitchFamily="34" charset="0"/>
              </a:rPr>
              <a:t>increase </a:t>
            </a:r>
            <a:r>
              <a:rPr lang="en-US" sz="2400" dirty="0">
                <a:solidFill>
                  <a:schemeClr val="accent3"/>
                </a:solidFill>
                <a:latin typeface="Arial" panose="020B0604020202020204" pitchFamily="34" charset="0"/>
                <a:cs typeface="Arial" panose="020B0604020202020204" pitchFamily="34" charset="0"/>
              </a:rPr>
              <a:t>in pre-existing confusion)</a:t>
            </a:r>
          </a:p>
        </p:txBody>
      </p:sp>
      <p:sp>
        <p:nvSpPr>
          <p:cNvPr id="3" name="Rectangle 2"/>
          <p:cNvSpPr/>
          <p:nvPr/>
        </p:nvSpPr>
        <p:spPr>
          <a:xfrm>
            <a:off x="5146392" y="1759341"/>
            <a:ext cx="3505200" cy="4401205"/>
          </a:xfrm>
          <a:prstGeom prst="rect">
            <a:avLst/>
          </a:prstGeom>
        </p:spPr>
        <p:txBody>
          <a:bodyPr wrap="square">
            <a:spAutoFit/>
          </a:bodyPr>
          <a:lstStyle/>
          <a:p>
            <a:endParaRPr lang="en-US" sz="2000" dirty="0">
              <a:solidFill>
                <a:schemeClr val="tx1">
                  <a:lumMod val="65000"/>
                  <a:lumOff val="35000"/>
                </a:schemeClr>
              </a:solidFill>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Could</a:t>
            </a:r>
            <a:r>
              <a:rPr lang="en-US" sz="2000" i="1"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be</a:t>
            </a:r>
            <a:r>
              <a:rPr lang="mr-IN" sz="2000" dirty="0">
                <a:latin typeface="Arial" panose="020B0604020202020204" pitchFamily="34" charset="0"/>
              </a:rPr>
              <a:t>…</a:t>
            </a:r>
            <a:endParaRPr lang="en-US" sz="2000" dirty="0">
              <a:latin typeface="Arial" panose="020B0604020202020204" pitchFamily="34" charset="0"/>
              <a:cs typeface="Arial" panose="020B0604020202020204" pitchFamily="34" charset="0"/>
            </a:endParaRPr>
          </a:p>
          <a:p>
            <a:pPr marL="285750" indent="-285750">
              <a:buClr>
                <a:srgbClr val="FC00A3"/>
              </a:buClr>
              <a:buFont typeface="Wingdings" charset="2"/>
              <a:buChar char=""/>
            </a:pPr>
            <a:r>
              <a:rPr lang="en-US" sz="2000" dirty="0">
                <a:latin typeface="Arial" panose="020B0604020202020204" pitchFamily="34" charset="0"/>
                <a:cs typeface="Arial" panose="020B0604020202020204" pitchFamily="34" charset="0"/>
              </a:rPr>
              <a:t>Staph infection</a:t>
            </a:r>
          </a:p>
          <a:p>
            <a:pPr marL="285750" indent="-285750">
              <a:buClr>
                <a:srgbClr val="FC00A3"/>
              </a:buClr>
              <a:buFont typeface="Wingdings" charset="2"/>
              <a:buChar char=""/>
            </a:pPr>
            <a:r>
              <a:rPr lang="en-US" sz="2000" dirty="0">
                <a:latin typeface="Arial" panose="020B0604020202020204" pitchFamily="34" charset="0"/>
                <a:cs typeface="Arial" panose="020B0604020202020204" pitchFamily="34" charset="0"/>
              </a:rPr>
              <a:t>Urinary tract infection</a:t>
            </a:r>
          </a:p>
          <a:p>
            <a:pPr marL="285750" indent="-285750">
              <a:buClr>
                <a:srgbClr val="FC00A3"/>
              </a:buClr>
              <a:buFont typeface="Wingdings" charset="2"/>
              <a:buChar char=""/>
            </a:pPr>
            <a:r>
              <a:rPr lang="en-US" sz="2000" dirty="0">
                <a:latin typeface="Arial" panose="020B0604020202020204" pitchFamily="34" charset="0"/>
                <a:cs typeface="Arial" panose="020B0604020202020204" pitchFamily="34" charset="0"/>
              </a:rPr>
              <a:t>Medication side effect</a:t>
            </a:r>
          </a:p>
          <a:p>
            <a:pPr marL="285750" indent="-285750">
              <a:buClr>
                <a:srgbClr val="FC00A3"/>
              </a:buClr>
              <a:buFont typeface="Wingdings" charset="2"/>
              <a:buChar char=""/>
            </a:pPr>
            <a:r>
              <a:rPr lang="en-US" sz="2000" dirty="0">
                <a:latin typeface="Arial" panose="020B0604020202020204" pitchFamily="34" charset="0"/>
                <a:cs typeface="Arial" panose="020B0604020202020204" pitchFamily="34" charset="0"/>
              </a:rPr>
              <a:t> Overdose of  a narcotic drug</a:t>
            </a:r>
          </a:p>
          <a:p>
            <a:pPr marL="285750" indent="-285750">
              <a:buClr>
                <a:srgbClr val="FC00A3"/>
              </a:buClr>
              <a:buFont typeface="Wingdings" charset="2"/>
              <a:buChar char=""/>
            </a:pPr>
            <a:r>
              <a:rPr lang="en-US" sz="2000" dirty="0">
                <a:latin typeface="Arial" panose="020B0604020202020204" pitchFamily="34" charset="0"/>
                <a:cs typeface="Arial" panose="020B0604020202020204" pitchFamily="34" charset="0"/>
              </a:rPr>
              <a:t> Drug interactions </a:t>
            </a:r>
          </a:p>
          <a:p>
            <a:endParaRPr lang="en-US" sz="2000" dirty="0">
              <a:latin typeface="Arial" panose="020B0604020202020204" pitchFamily="34" charset="0"/>
              <a:cs typeface="Arial" panose="020B0604020202020204" pitchFamily="34" charset="0"/>
            </a:endParaRPr>
          </a:p>
          <a:p>
            <a:r>
              <a:rPr lang="en-US" sz="2000" i="1" dirty="0">
                <a:latin typeface="Arial" panose="020B0604020202020204" pitchFamily="34" charset="0"/>
                <a:cs typeface="Arial" panose="020B0604020202020204" pitchFamily="34" charset="0"/>
              </a:rPr>
              <a:t>Sometimes</a:t>
            </a:r>
            <a:r>
              <a:rPr lang="en-US" sz="2000" dirty="0">
                <a:latin typeface="Arial" panose="020B0604020202020204" pitchFamily="34" charset="0"/>
                <a:cs typeface="Arial" panose="020B0604020202020204" pitchFamily="34" charset="0"/>
              </a:rPr>
              <a:t> confusion results from too much time spent in the hospital room -- a sense of feeling “boxed in” causes hospital delirium</a:t>
            </a:r>
            <a:r>
              <a:rPr lang="en-US" sz="2000" dirty="0"/>
              <a:t>. </a:t>
            </a:r>
          </a:p>
        </p:txBody>
      </p:sp>
      <p:pic>
        <p:nvPicPr>
          <p:cNvPr id="4" name="Picture 3" descr="confusion.jpeg.pdf"/>
          <p:cNvPicPr>
            <a:picLocks noChangeAspect="1"/>
          </p:cNvPicPr>
          <p:nvPr/>
        </p:nvPicPr>
        <p:blipFill rotWithShape="1">
          <a:blip r:embed="rId3" cstate="email">
            <a:extLst>
              <a:ext uri="{28A0092B-C50C-407E-A947-70E740481C1C}">
                <a14:useLocalDpi xmlns:a14="http://schemas.microsoft.com/office/drawing/2010/main"/>
              </a:ext>
            </a:extLst>
          </a:blip>
          <a:srcRect l="5172" t="10186" r="2734" b="9995"/>
          <a:stretch/>
        </p:blipFill>
        <p:spPr>
          <a:xfrm>
            <a:off x="492408" y="2022653"/>
            <a:ext cx="4653984" cy="4073963"/>
          </a:xfrm>
          <a:prstGeom prst="rect">
            <a:avLst/>
          </a:prstGeom>
        </p:spPr>
      </p:pic>
      <p:sp>
        <p:nvSpPr>
          <p:cNvPr id="5" name="Slide Number Placeholder 4">
            <a:extLst>
              <a:ext uri="{FF2B5EF4-FFF2-40B4-BE49-F238E27FC236}">
                <a16:creationId xmlns:a16="http://schemas.microsoft.com/office/drawing/2014/main" id="{EB6080BA-0662-3D79-4B1E-071C715B304B}"/>
              </a:ext>
            </a:extLst>
          </p:cNvPr>
          <p:cNvSpPr>
            <a:spLocks noGrp="1"/>
          </p:cNvSpPr>
          <p:nvPr>
            <p:ph type="sldNum" sz="quarter" idx="12"/>
          </p:nvPr>
        </p:nvSpPr>
        <p:spPr/>
        <p:txBody>
          <a:bodyPr/>
          <a:lstStyle/>
          <a:p>
            <a:fld id="{5545935D-753C-6342-B658-0DC896E1BF92}" type="slidenum">
              <a:rPr lang="en-US" smtClean="0"/>
              <a:t>33</a:t>
            </a:fld>
            <a:endParaRPr lang="en-US" dirty="0"/>
          </a:p>
        </p:txBody>
      </p:sp>
      <p:sp>
        <p:nvSpPr>
          <p:cNvPr id="6" name="Footer Placeholder 5">
            <a:extLst>
              <a:ext uri="{FF2B5EF4-FFF2-40B4-BE49-F238E27FC236}">
                <a16:creationId xmlns:a16="http://schemas.microsoft.com/office/drawing/2014/main" id="{512F7F80-BD93-D043-BD87-AA7454219651}"/>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926673471"/>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98474" y="134471"/>
            <a:ext cx="7845426" cy="995082"/>
          </a:xfrm>
        </p:spPr>
        <p:txBody>
          <a:bodyPr>
            <a:normAutofit/>
          </a:bodyPr>
          <a:lstStyle/>
          <a:p>
            <a:r>
              <a:rPr lang="en-US" sz="2800" b="1" dirty="0">
                <a:solidFill>
                  <a:schemeClr val="accent1"/>
                </a:solidFill>
                <a:latin typeface="Arial" panose="020B0604020202020204" pitchFamily="34" charset="0"/>
                <a:cs typeface="Arial" panose="020B0604020202020204" pitchFamily="34" charset="0"/>
              </a:rPr>
              <a:t>Take the Time You Need at Discharge</a:t>
            </a:r>
          </a:p>
        </p:txBody>
      </p:sp>
      <p:pic>
        <p:nvPicPr>
          <p:cNvPr id="14" name="Content Placeholder 13" descr="Discharge Conversation.jpg"/>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800100" y="1931194"/>
            <a:ext cx="7543800" cy="4140200"/>
          </a:xfrm>
          <a:prstGeom prst="rect">
            <a:avLst/>
          </a:prstGeom>
          <a:ln>
            <a:noFill/>
          </a:ln>
          <a:effectLst>
            <a:outerShdw blurRad="292100" dist="139700" dir="2700000" algn="tl" rotWithShape="0">
              <a:srgbClr val="333333">
                <a:alpha val="65000"/>
              </a:srgbClr>
            </a:outerShdw>
          </a:effectLst>
        </p:spPr>
      </p:pic>
      <p:sp>
        <p:nvSpPr>
          <p:cNvPr id="11" name="Text Placeholder 10"/>
          <p:cNvSpPr>
            <a:spLocks noGrp="1"/>
          </p:cNvSpPr>
          <p:nvPr>
            <p:ph type="body" sz="half" idx="2"/>
          </p:nvPr>
        </p:nvSpPr>
        <p:spPr/>
        <p:txBody>
          <a:bodyPr/>
          <a:lstStyle/>
          <a:p>
            <a:r>
              <a:rPr lang="en-US" dirty="0">
                <a:latin typeface="+mn-lt"/>
              </a:rPr>
              <a:t> </a:t>
            </a:r>
            <a:r>
              <a:rPr lang="en-US" dirty="0">
                <a:latin typeface="Arial" panose="020B0604020202020204" pitchFamily="34" charset="0"/>
                <a:cs typeface="Arial" panose="020B0604020202020204" pitchFamily="34" charset="0"/>
              </a:rPr>
              <a:t>Ask all the questions on your mind. Take Notes!</a:t>
            </a:r>
          </a:p>
        </p:txBody>
      </p:sp>
      <p:sp>
        <p:nvSpPr>
          <p:cNvPr id="2" name="Slide Number Placeholder 1">
            <a:extLst>
              <a:ext uri="{FF2B5EF4-FFF2-40B4-BE49-F238E27FC236}">
                <a16:creationId xmlns:a16="http://schemas.microsoft.com/office/drawing/2014/main" id="{CC4F7138-13B3-3F65-CA1F-9C1C976F7075}"/>
              </a:ext>
            </a:extLst>
          </p:cNvPr>
          <p:cNvSpPr>
            <a:spLocks noGrp="1"/>
          </p:cNvSpPr>
          <p:nvPr>
            <p:ph type="sldNum" sz="quarter" idx="4"/>
          </p:nvPr>
        </p:nvSpPr>
        <p:spPr/>
        <p:txBody>
          <a:bodyPr/>
          <a:lstStyle/>
          <a:p>
            <a:fld id="{5545935D-753C-6342-B658-0DC896E1BF92}" type="slidenum">
              <a:rPr lang="en-US" smtClean="0"/>
              <a:t>34</a:t>
            </a:fld>
            <a:endParaRPr lang="en-US" dirty="0"/>
          </a:p>
        </p:txBody>
      </p:sp>
      <p:sp>
        <p:nvSpPr>
          <p:cNvPr id="7" name="TextBox 6">
            <a:extLst>
              <a:ext uri="{FF2B5EF4-FFF2-40B4-BE49-F238E27FC236}">
                <a16:creationId xmlns:a16="http://schemas.microsoft.com/office/drawing/2014/main" id="{E1CD1DA0-6380-5945-846D-AFA7CAE04D98}"/>
              </a:ext>
            </a:extLst>
          </p:cNvPr>
          <p:cNvSpPr txBox="1"/>
          <p:nvPr/>
        </p:nvSpPr>
        <p:spPr>
          <a:xfrm>
            <a:off x="663622" y="6418818"/>
            <a:ext cx="4572000" cy="246221"/>
          </a:xfrm>
          <a:prstGeom prst="rect">
            <a:avLst/>
          </a:prstGeom>
          <a:noFill/>
        </p:spPr>
        <p:txBody>
          <a:bodyPr wrap="square">
            <a:spAutoFit/>
          </a:bodyPr>
          <a:lstStyle/>
          <a:p>
            <a:r>
              <a:rPr lang="en-US" sz="1000" dirty="0">
                <a:solidFill>
                  <a:schemeClr val="tx1">
                    <a:lumMod val="65000"/>
                    <a:lumOff val="35000"/>
                  </a:schemeClr>
                </a:solidFill>
              </a:rPr>
              <a:t>©The Care Partner Project 2023</a:t>
            </a:r>
          </a:p>
        </p:txBody>
      </p:sp>
      <p:sp>
        <p:nvSpPr>
          <p:cNvPr id="3" name="Footer Placeholder 2">
            <a:extLst>
              <a:ext uri="{FF2B5EF4-FFF2-40B4-BE49-F238E27FC236}">
                <a16:creationId xmlns:a16="http://schemas.microsoft.com/office/drawing/2014/main" id="{AA51304D-F25F-DB4A-88D0-C5893389BC3F}"/>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3219269610"/>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6673" name="Title 1"/>
          <p:cNvSpPr>
            <a:spLocks noGrp="1"/>
          </p:cNvSpPr>
          <p:nvPr>
            <p:ph type="title"/>
          </p:nvPr>
        </p:nvSpPr>
        <p:spPr>
          <a:xfrm>
            <a:off x="360759" y="3752849"/>
            <a:ext cx="2468166" cy="2452687"/>
          </a:xfrm>
        </p:spPr>
        <p:txBody>
          <a:bodyPr vert="horz" lIns="91440" tIns="45720" rIns="91440" bIns="45720" rtlCol="0" anchor="ctr">
            <a:normAutofit/>
          </a:bodyPr>
          <a:lstStyle/>
          <a:p>
            <a:r>
              <a:rPr lang="en-US" sz="3100" b="1" dirty="0">
                <a:solidFill>
                  <a:schemeClr val="accent1"/>
                </a:solidFill>
                <a:latin typeface="Arial" panose="020B0604020202020204" pitchFamily="34" charset="0"/>
                <a:cs typeface="Arial" panose="020B0604020202020204" pitchFamily="34" charset="0"/>
              </a:rPr>
              <a:t>Record Discharge Instructions</a:t>
            </a:r>
            <a:br>
              <a:rPr lang="en-US" sz="3100" b="1" dirty="0"/>
            </a:br>
            <a:r>
              <a:rPr lang="en-US" sz="3100" dirty="0">
                <a:solidFill>
                  <a:schemeClr val="accent3"/>
                </a:solidFill>
                <a:latin typeface="Arial" panose="020B0604020202020204" pitchFamily="34" charset="0"/>
                <a:cs typeface="Arial" panose="020B0604020202020204" pitchFamily="34" charset="0"/>
              </a:rPr>
              <a:t>Ask First</a:t>
            </a:r>
            <a:br>
              <a:rPr lang="en-US" sz="3100" b="1" dirty="0"/>
            </a:br>
            <a:endParaRPr lang="en-US" sz="3100" b="1" dirty="0"/>
          </a:p>
        </p:txBody>
      </p:sp>
      <p:pic>
        <p:nvPicPr>
          <p:cNvPr id="12" name="Picture 11" descr="A picture containing person, indoor&#10;&#10;Description automatically generated">
            <a:extLst>
              <a:ext uri="{FF2B5EF4-FFF2-40B4-BE49-F238E27FC236}">
                <a16:creationId xmlns:a16="http://schemas.microsoft.com/office/drawing/2014/main" id="{2F7AF7CA-A727-E5B0-E03C-998F17767F2A}"/>
              </a:ext>
            </a:extLst>
          </p:cNvPr>
          <p:cNvPicPr>
            <a:picLocks noChangeAspect="1"/>
          </p:cNvPicPr>
          <p:nvPr/>
        </p:nvPicPr>
        <p:blipFill rotWithShape="1">
          <a:blip r:embed="rId3"/>
          <a:srcRect t="31135" b="8072"/>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5" name="TextBox 4">
            <a:extLst>
              <a:ext uri="{FF2B5EF4-FFF2-40B4-BE49-F238E27FC236}">
                <a16:creationId xmlns:a16="http://schemas.microsoft.com/office/drawing/2014/main" id="{D589AA9A-C78D-8FD5-AE75-9E94A4AC15D5}"/>
              </a:ext>
            </a:extLst>
          </p:cNvPr>
          <p:cNvSpPr txBox="1"/>
          <p:nvPr/>
        </p:nvSpPr>
        <p:spPr>
          <a:xfrm>
            <a:off x="3167986" y="3752850"/>
            <a:ext cx="5614060" cy="2763564"/>
          </a:xfrm>
          <a:prstGeom prst="rect">
            <a:avLst/>
          </a:prstGeom>
        </p:spPr>
        <p:txBody>
          <a:bodyPr vert="horz" lIns="91440" tIns="45720" rIns="91440" bIns="45720" rtlCol="0" anchor="ctr">
            <a:noAutofit/>
          </a:bodyPr>
          <a:lstStyle/>
          <a:p>
            <a:pPr defTabSz="914400">
              <a:lnSpc>
                <a:spcPct val="90000"/>
              </a:lnSpc>
              <a:spcAft>
                <a:spcPts val="600"/>
              </a:spcAft>
            </a:pPr>
            <a:r>
              <a:rPr lang="en-US" b="1" dirty="0"/>
              <a:t>Explain: </a:t>
            </a:r>
            <a:endParaRPr lang="en-US" sz="1600" dirty="0"/>
          </a:p>
          <a:p>
            <a:pPr indent="-228600" defTabSz="914400">
              <a:lnSpc>
                <a:spcPct val="90000"/>
              </a:lnSpc>
              <a:spcAft>
                <a:spcPts val="600"/>
              </a:spcAft>
              <a:buFont typeface="Arial" panose="020B0604020202020204" pitchFamily="34" charset="0"/>
              <a:buChar char="•"/>
            </a:pPr>
            <a:r>
              <a:rPr lang="en-US" sz="1600" dirty="0"/>
              <a:t>“Everything you’re saying is important.”</a:t>
            </a:r>
          </a:p>
          <a:p>
            <a:pPr indent="-228600" defTabSz="914400">
              <a:lnSpc>
                <a:spcPct val="90000"/>
              </a:lnSpc>
              <a:spcAft>
                <a:spcPts val="600"/>
              </a:spcAft>
              <a:buFont typeface="Arial" panose="020B0604020202020204" pitchFamily="34" charset="0"/>
              <a:buChar char="•"/>
            </a:pPr>
            <a:endParaRPr lang="en-US" sz="1600" dirty="0"/>
          </a:p>
          <a:p>
            <a:pPr indent="-228600" defTabSz="914400">
              <a:lnSpc>
                <a:spcPct val="90000"/>
              </a:lnSpc>
              <a:spcAft>
                <a:spcPts val="600"/>
              </a:spcAft>
              <a:buFont typeface="Arial" panose="020B0604020202020204" pitchFamily="34" charset="0"/>
              <a:buChar char="•"/>
            </a:pPr>
            <a:r>
              <a:rPr lang="en-US" sz="1600" dirty="0"/>
              <a:t>“I don’t want to miss any details.” </a:t>
            </a:r>
          </a:p>
          <a:p>
            <a:pPr indent="-228600" defTabSz="914400">
              <a:lnSpc>
                <a:spcPct val="90000"/>
              </a:lnSpc>
              <a:spcAft>
                <a:spcPts val="600"/>
              </a:spcAft>
              <a:buFont typeface="Arial" panose="020B0604020202020204" pitchFamily="34" charset="0"/>
              <a:buChar char="•"/>
            </a:pPr>
            <a:endParaRPr lang="en-US" sz="1600" dirty="0"/>
          </a:p>
          <a:p>
            <a:pPr indent="-228600" defTabSz="914400">
              <a:lnSpc>
                <a:spcPct val="90000"/>
              </a:lnSpc>
              <a:spcAft>
                <a:spcPts val="600"/>
              </a:spcAft>
              <a:buFont typeface="Arial" panose="020B0604020202020204" pitchFamily="34" charset="0"/>
              <a:buChar char="•"/>
            </a:pPr>
            <a:r>
              <a:rPr lang="en-US" sz="1600" dirty="0"/>
              <a:t>“I want to review later to make sure I get everything right.”</a:t>
            </a:r>
          </a:p>
          <a:p>
            <a:pPr indent="-228600" defTabSz="914400">
              <a:lnSpc>
                <a:spcPct val="90000"/>
              </a:lnSpc>
              <a:spcAft>
                <a:spcPts val="600"/>
              </a:spcAft>
              <a:buFont typeface="Arial" panose="020B0604020202020204" pitchFamily="34" charset="0"/>
              <a:buChar char="•"/>
            </a:pPr>
            <a:endParaRPr lang="en-US" sz="1600" dirty="0"/>
          </a:p>
          <a:p>
            <a:pPr indent="-228600" defTabSz="914400">
              <a:lnSpc>
                <a:spcPct val="90000"/>
              </a:lnSpc>
              <a:spcAft>
                <a:spcPts val="600"/>
              </a:spcAft>
              <a:buFont typeface="Arial" panose="020B0604020202020204" pitchFamily="34" charset="0"/>
              <a:buChar char="•"/>
            </a:pPr>
            <a:r>
              <a:rPr lang="en-US" sz="1600" dirty="0"/>
              <a:t>“I don’t want to have to bother you later if I forget anything.”</a:t>
            </a:r>
          </a:p>
        </p:txBody>
      </p:sp>
      <p:sp>
        <p:nvSpPr>
          <p:cNvPr id="3" name="Slide Number Placeholder 2">
            <a:extLst>
              <a:ext uri="{FF2B5EF4-FFF2-40B4-BE49-F238E27FC236}">
                <a16:creationId xmlns:a16="http://schemas.microsoft.com/office/drawing/2014/main" id="{445160B9-73E6-B4D1-DEF8-44541D14B64D}"/>
              </a:ext>
            </a:extLst>
          </p:cNvPr>
          <p:cNvSpPr>
            <a:spLocks noGrp="1"/>
          </p:cNvSpPr>
          <p:nvPr>
            <p:ph type="sldNum" sz="quarter" idx="12"/>
          </p:nvPr>
        </p:nvSpPr>
        <p:spPr>
          <a:xfrm>
            <a:off x="6648450" y="6356350"/>
            <a:ext cx="2057400" cy="365125"/>
          </a:xfrm>
        </p:spPr>
        <p:txBody>
          <a:bodyPr vert="horz" lIns="91440" tIns="45720" rIns="91440" bIns="45720" rtlCol="0" anchor="ctr">
            <a:normAutofit/>
          </a:bodyPr>
          <a:lstStyle/>
          <a:p>
            <a:pPr defTabSz="914400">
              <a:spcAft>
                <a:spcPts val="600"/>
              </a:spcAft>
              <a:defRPr/>
            </a:pPr>
            <a:fld id="{5545935D-753C-6342-B658-0DC896E1BF92}" type="slidenum">
              <a:rPr lang="en-US" sz="1000">
                <a:solidFill>
                  <a:schemeClr val="tx1">
                    <a:lumMod val="75000"/>
                    <a:lumOff val="25000"/>
                  </a:schemeClr>
                </a:solidFill>
                <a:latin typeface="Calibri" panose="020F0502020204030204"/>
              </a:rPr>
              <a:pPr defTabSz="914400">
                <a:spcAft>
                  <a:spcPts val="600"/>
                </a:spcAft>
                <a:defRPr/>
              </a:pPr>
              <a:t>35</a:t>
            </a:fld>
            <a:endParaRPr lang="en-US" sz="1000" dirty="0">
              <a:solidFill>
                <a:schemeClr val="tx1">
                  <a:lumMod val="75000"/>
                  <a:lumOff val="25000"/>
                </a:schemeClr>
              </a:solidFill>
              <a:latin typeface="Calibri" panose="020F0502020204030204"/>
            </a:endParaRPr>
          </a:p>
        </p:txBody>
      </p:sp>
      <p:sp>
        <p:nvSpPr>
          <p:cNvPr id="4" name="TextBox 3"/>
          <p:cNvSpPr txBox="1"/>
          <p:nvPr/>
        </p:nvSpPr>
        <p:spPr>
          <a:xfrm>
            <a:off x="628650" y="1825625"/>
            <a:ext cx="4045020" cy="4351338"/>
          </a:xfrm>
          <a:prstGeom prst="rect">
            <a:avLst/>
          </a:prstGeom>
        </p:spPr>
        <p:txBody>
          <a:bodyPr vert="horz" lIns="91440" tIns="45720" rIns="91440" bIns="45720" rtlCol="0">
            <a:normAutofit/>
          </a:bodyPr>
          <a:lstStyle/>
          <a:p>
            <a:pPr defTabSz="914400">
              <a:lnSpc>
                <a:spcPct val="90000"/>
              </a:lnSpc>
              <a:spcAft>
                <a:spcPts val="600"/>
              </a:spcAft>
            </a:pPr>
            <a:endParaRPr lang="en-US" b="1" dirty="0"/>
          </a:p>
        </p:txBody>
      </p:sp>
      <p:sp>
        <p:nvSpPr>
          <p:cNvPr id="6" name="Footer Placeholder 5">
            <a:extLst>
              <a:ext uri="{FF2B5EF4-FFF2-40B4-BE49-F238E27FC236}">
                <a16:creationId xmlns:a16="http://schemas.microsoft.com/office/drawing/2014/main" id="{F575DE12-64AD-0A4D-9F4F-D24DF7151C5D}"/>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3899619735"/>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172500" y="3047036"/>
            <a:ext cx="2916771" cy="1064525"/>
          </a:xfrm>
        </p:spPr>
        <p:txBody>
          <a:bodyPr>
            <a:normAutofit fontScale="90000"/>
          </a:bodyPr>
          <a:lstStyle/>
          <a:p>
            <a:pPr>
              <a:lnSpc>
                <a:spcPct val="150000"/>
              </a:lnSpc>
            </a:pPr>
            <a:br>
              <a:rPr lang="en-US" dirty="0"/>
            </a:br>
            <a:br>
              <a:rPr lang="en-US" dirty="0"/>
            </a:br>
            <a:br>
              <a:rPr lang="en-US" dirty="0"/>
            </a:br>
            <a:br>
              <a:rPr lang="en-US" dirty="0"/>
            </a:br>
            <a:br>
              <a:rPr lang="en-US" dirty="0"/>
            </a:br>
            <a:br>
              <a:rPr lang="en-US" dirty="0"/>
            </a:br>
            <a:br>
              <a:rPr lang="en-US" dirty="0"/>
            </a:br>
            <a:br>
              <a:rPr lang="en-US" dirty="0"/>
            </a:br>
            <a:br>
              <a:rPr lang="en-US" dirty="0"/>
            </a:br>
            <a:endParaRPr lang="en-US" sz="2700"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10" name="Picture Placeholder 9" descr="shutterstock_2561543.jpg"/>
          <p:cNvPicPr>
            <a:picLocks noGrp="1" noChangeAspect="1"/>
          </p:cNvPicPr>
          <p:nvPr>
            <p:ph type="pic" idx="1"/>
          </p:nvPr>
        </p:nvPicPr>
        <p:blipFill>
          <a:blip r:embed="rId3" cstate="hqprint">
            <a:extLst>
              <a:ext uri="{28A0092B-C50C-407E-A947-70E740481C1C}">
                <a14:useLocalDpi xmlns:a14="http://schemas.microsoft.com/office/drawing/2010/main"/>
              </a:ext>
            </a:extLst>
          </a:blip>
          <a:srcRect/>
          <a:stretch>
            <a:fillRect/>
          </a:stretch>
        </p:blipFill>
        <p:spPr>
          <a:xfrm>
            <a:off x="73228" y="796683"/>
            <a:ext cx="4629150" cy="4873625"/>
          </a:xfrm>
          <a:prstGeom prst="ellipse">
            <a:avLst/>
          </a:prstGeom>
          <a:ln>
            <a:noFill/>
          </a:ln>
          <a:effectLst>
            <a:softEdge rad="112500"/>
          </a:effectLst>
        </p:spPr>
      </p:pic>
      <p:sp>
        <p:nvSpPr>
          <p:cNvPr id="9" name="Text Placeholder 8"/>
          <p:cNvSpPr>
            <a:spLocks noGrp="1"/>
          </p:cNvSpPr>
          <p:nvPr>
            <p:ph type="body" sz="half" idx="2"/>
          </p:nvPr>
        </p:nvSpPr>
        <p:spPr>
          <a:xfrm>
            <a:off x="4287322" y="3318369"/>
            <a:ext cx="4341256" cy="2709843"/>
          </a:xfrm>
        </p:spPr>
        <p:txBody>
          <a:bodyPr>
            <a:noAutofit/>
          </a:bodyPr>
          <a:lstStyle/>
          <a:p>
            <a:pPr>
              <a:lnSpc>
                <a:spcPct val="150000"/>
              </a:lnSpc>
            </a:pPr>
            <a:r>
              <a:rPr lang="en-US" sz="2800" b="1" dirty="0">
                <a:solidFill>
                  <a:srgbClr val="FF0000"/>
                </a:solidFill>
                <a:latin typeface="Arial" panose="020B0604020202020204" pitchFamily="34" charset="0"/>
                <a:cs typeface="Arial" panose="020B0604020202020204" pitchFamily="34" charset="0"/>
              </a:rPr>
              <a:t>Watch and listen for…</a:t>
            </a:r>
            <a:br>
              <a:rPr lang="en-US" sz="2800" b="1" dirty="0">
                <a:solidFill>
                  <a:srgbClr val="FF0000"/>
                </a:solidFill>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Signs of setbacks in recovery </a:t>
            </a:r>
          </a:p>
          <a:p>
            <a:pPr>
              <a:lnSpc>
                <a:spcPct val="150000"/>
              </a:lnSpc>
            </a:pPr>
            <a:r>
              <a:rPr lang="en-US" sz="2800" b="1" dirty="0">
                <a:solidFill>
                  <a:srgbClr val="FF0000"/>
                </a:solidFill>
                <a:latin typeface="Arial" panose="020B0604020202020204" pitchFamily="34" charset="0"/>
                <a:cs typeface="Arial" panose="020B0604020202020204" pitchFamily="34" charset="0"/>
              </a:rPr>
              <a:t>Help Get Medical Care </a:t>
            </a:r>
            <a:br>
              <a:rPr lang="en-US" sz="2800" b="1" dirty="0">
                <a:solidFill>
                  <a:srgbClr val="FF0000"/>
                </a:solidFill>
                <a:latin typeface="Arial" panose="020B0604020202020204" pitchFamily="34" charset="0"/>
                <a:cs typeface="Arial" panose="020B0604020202020204" pitchFamily="34" charset="0"/>
              </a:rPr>
            </a:br>
            <a:endParaRPr lang="en-US" sz="2000" dirty="0">
              <a:solidFill>
                <a:schemeClr val="tx1">
                  <a:lumMod val="65000"/>
                  <a:lumOff val="35000"/>
                </a:schemeClr>
              </a:solidFill>
              <a:latin typeface="Arial" panose="020B0604020202020204" pitchFamily="34" charset="0"/>
              <a:cs typeface="Arial" panose="020B0604020202020204" pitchFamily="34" charset="0"/>
            </a:endParaRPr>
          </a:p>
          <a:p>
            <a:pPr>
              <a:lnSpc>
                <a:spcPct val="150000"/>
              </a:lnSpc>
            </a:pPr>
            <a:endParaRPr lang="en-US" sz="2000" dirty="0">
              <a:solidFill>
                <a:schemeClr val="tx1">
                  <a:lumMod val="65000"/>
                  <a:lumOff val="35000"/>
                </a:schemeClr>
              </a:solidFill>
              <a:latin typeface="Arial" panose="020B0604020202020204" pitchFamily="34" charset="0"/>
              <a:cs typeface="Arial" panose="020B0604020202020204" pitchFamily="34" charset="0"/>
            </a:endParaRPr>
          </a:p>
          <a:p>
            <a:endParaRPr lang="en-US" sz="20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 name="TextBox 1"/>
          <p:cNvSpPr txBox="1"/>
          <p:nvPr/>
        </p:nvSpPr>
        <p:spPr>
          <a:xfrm>
            <a:off x="4287322" y="1006039"/>
            <a:ext cx="3378221" cy="523220"/>
          </a:xfrm>
          <a:prstGeom prst="rect">
            <a:avLst/>
          </a:prstGeom>
          <a:noFill/>
        </p:spPr>
        <p:txBody>
          <a:bodyPr wrap="square" rtlCol="0">
            <a:spAutoFit/>
          </a:bodyPr>
          <a:lstStyle/>
          <a:p>
            <a:r>
              <a:rPr lang="en-US" sz="2800" b="1" dirty="0">
                <a:solidFill>
                  <a:srgbClr val="FF0000"/>
                </a:solidFill>
                <a:latin typeface="Arial" panose="020B0604020202020204" pitchFamily="34" charset="0"/>
                <a:cs typeface="Arial" panose="020B0604020202020204" pitchFamily="34" charset="0"/>
              </a:rPr>
              <a:t>Remember!</a:t>
            </a:r>
          </a:p>
        </p:txBody>
      </p:sp>
      <p:sp>
        <p:nvSpPr>
          <p:cNvPr id="4" name="Slide Number Placeholder 3">
            <a:extLst>
              <a:ext uri="{FF2B5EF4-FFF2-40B4-BE49-F238E27FC236}">
                <a16:creationId xmlns:a16="http://schemas.microsoft.com/office/drawing/2014/main" id="{F512A5CB-BF70-10E0-8427-36BC0BC75BD5}"/>
              </a:ext>
            </a:extLst>
          </p:cNvPr>
          <p:cNvSpPr>
            <a:spLocks noGrp="1"/>
          </p:cNvSpPr>
          <p:nvPr>
            <p:ph type="sldNum" sz="quarter" idx="12"/>
          </p:nvPr>
        </p:nvSpPr>
        <p:spPr/>
        <p:txBody>
          <a:bodyPr/>
          <a:lstStyle/>
          <a:p>
            <a:fld id="{5545935D-753C-6342-B658-0DC896E1BF92}" type="slidenum">
              <a:rPr lang="en-US" smtClean="0"/>
              <a:t>36</a:t>
            </a:fld>
            <a:endParaRPr lang="en-US" dirty="0"/>
          </a:p>
        </p:txBody>
      </p:sp>
      <p:sp>
        <p:nvSpPr>
          <p:cNvPr id="11" name="TextBox 10">
            <a:extLst>
              <a:ext uri="{FF2B5EF4-FFF2-40B4-BE49-F238E27FC236}">
                <a16:creationId xmlns:a16="http://schemas.microsoft.com/office/drawing/2014/main" id="{CF733179-C8C2-C448-8F84-8FF0363ABEF3}"/>
              </a:ext>
            </a:extLst>
          </p:cNvPr>
          <p:cNvSpPr txBox="1"/>
          <p:nvPr/>
        </p:nvSpPr>
        <p:spPr>
          <a:xfrm>
            <a:off x="4287322" y="1573163"/>
            <a:ext cx="3119174" cy="1569660"/>
          </a:xfrm>
          <a:prstGeom prst="rect">
            <a:avLst/>
          </a:prstGeom>
          <a:noFill/>
        </p:spPr>
        <p:txBody>
          <a:bodyPr wrap="square">
            <a:spAutoFit/>
          </a:bodyPr>
          <a:lstStyle/>
          <a:p>
            <a:r>
              <a:rPr lang="en-US" sz="2400" b="1" dirty="0">
                <a:latin typeface="Arial" panose="020B0604020202020204" pitchFamily="34" charset="0"/>
                <a:cs typeface="Arial" panose="020B0604020202020204" pitchFamily="34" charset="0"/>
              </a:rPr>
              <a:t>Check in with your loved one every day for at least a month after a hospital stay</a:t>
            </a:r>
            <a:r>
              <a:rPr lang="en-US" sz="2400" b="1" dirty="0">
                <a:solidFill>
                  <a:schemeClr val="tx1">
                    <a:lumMod val="65000"/>
                    <a:lumOff val="35000"/>
                  </a:schemeClr>
                </a:solidFill>
                <a:latin typeface="Arial" panose="020B0604020202020204" pitchFamily="34" charset="0"/>
                <a:cs typeface="Arial" panose="020B0604020202020204" pitchFamily="34" charset="0"/>
              </a:rPr>
              <a:t>.</a:t>
            </a:r>
            <a:endParaRPr lang="en-US" sz="2400" b="1" dirty="0"/>
          </a:p>
        </p:txBody>
      </p:sp>
      <p:sp>
        <p:nvSpPr>
          <p:cNvPr id="5" name="Footer Placeholder 4">
            <a:extLst>
              <a:ext uri="{FF2B5EF4-FFF2-40B4-BE49-F238E27FC236}">
                <a16:creationId xmlns:a16="http://schemas.microsoft.com/office/drawing/2014/main" id="{ABD0B0D0-BE3F-924B-A8A4-BD5225E2D8A7}"/>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3675017899"/>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8"/>
          <p:cNvSpPr>
            <a:spLocks noGrp="1"/>
          </p:cNvSpPr>
          <p:nvPr>
            <p:ph type="title"/>
          </p:nvPr>
        </p:nvSpPr>
        <p:spPr>
          <a:xfrm>
            <a:off x="3973321" y="329184"/>
            <a:ext cx="4688333" cy="1783080"/>
          </a:xfrm>
        </p:spPr>
        <p:txBody>
          <a:bodyPr vert="horz" lIns="91440" tIns="45720" rIns="91440" bIns="45720" rtlCol="0" anchor="b">
            <a:normAutofit/>
          </a:bodyPr>
          <a:lstStyle/>
          <a:p>
            <a:r>
              <a:rPr lang="en-US" sz="4700" b="1" dirty="0">
                <a:latin typeface="Arial" panose="020B0604020202020204" pitchFamily="34" charset="0"/>
                <a:cs typeface="Arial" panose="020B0604020202020204" pitchFamily="34" charset="0"/>
              </a:rPr>
              <a:t>It’s OK to Ask for Help!</a:t>
            </a:r>
          </a:p>
        </p:txBody>
      </p:sp>
      <p:pic>
        <p:nvPicPr>
          <p:cNvPr id="5" name="Picture Placeholder 4" descr="Text&#10;&#10;Description automatically generated">
            <a:extLst>
              <a:ext uri="{FF2B5EF4-FFF2-40B4-BE49-F238E27FC236}">
                <a16:creationId xmlns:a16="http://schemas.microsoft.com/office/drawing/2014/main" id="{87FF792D-EABF-22EF-D2DA-7532B74A7C65}"/>
              </a:ext>
            </a:extLst>
          </p:cNvPr>
          <p:cNvPicPr>
            <a:picLocks noGrp="1" noChangeAspect="1"/>
          </p:cNvPicPr>
          <p:nvPr>
            <p:ph type="pic" idx="1"/>
          </p:nvPr>
        </p:nvPicPr>
        <p:blipFill rotWithShape="1">
          <a:blip r:embed="rId3"/>
          <a:srcRect l="16045" t="8089" r="16045"/>
          <a:stretch/>
        </p:blipFill>
        <p:spPr>
          <a:xfrm>
            <a:off x="20" y="-6291"/>
            <a:ext cx="3803884" cy="6864291"/>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2374947"/>
            <a:ext cx="3182692" cy="18288"/>
          </a:xfrm>
          <a:custGeom>
            <a:avLst/>
            <a:gdLst>
              <a:gd name="connsiteX0" fmla="*/ 0 w 3182692"/>
              <a:gd name="connsiteY0" fmla="*/ 0 h 18288"/>
              <a:gd name="connsiteX1" fmla="*/ 636538 w 3182692"/>
              <a:gd name="connsiteY1" fmla="*/ 0 h 18288"/>
              <a:gd name="connsiteX2" fmla="*/ 1273077 w 3182692"/>
              <a:gd name="connsiteY2" fmla="*/ 0 h 18288"/>
              <a:gd name="connsiteX3" fmla="*/ 1909615 w 3182692"/>
              <a:gd name="connsiteY3" fmla="*/ 0 h 18288"/>
              <a:gd name="connsiteX4" fmla="*/ 2482500 w 3182692"/>
              <a:gd name="connsiteY4" fmla="*/ 0 h 18288"/>
              <a:gd name="connsiteX5" fmla="*/ 3182692 w 3182692"/>
              <a:gd name="connsiteY5" fmla="*/ 0 h 18288"/>
              <a:gd name="connsiteX6" fmla="*/ 3182692 w 3182692"/>
              <a:gd name="connsiteY6" fmla="*/ 18288 h 18288"/>
              <a:gd name="connsiteX7" fmla="*/ 2609807 w 3182692"/>
              <a:gd name="connsiteY7" fmla="*/ 18288 h 18288"/>
              <a:gd name="connsiteX8" fmla="*/ 2068750 w 3182692"/>
              <a:gd name="connsiteY8" fmla="*/ 18288 h 18288"/>
              <a:gd name="connsiteX9" fmla="*/ 1432211 w 3182692"/>
              <a:gd name="connsiteY9" fmla="*/ 18288 h 18288"/>
              <a:gd name="connsiteX10" fmla="*/ 859327 w 3182692"/>
              <a:gd name="connsiteY10" fmla="*/ 18288 h 18288"/>
              <a:gd name="connsiteX11" fmla="*/ 0 w 3182692"/>
              <a:gd name="connsiteY11" fmla="*/ 18288 h 18288"/>
              <a:gd name="connsiteX12" fmla="*/ 0 w 3182692"/>
              <a:gd name="connsiteY12" fmla="*/ 0 h 18288"/>
              <a:gd name="connsiteX0" fmla="*/ 0 w 3182692"/>
              <a:gd name="connsiteY0" fmla="*/ 0 h 18288"/>
              <a:gd name="connsiteX1" fmla="*/ 572885 w 3182692"/>
              <a:gd name="connsiteY1" fmla="*/ 0 h 18288"/>
              <a:gd name="connsiteX2" fmla="*/ 1113942 w 3182692"/>
              <a:gd name="connsiteY2" fmla="*/ 0 h 18288"/>
              <a:gd name="connsiteX3" fmla="*/ 1686827 w 3182692"/>
              <a:gd name="connsiteY3" fmla="*/ 0 h 18288"/>
              <a:gd name="connsiteX4" fmla="*/ 2323365 w 3182692"/>
              <a:gd name="connsiteY4" fmla="*/ 0 h 18288"/>
              <a:gd name="connsiteX5" fmla="*/ 3182692 w 3182692"/>
              <a:gd name="connsiteY5" fmla="*/ 0 h 18288"/>
              <a:gd name="connsiteX6" fmla="*/ 3182692 w 3182692"/>
              <a:gd name="connsiteY6" fmla="*/ 18288 h 18288"/>
              <a:gd name="connsiteX7" fmla="*/ 2546154 w 3182692"/>
              <a:gd name="connsiteY7" fmla="*/ 18288 h 18288"/>
              <a:gd name="connsiteX8" fmla="*/ 1845961 w 3182692"/>
              <a:gd name="connsiteY8" fmla="*/ 18288 h 18288"/>
              <a:gd name="connsiteX9" fmla="*/ 1304904 w 3182692"/>
              <a:gd name="connsiteY9" fmla="*/ 18288 h 18288"/>
              <a:gd name="connsiteX10" fmla="*/ 604711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225870" y="33585"/>
                  <a:pt x="418138" y="17639"/>
                  <a:pt x="636538" y="0"/>
                </a:cubicBezTo>
                <a:cubicBezTo>
                  <a:pt x="865372" y="-3887"/>
                  <a:pt x="1010746" y="-18166"/>
                  <a:pt x="1273077" y="0"/>
                </a:cubicBezTo>
                <a:cubicBezTo>
                  <a:pt x="1527846" y="-24408"/>
                  <a:pt x="1703704" y="-36055"/>
                  <a:pt x="1909615" y="0"/>
                </a:cubicBezTo>
                <a:cubicBezTo>
                  <a:pt x="2119487" y="1667"/>
                  <a:pt x="2200543" y="-19343"/>
                  <a:pt x="2482500" y="0"/>
                </a:cubicBezTo>
                <a:cubicBezTo>
                  <a:pt x="2736775" y="57438"/>
                  <a:pt x="2997998" y="-48885"/>
                  <a:pt x="3182692" y="0"/>
                </a:cubicBezTo>
                <a:cubicBezTo>
                  <a:pt x="3182658" y="4844"/>
                  <a:pt x="3182282" y="11009"/>
                  <a:pt x="3182692" y="18288"/>
                </a:cubicBezTo>
                <a:cubicBezTo>
                  <a:pt x="2944477" y="15825"/>
                  <a:pt x="2868931" y="12370"/>
                  <a:pt x="2609807" y="18288"/>
                </a:cubicBezTo>
                <a:cubicBezTo>
                  <a:pt x="2341556" y="6193"/>
                  <a:pt x="2324113" y="22706"/>
                  <a:pt x="2068750" y="18288"/>
                </a:cubicBezTo>
                <a:cubicBezTo>
                  <a:pt x="1817163" y="7852"/>
                  <a:pt x="1716254" y="25979"/>
                  <a:pt x="1432211" y="18288"/>
                </a:cubicBezTo>
                <a:cubicBezTo>
                  <a:pt x="1164747" y="-28137"/>
                  <a:pt x="993140" y="27575"/>
                  <a:pt x="859327" y="18288"/>
                </a:cubicBezTo>
                <a:cubicBezTo>
                  <a:pt x="750703" y="-24974"/>
                  <a:pt x="236193" y="38731"/>
                  <a:pt x="0" y="18288"/>
                </a:cubicBezTo>
                <a:cubicBezTo>
                  <a:pt x="-649" y="11698"/>
                  <a:pt x="663" y="5413"/>
                  <a:pt x="0" y="0"/>
                </a:cubicBezTo>
                <a:close/>
              </a:path>
              <a:path w="3182692" h="18288" stroke="0" extrusionOk="0">
                <a:moveTo>
                  <a:pt x="0" y="0"/>
                </a:moveTo>
                <a:cubicBezTo>
                  <a:pt x="224421" y="-39331"/>
                  <a:pt x="418777" y="11439"/>
                  <a:pt x="572885" y="0"/>
                </a:cubicBezTo>
                <a:cubicBezTo>
                  <a:pt x="750333" y="-6388"/>
                  <a:pt x="940592" y="15806"/>
                  <a:pt x="1113942" y="0"/>
                </a:cubicBezTo>
                <a:cubicBezTo>
                  <a:pt x="1322785" y="-1777"/>
                  <a:pt x="1505363" y="28230"/>
                  <a:pt x="1686827" y="0"/>
                </a:cubicBezTo>
                <a:cubicBezTo>
                  <a:pt x="1853304" y="1595"/>
                  <a:pt x="2194652" y="-1232"/>
                  <a:pt x="2323365" y="0"/>
                </a:cubicBezTo>
                <a:cubicBezTo>
                  <a:pt x="2488732" y="36406"/>
                  <a:pt x="2902093" y="-40336"/>
                  <a:pt x="3182692" y="0"/>
                </a:cubicBezTo>
                <a:cubicBezTo>
                  <a:pt x="3182167" y="5049"/>
                  <a:pt x="3182885" y="12044"/>
                  <a:pt x="3182692" y="18288"/>
                </a:cubicBezTo>
                <a:cubicBezTo>
                  <a:pt x="3012563" y="-37820"/>
                  <a:pt x="2765409" y="35618"/>
                  <a:pt x="2546154" y="18288"/>
                </a:cubicBezTo>
                <a:cubicBezTo>
                  <a:pt x="2333381" y="13914"/>
                  <a:pt x="2154438" y="9838"/>
                  <a:pt x="1845961" y="18288"/>
                </a:cubicBezTo>
                <a:cubicBezTo>
                  <a:pt x="1531509" y="33812"/>
                  <a:pt x="1456631" y="-6606"/>
                  <a:pt x="1304904" y="18288"/>
                </a:cubicBezTo>
                <a:cubicBezTo>
                  <a:pt x="1168344" y="36351"/>
                  <a:pt x="928499" y="15047"/>
                  <a:pt x="604711" y="18288"/>
                </a:cubicBezTo>
                <a:cubicBezTo>
                  <a:pt x="285438" y="38007"/>
                  <a:pt x="116029" y="-22204"/>
                  <a:pt x="0" y="18288"/>
                </a:cubicBezTo>
                <a:cubicBezTo>
                  <a:pt x="-39" y="12511"/>
                  <a:pt x="-381" y="8039"/>
                  <a:pt x="0" y="0"/>
                </a:cubicBezTo>
                <a:close/>
              </a:path>
              <a:path w="3182692" h="18288" fill="none" stroke="0" extrusionOk="0">
                <a:moveTo>
                  <a:pt x="0" y="0"/>
                </a:moveTo>
                <a:cubicBezTo>
                  <a:pt x="245832" y="29445"/>
                  <a:pt x="388924" y="-28919"/>
                  <a:pt x="636538" y="0"/>
                </a:cubicBezTo>
                <a:cubicBezTo>
                  <a:pt x="854919" y="4634"/>
                  <a:pt x="991654" y="8864"/>
                  <a:pt x="1273077" y="0"/>
                </a:cubicBezTo>
                <a:cubicBezTo>
                  <a:pt x="1566644" y="-14667"/>
                  <a:pt x="1666526" y="3717"/>
                  <a:pt x="1909615" y="0"/>
                </a:cubicBezTo>
                <a:cubicBezTo>
                  <a:pt x="2138795" y="27220"/>
                  <a:pt x="2225506" y="-13892"/>
                  <a:pt x="2482500" y="0"/>
                </a:cubicBezTo>
                <a:cubicBezTo>
                  <a:pt x="2775583" y="32183"/>
                  <a:pt x="3003218" y="-43687"/>
                  <a:pt x="3182692" y="0"/>
                </a:cubicBezTo>
                <a:cubicBezTo>
                  <a:pt x="3183006" y="4158"/>
                  <a:pt x="3181713" y="12539"/>
                  <a:pt x="3182692" y="18288"/>
                </a:cubicBezTo>
                <a:cubicBezTo>
                  <a:pt x="2959845" y="25574"/>
                  <a:pt x="2868929" y="24980"/>
                  <a:pt x="2609807" y="18288"/>
                </a:cubicBezTo>
                <a:cubicBezTo>
                  <a:pt x="2341405" y="5992"/>
                  <a:pt x="2328488" y="20436"/>
                  <a:pt x="2068750" y="18288"/>
                </a:cubicBezTo>
                <a:cubicBezTo>
                  <a:pt x="1816113" y="2395"/>
                  <a:pt x="1699345" y="36855"/>
                  <a:pt x="1432211" y="18288"/>
                </a:cubicBezTo>
                <a:cubicBezTo>
                  <a:pt x="1148381" y="-28184"/>
                  <a:pt x="987622" y="2403"/>
                  <a:pt x="859327" y="18288"/>
                </a:cubicBezTo>
                <a:cubicBezTo>
                  <a:pt x="743387" y="37422"/>
                  <a:pt x="194182" y="18789"/>
                  <a:pt x="0" y="18288"/>
                </a:cubicBezTo>
                <a:cubicBezTo>
                  <a:pt x="20" y="11469"/>
                  <a:pt x="-29" y="515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2"/>
                      <a:gd name="connsiteY0" fmla="*/ 0 h 18288"/>
                      <a:gd name="connsiteX1" fmla="*/ 636538 w 3182692"/>
                      <a:gd name="connsiteY1" fmla="*/ 0 h 18288"/>
                      <a:gd name="connsiteX2" fmla="*/ 1273077 w 3182692"/>
                      <a:gd name="connsiteY2" fmla="*/ 0 h 18288"/>
                      <a:gd name="connsiteX3" fmla="*/ 1909615 w 3182692"/>
                      <a:gd name="connsiteY3" fmla="*/ 0 h 18288"/>
                      <a:gd name="connsiteX4" fmla="*/ 2482500 w 3182692"/>
                      <a:gd name="connsiteY4" fmla="*/ 0 h 18288"/>
                      <a:gd name="connsiteX5" fmla="*/ 3182692 w 3182692"/>
                      <a:gd name="connsiteY5" fmla="*/ 0 h 18288"/>
                      <a:gd name="connsiteX6" fmla="*/ 3182692 w 3182692"/>
                      <a:gd name="connsiteY6" fmla="*/ 18288 h 18288"/>
                      <a:gd name="connsiteX7" fmla="*/ 2609807 w 3182692"/>
                      <a:gd name="connsiteY7" fmla="*/ 18288 h 18288"/>
                      <a:gd name="connsiteX8" fmla="*/ 2068750 w 3182692"/>
                      <a:gd name="connsiteY8" fmla="*/ 18288 h 18288"/>
                      <a:gd name="connsiteX9" fmla="*/ 1432211 w 3182692"/>
                      <a:gd name="connsiteY9" fmla="*/ 18288 h 18288"/>
                      <a:gd name="connsiteX10" fmla="*/ 859327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3134" y="4516"/>
                          <a:pt x="3181865" y="12266"/>
                          <a:pt x="3182692" y="18288"/>
                        </a:cubicBezTo>
                        <a:cubicBezTo>
                          <a:pt x="2947402" y="22440"/>
                          <a:pt x="2876226" y="27191"/>
                          <a:pt x="2609807" y="18288"/>
                        </a:cubicBezTo>
                        <a:cubicBezTo>
                          <a:pt x="2343389" y="9385"/>
                          <a:pt x="2326689" y="25579"/>
                          <a:pt x="2068750" y="18288"/>
                        </a:cubicBezTo>
                        <a:cubicBezTo>
                          <a:pt x="1810811" y="10997"/>
                          <a:pt x="1713836" y="48219"/>
                          <a:pt x="1432211" y="18288"/>
                        </a:cubicBezTo>
                        <a:cubicBezTo>
                          <a:pt x="1150586" y="-11643"/>
                          <a:pt x="982765" y="3747"/>
                          <a:pt x="859327" y="18288"/>
                        </a:cubicBezTo>
                        <a:cubicBezTo>
                          <a:pt x="735889" y="32829"/>
                          <a:pt x="254183" y="35231"/>
                          <a:pt x="0" y="18288"/>
                        </a:cubicBezTo>
                        <a:cubicBezTo>
                          <a:pt x="-306" y="11477"/>
                          <a:pt x="485" y="4355"/>
                          <a:pt x="0" y="0"/>
                        </a:cubicBezTo>
                        <a:close/>
                      </a:path>
                      <a:path w="3182692" h="18288"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3269" y="4624"/>
                          <a:pt x="3183511" y="11191"/>
                          <a:pt x="3182692" y="18288"/>
                        </a:cubicBezTo>
                        <a:cubicBezTo>
                          <a:pt x="3026065" y="-10849"/>
                          <a:pt x="2775006" y="23067"/>
                          <a:pt x="2546154" y="18288"/>
                        </a:cubicBezTo>
                        <a:cubicBezTo>
                          <a:pt x="2317302" y="13509"/>
                          <a:pt x="2168173" y="-8513"/>
                          <a:pt x="1845961" y="18288"/>
                        </a:cubicBezTo>
                        <a:cubicBezTo>
                          <a:pt x="1523749" y="45089"/>
                          <a:pt x="1450078" y="-844"/>
                          <a:pt x="1304904" y="18288"/>
                        </a:cubicBezTo>
                        <a:cubicBezTo>
                          <a:pt x="1159730" y="37420"/>
                          <a:pt x="942635" y="-10021"/>
                          <a:pt x="604711" y="18288"/>
                        </a:cubicBezTo>
                        <a:cubicBezTo>
                          <a:pt x="266787" y="46597"/>
                          <a:pt x="141927" y="-8395"/>
                          <a:pt x="0" y="18288"/>
                        </a:cubicBezTo>
                        <a:cubicBezTo>
                          <a:pt x="-171" y="12755"/>
                          <a:pt x="-690" y="793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10"/>
          <p:cNvSpPr>
            <a:spLocks noGrp="1"/>
          </p:cNvSpPr>
          <p:nvPr>
            <p:ph type="body" sz="half" idx="2"/>
          </p:nvPr>
        </p:nvSpPr>
        <p:spPr>
          <a:xfrm>
            <a:off x="3973321" y="2706624"/>
            <a:ext cx="4688333" cy="3483864"/>
          </a:xfrm>
        </p:spPr>
        <p:txBody>
          <a:bodyPr vert="horz" lIns="91440" tIns="45720" rIns="91440" bIns="45720" rtlCol="0">
            <a:normAutofit/>
          </a:bodyPr>
          <a:lstStyle/>
          <a:p>
            <a:pPr marL="285750" indent="-228600">
              <a:buFont typeface="Arial" panose="020B0604020202020204" pitchFamily="34" charset="0"/>
              <a:buChar char="•"/>
            </a:pPr>
            <a:r>
              <a:rPr lang="en-US" sz="1900" dirty="0">
                <a:latin typeface="Arial" panose="020B0604020202020204" pitchFamily="34" charset="0"/>
                <a:cs typeface="Arial" panose="020B0604020202020204" pitchFamily="34" charset="0"/>
                <a:hlinkClick r:id="rId4"/>
              </a:rPr>
              <a:t>www.LotsaHelpingHands.org</a:t>
            </a:r>
            <a:br>
              <a:rPr lang="en-US" sz="1900">
                <a:latin typeface="Arial" panose="020B0604020202020204" pitchFamily="34" charset="0"/>
                <a:cs typeface="Arial" panose="020B0604020202020204" pitchFamily="34" charset="0"/>
              </a:rPr>
            </a:br>
            <a:endParaRPr lang="en-US" sz="1900">
              <a:latin typeface="Arial" panose="020B0604020202020204" pitchFamily="34" charset="0"/>
              <a:cs typeface="Arial" panose="020B0604020202020204" pitchFamily="34" charset="0"/>
            </a:endParaRPr>
          </a:p>
          <a:p>
            <a:pPr marL="285750" indent="-228600">
              <a:buFont typeface="Arial" panose="020B0604020202020204" pitchFamily="34" charset="0"/>
              <a:buChar char="•"/>
            </a:pPr>
            <a:r>
              <a:rPr lang="en-US" sz="1900" dirty="0">
                <a:latin typeface="Arial" panose="020B0604020202020204" pitchFamily="34" charset="0"/>
                <a:cs typeface="Arial" panose="020B0604020202020204" pitchFamily="34" charset="0"/>
                <a:hlinkClick r:id="rId5"/>
              </a:rPr>
              <a:t>www.CaringBridge.org</a:t>
            </a:r>
            <a:br>
              <a:rPr lang="en-US" sz="1900">
                <a:latin typeface="Arial" panose="020B0604020202020204" pitchFamily="34" charset="0"/>
                <a:cs typeface="Arial" panose="020B0604020202020204" pitchFamily="34" charset="0"/>
              </a:rPr>
            </a:br>
            <a:endParaRPr lang="en-US" sz="1900">
              <a:latin typeface="Arial" panose="020B0604020202020204" pitchFamily="34" charset="0"/>
              <a:cs typeface="Arial" panose="020B0604020202020204" pitchFamily="34" charset="0"/>
            </a:endParaRPr>
          </a:p>
          <a:p>
            <a:pPr marL="285750" indent="-228600">
              <a:buFont typeface="Arial" panose="020B0604020202020204" pitchFamily="34" charset="0"/>
              <a:buChar char="•"/>
            </a:pPr>
            <a:r>
              <a:rPr lang="en-US" sz="1900" dirty="0">
                <a:latin typeface="Arial" panose="020B0604020202020204" pitchFamily="34" charset="0"/>
                <a:cs typeface="Arial" panose="020B0604020202020204" pitchFamily="34" charset="0"/>
              </a:rPr>
              <a:t>Your friends and family</a:t>
            </a:r>
            <a:br>
              <a:rPr lang="en-US" sz="1900" dirty="0">
                <a:latin typeface="Arial" panose="020B0604020202020204" pitchFamily="34" charset="0"/>
                <a:cs typeface="Arial" panose="020B0604020202020204" pitchFamily="34" charset="0"/>
              </a:rPr>
            </a:br>
            <a:endParaRPr lang="en-US" sz="1900" dirty="0">
              <a:latin typeface="Arial" panose="020B0604020202020204" pitchFamily="34" charset="0"/>
              <a:cs typeface="Arial" panose="020B0604020202020204" pitchFamily="34" charset="0"/>
            </a:endParaRPr>
          </a:p>
          <a:p>
            <a:pPr marL="285750" indent="-228600">
              <a:buFont typeface="Arial" panose="020B0604020202020204" pitchFamily="34" charset="0"/>
              <a:buChar char="•"/>
            </a:pPr>
            <a:r>
              <a:rPr lang="en-US" sz="1900" dirty="0">
                <a:latin typeface="Arial" panose="020B0604020202020204" pitchFamily="34" charset="0"/>
                <a:cs typeface="Arial" panose="020B0604020202020204" pitchFamily="34" charset="0"/>
              </a:rPr>
              <a:t>A professional advocate</a:t>
            </a:r>
          </a:p>
          <a:p>
            <a:pPr indent="-228600">
              <a:buFont typeface="Arial" panose="020B0604020202020204" pitchFamily="34" charset="0"/>
              <a:buChar char="•"/>
            </a:pPr>
            <a:endParaRPr lang="en-US" sz="1900" dirty="0"/>
          </a:p>
          <a:p>
            <a:pPr indent="-228600">
              <a:buFont typeface="Arial" panose="020B0604020202020204" pitchFamily="34" charset="0"/>
              <a:buChar char="•"/>
            </a:pPr>
            <a:endParaRPr lang="en-US" sz="1900" dirty="0"/>
          </a:p>
        </p:txBody>
      </p:sp>
      <p:sp>
        <p:nvSpPr>
          <p:cNvPr id="2" name="Footer Placeholder 1">
            <a:extLst>
              <a:ext uri="{FF2B5EF4-FFF2-40B4-BE49-F238E27FC236}">
                <a16:creationId xmlns:a16="http://schemas.microsoft.com/office/drawing/2014/main" id="{CEA87251-9A8D-D64F-8537-1BA910A455F5}"/>
              </a:ext>
            </a:extLst>
          </p:cNvPr>
          <p:cNvSpPr>
            <a:spLocks noGrp="1"/>
          </p:cNvSpPr>
          <p:nvPr>
            <p:ph type="ftr" sz="quarter" idx="16"/>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3320407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4" name="Title 5"/>
          <p:cNvSpPr>
            <a:spLocks noGrp="1"/>
          </p:cNvSpPr>
          <p:nvPr>
            <p:ph type="title"/>
          </p:nvPr>
        </p:nvSpPr>
        <p:spPr/>
        <p:txBody>
          <a:bodyPr/>
          <a:lstStyle/>
          <a:p>
            <a:r>
              <a:rPr lang="en-US" b="1" dirty="0">
                <a:ea typeface="ＭＳ Ｐゴシック" charset="-128"/>
                <a:cs typeface="ＭＳ Ｐゴシック" charset="-128"/>
              </a:rPr>
              <a:t> </a:t>
            </a:r>
            <a:r>
              <a:rPr lang="en-US" sz="2800" b="1" dirty="0">
                <a:solidFill>
                  <a:schemeClr val="accent1"/>
                </a:solidFill>
                <a:latin typeface="Arial" panose="020B0604020202020204" pitchFamily="34" charset="0"/>
                <a:ea typeface="ＭＳ Ｐゴシック" charset="-128"/>
                <a:cs typeface="Arial" panose="020B0604020202020204" pitchFamily="34" charset="0"/>
              </a:rPr>
              <a:t>Support Your Nurses</a:t>
            </a:r>
          </a:p>
        </p:txBody>
      </p:sp>
      <p:graphicFrame>
        <p:nvGraphicFramePr>
          <p:cNvPr id="73736" name="Content Placeholder 4">
            <a:extLst>
              <a:ext uri="{FF2B5EF4-FFF2-40B4-BE49-F238E27FC236}">
                <a16:creationId xmlns:a16="http://schemas.microsoft.com/office/drawing/2014/main" id="{DE947452-CC0D-6B1F-CA3D-9F7C3E7DECEE}"/>
              </a:ext>
            </a:extLst>
          </p:cNvPr>
          <p:cNvGraphicFramePr>
            <a:graphicFrameLocks noGrp="1"/>
          </p:cNvGraphicFramePr>
          <p:nvPr>
            <p:ph idx="1"/>
            <p:extLst>
              <p:ext uri="{D42A27DB-BD31-4B8C-83A1-F6EECF244321}">
                <p14:modId xmlns:p14="http://schemas.microsoft.com/office/powerpoint/2010/main" val="464740553"/>
              </p:ext>
            </p:extLst>
          </p:nvPr>
        </p:nvGraphicFramePr>
        <p:xfrm>
          <a:off x="498517" y="1981200"/>
          <a:ext cx="3463883" cy="4441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Placeholder 5"/>
          <p:cNvSpPr>
            <a:spLocks noGrp="1"/>
          </p:cNvSpPr>
          <p:nvPr>
            <p:ph type="body" sz="half" idx="2"/>
          </p:nvPr>
        </p:nvSpPr>
        <p:spPr/>
        <p:txBody>
          <a:bodyPr/>
          <a:lstStyle/>
          <a:p>
            <a:r>
              <a:rPr lang="en-US" dirty="0"/>
              <a:t> </a:t>
            </a:r>
            <a:r>
              <a:rPr lang="en-US" dirty="0">
                <a:latin typeface="Arial" panose="020B0604020202020204" pitchFamily="34" charset="0"/>
                <a:cs typeface="Arial" panose="020B0604020202020204" pitchFamily="34" charset="0"/>
              </a:rPr>
              <a:t>They juggle a lot for several patients at once!</a:t>
            </a:r>
          </a:p>
        </p:txBody>
      </p:sp>
      <p:pic>
        <p:nvPicPr>
          <p:cNvPr id="10" name="Picture 9" descr="Stressed Nurse.jp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100654" y="1904253"/>
            <a:ext cx="4905091" cy="3276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Slide Number Placeholder 1">
            <a:extLst>
              <a:ext uri="{FF2B5EF4-FFF2-40B4-BE49-F238E27FC236}">
                <a16:creationId xmlns:a16="http://schemas.microsoft.com/office/drawing/2014/main" id="{7D6572AD-574C-3491-F183-86E7DDEAC0CD}"/>
              </a:ext>
            </a:extLst>
          </p:cNvPr>
          <p:cNvSpPr>
            <a:spLocks noGrp="1"/>
          </p:cNvSpPr>
          <p:nvPr>
            <p:ph type="sldNum" sz="quarter" idx="4"/>
          </p:nvPr>
        </p:nvSpPr>
        <p:spPr/>
        <p:txBody>
          <a:bodyPr/>
          <a:lstStyle/>
          <a:p>
            <a:fld id="{5545935D-753C-6342-B658-0DC896E1BF92}" type="slidenum">
              <a:rPr lang="en-US" smtClean="0"/>
              <a:t>38</a:t>
            </a:fld>
            <a:endParaRPr lang="en-US" dirty="0"/>
          </a:p>
        </p:txBody>
      </p:sp>
      <p:sp>
        <p:nvSpPr>
          <p:cNvPr id="3" name="Footer Placeholder 2">
            <a:extLst>
              <a:ext uri="{FF2B5EF4-FFF2-40B4-BE49-F238E27FC236}">
                <a16:creationId xmlns:a16="http://schemas.microsoft.com/office/drawing/2014/main" id="{D96C16CF-0C2F-A246-8075-954DE5781245}"/>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26607610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circle&#10;&#10;Description automatically generated">
            <a:extLst>
              <a:ext uri="{FF2B5EF4-FFF2-40B4-BE49-F238E27FC236}">
                <a16:creationId xmlns:a16="http://schemas.microsoft.com/office/drawing/2014/main" id="{830BE970-8048-6F45-9A80-365C091AE3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5013" y="-107977"/>
            <a:ext cx="9143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B6FEC2-8E8B-E64E-810C-F643BB6CA5AC}"/>
              </a:ext>
            </a:extLst>
          </p:cNvPr>
          <p:cNvSpPr>
            <a:spLocks noGrp="1"/>
          </p:cNvSpPr>
          <p:nvPr>
            <p:ph type="title"/>
          </p:nvPr>
        </p:nvSpPr>
        <p:spPr>
          <a:xfrm>
            <a:off x="392906" y="5317240"/>
            <a:ext cx="8408194" cy="744836"/>
          </a:xfrm>
        </p:spPr>
        <p:txBody>
          <a:bodyPr>
            <a:normAutofit/>
          </a:bodyPr>
          <a:lstStyle/>
          <a:p>
            <a:pPr algn="ctr"/>
            <a:r>
              <a:rPr lang="en-US" sz="2800" b="1" dirty="0">
                <a:solidFill>
                  <a:schemeClr val="accent1"/>
                </a:solidFill>
                <a:latin typeface="Arial" panose="020B0604020202020204" pitchFamily="34" charset="0"/>
                <a:cs typeface="Arial" panose="020B0604020202020204" pitchFamily="34" charset="0"/>
              </a:rPr>
              <a:t>Let’s Talk! Questions? Your Ideas?</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44C4FF8B-90DE-6C08-F3F3-3C30B54C8110}"/>
              </a:ext>
            </a:extLst>
          </p:cNvPr>
          <p:cNvSpPr>
            <a:spLocks noGrp="1"/>
          </p:cNvSpPr>
          <p:nvPr>
            <p:ph type="sldNum" sz="quarter" idx="12"/>
          </p:nvPr>
        </p:nvSpPr>
        <p:spPr/>
        <p:txBody>
          <a:bodyPr/>
          <a:lstStyle/>
          <a:p>
            <a:fld id="{5545935D-753C-6342-B658-0DC896E1BF92}" type="slidenum">
              <a:rPr lang="en-US" smtClean="0"/>
              <a:t>39</a:t>
            </a:fld>
            <a:endParaRPr lang="en-US" dirty="0"/>
          </a:p>
        </p:txBody>
      </p:sp>
      <p:sp>
        <p:nvSpPr>
          <p:cNvPr id="3" name="Footer Placeholder 2">
            <a:extLst>
              <a:ext uri="{FF2B5EF4-FFF2-40B4-BE49-F238E27FC236}">
                <a16:creationId xmlns:a16="http://schemas.microsoft.com/office/drawing/2014/main" id="{8393739A-98B0-AC4A-8489-3C60EC459396}"/>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3317213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3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7" name="Arc 4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48" name="Freeform: Shape 4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extBox 3">
            <a:extLst>
              <a:ext uri="{FF2B5EF4-FFF2-40B4-BE49-F238E27FC236}">
                <a16:creationId xmlns:a16="http://schemas.microsoft.com/office/drawing/2014/main" id="{829BA725-4684-BE16-C50F-650B781240D3}"/>
              </a:ext>
            </a:extLst>
          </p:cNvPr>
          <p:cNvSpPr txBox="1"/>
          <p:nvPr/>
        </p:nvSpPr>
        <p:spPr>
          <a:xfrm>
            <a:off x="3938017" y="1984443"/>
            <a:ext cx="4577334" cy="4192520"/>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endParaRPr lang="en-US" dirty="0"/>
          </a:p>
          <a:p>
            <a:pPr indent="-228600" defTabSz="914400">
              <a:lnSpc>
                <a:spcPct val="90000"/>
              </a:lnSpc>
              <a:spcAft>
                <a:spcPts val="600"/>
              </a:spcAft>
              <a:buFont typeface="Arial" panose="020B0604020202020204" pitchFamily="34" charset="0"/>
              <a:buChar char="•"/>
            </a:pPr>
            <a:r>
              <a:rPr lang="en-US" dirty="0"/>
              <a:t>FREE guides with tips for getting good care</a:t>
            </a:r>
          </a:p>
          <a:p>
            <a:pPr defTabSz="914400">
              <a:lnSpc>
                <a:spcPct val="90000"/>
              </a:lnSpc>
              <a:spcAft>
                <a:spcPts val="600"/>
              </a:spcAft>
            </a:pPr>
            <a:endParaRPr lang="en-US" dirty="0"/>
          </a:p>
          <a:p>
            <a:pPr indent="-228600" defTabSz="914400">
              <a:lnSpc>
                <a:spcPct val="90000"/>
              </a:lnSpc>
              <a:spcAft>
                <a:spcPts val="600"/>
              </a:spcAft>
              <a:buFont typeface="Arial" panose="020B0604020202020204" pitchFamily="34" charset="0"/>
              <a:buChar char="•"/>
            </a:pPr>
            <a:r>
              <a:rPr lang="en-US" dirty="0"/>
              <a:t>Join us on Facebook… more tips!</a:t>
            </a:r>
          </a:p>
          <a:p>
            <a:pPr indent="-228600" defTabSz="914400">
              <a:lnSpc>
                <a:spcPct val="90000"/>
              </a:lnSpc>
              <a:spcAft>
                <a:spcPts val="600"/>
              </a:spcAft>
              <a:buFont typeface="Arial" panose="020B0604020202020204" pitchFamily="34" charset="0"/>
              <a:buChar char="•"/>
            </a:pPr>
            <a:endParaRPr lang="en-US" dirty="0"/>
          </a:p>
          <a:p>
            <a:pPr indent="-228600" defTabSz="914400">
              <a:lnSpc>
                <a:spcPct val="90000"/>
              </a:lnSpc>
              <a:spcAft>
                <a:spcPts val="600"/>
              </a:spcAft>
              <a:buFont typeface="Arial" panose="020B0604020202020204" pitchFamily="34" charset="0"/>
              <a:buChar char="•"/>
            </a:pPr>
            <a:r>
              <a:rPr lang="en-US" dirty="0"/>
              <a:t>Sign up for our newsletter  – even more tips!</a:t>
            </a:r>
          </a:p>
          <a:p>
            <a:pPr indent="-228600" defTabSz="914400">
              <a:lnSpc>
                <a:spcPct val="90000"/>
              </a:lnSpc>
              <a:spcAft>
                <a:spcPts val="600"/>
              </a:spcAft>
              <a:buFont typeface="Arial" panose="020B0604020202020204" pitchFamily="34" charset="0"/>
              <a:buChar char="•"/>
            </a:pPr>
            <a:endParaRPr lang="en-US" dirty="0"/>
          </a:p>
          <a:p>
            <a:pPr indent="-228600" defTabSz="914400">
              <a:lnSpc>
                <a:spcPct val="90000"/>
              </a:lnSpc>
              <a:spcAft>
                <a:spcPts val="600"/>
              </a:spcAft>
              <a:buFont typeface="Arial" panose="020B0604020202020204" pitchFamily="34" charset="0"/>
              <a:buChar char="•"/>
            </a:pPr>
            <a:r>
              <a:rPr lang="en-US" dirty="0"/>
              <a:t>www.TheCarePartnerProject.org</a:t>
            </a:r>
          </a:p>
        </p:txBody>
      </p:sp>
      <p:sp>
        <p:nvSpPr>
          <p:cNvPr id="5" name="Slide Number Placeholder 4">
            <a:extLst>
              <a:ext uri="{FF2B5EF4-FFF2-40B4-BE49-F238E27FC236}">
                <a16:creationId xmlns:a16="http://schemas.microsoft.com/office/drawing/2014/main" id="{018E2925-9D50-A746-9138-082E8EE8FA7B}"/>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defRPr/>
            </a:pPr>
            <a:fld id="{5545935D-753C-6342-B658-0DC896E1BF92}" type="slidenum">
              <a:rPr lang="en-US" smtClean="0"/>
              <a:pPr defTabSz="914400">
                <a:spcAft>
                  <a:spcPts val="600"/>
                </a:spcAft>
                <a:defRPr/>
              </a:pPr>
              <a:t>40</a:t>
            </a:fld>
            <a:endParaRPr lang="en-US" dirty="0"/>
          </a:p>
        </p:txBody>
      </p:sp>
      <p:pic>
        <p:nvPicPr>
          <p:cNvPr id="7" name="Picture 6" descr="Logo, company name&#10;&#10;Description automatically generated">
            <a:extLst>
              <a:ext uri="{FF2B5EF4-FFF2-40B4-BE49-F238E27FC236}">
                <a16:creationId xmlns:a16="http://schemas.microsoft.com/office/drawing/2014/main" id="{FA056153-15BF-EFAE-B1A2-031AC6035DB1}"/>
              </a:ext>
            </a:extLst>
          </p:cNvPr>
          <p:cNvPicPr>
            <a:picLocks noChangeAspect="1"/>
          </p:cNvPicPr>
          <p:nvPr/>
        </p:nvPicPr>
        <p:blipFill>
          <a:blip r:embed="rId2"/>
          <a:stretch>
            <a:fillRect/>
          </a:stretch>
        </p:blipFill>
        <p:spPr>
          <a:xfrm>
            <a:off x="408142" y="1662770"/>
            <a:ext cx="3193009" cy="3193009"/>
          </a:xfrm>
          <a:prstGeom prst="rect">
            <a:avLst/>
          </a:prstGeom>
        </p:spPr>
      </p:pic>
      <p:sp>
        <p:nvSpPr>
          <p:cNvPr id="2" name="Footer Placeholder 1">
            <a:extLst>
              <a:ext uri="{FF2B5EF4-FFF2-40B4-BE49-F238E27FC236}">
                <a16:creationId xmlns:a16="http://schemas.microsoft.com/office/drawing/2014/main" id="{C9733B3A-7561-CD45-A8D1-010FE3FE7370}"/>
              </a:ext>
            </a:extLst>
          </p:cNvPr>
          <p:cNvSpPr>
            <a:spLocks noGrp="1"/>
          </p:cNvSpPr>
          <p:nvPr>
            <p:ph type="ftr" sz="quarter" idx="11"/>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41667899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022" y="1964578"/>
            <a:ext cx="6181611" cy="1162050"/>
          </a:xfrm>
        </p:spPr>
        <p:txBody>
          <a:bodyPr>
            <a:normAutofit/>
          </a:bodyPr>
          <a:lstStyle/>
          <a:p>
            <a:pPr algn="l" fontAlgn="auto">
              <a:spcAft>
                <a:spcPts val="0"/>
              </a:spcAft>
              <a:defRPr/>
            </a:pPr>
            <a:r>
              <a:rPr lang="en-US" sz="4400" b="1" dirty="0">
                <a:latin typeface="Arial" panose="020B0604020202020204" pitchFamily="34" charset="0"/>
                <a:cs typeface="Arial" panose="020B0604020202020204" pitchFamily="34" charset="0"/>
              </a:rPr>
              <a:t>Thank you!</a:t>
            </a:r>
          </a:p>
        </p:txBody>
      </p:sp>
      <p:sp>
        <p:nvSpPr>
          <p:cNvPr id="9" name="Text Placeholder 8"/>
          <p:cNvSpPr>
            <a:spLocks noGrp="1"/>
          </p:cNvSpPr>
          <p:nvPr>
            <p:ph type="body" sz="half" idx="2"/>
          </p:nvPr>
        </p:nvSpPr>
        <p:spPr>
          <a:xfrm>
            <a:off x="503470" y="3152001"/>
            <a:ext cx="6179566" cy="2392363"/>
          </a:xfrm>
        </p:spPr>
        <p:txBody>
          <a:bodyPr>
            <a:normAutofit fontScale="92500"/>
          </a:bodyPr>
          <a:lstStyle/>
          <a:p>
            <a:pPr eaLnBrk="1" fontAlgn="auto" hangingPunct="1">
              <a:lnSpc>
                <a:spcPct val="140000"/>
              </a:lnSpc>
              <a:spcAft>
                <a:spcPts val="0"/>
              </a:spcAft>
              <a:defRPr/>
            </a:pPr>
            <a:r>
              <a:rPr lang="en-US" sz="2000" dirty="0">
                <a:latin typeface="Arial" panose="020B0604020202020204" pitchFamily="34" charset="0"/>
                <a:cs typeface="Arial" panose="020B0604020202020204" pitchFamily="34" charset="0"/>
              </a:rPr>
              <a:t>If this was helpful to you today, kindly  spread the word about this presentation</a:t>
            </a:r>
            <a:r>
              <a:rPr lang="en-US" sz="2000" b="1"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with your groups in our area. </a:t>
            </a:r>
            <a:endParaRPr lang="en-US" sz="2000" b="1" dirty="0">
              <a:latin typeface="Arial" panose="020B0604020202020204" pitchFamily="34" charset="0"/>
              <a:cs typeface="Arial" panose="020B0604020202020204" pitchFamily="34" charset="0"/>
            </a:endParaRPr>
          </a:p>
          <a:p>
            <a:pPr eaLnBrk="1" fontAlgn="auto" hangingPunct="1">
              <a:lnSpc>
                <a:spcPct val="140000"/>
              </a:lnSpc>
              <a:spcAft>
                <a:spcPts val="0"/>
              </a:spcAft>
              <a:defRPr/>
            </a:pPr>
            <a:r>
              <a:rPr lang="en-US" sz="2000" dirty="0">
                <a:latin typeface="Arial" panose="020B0604020202020204" pitchFamily="34" charset="0"/>
                <a:cs typeface="Arial" panose="020B0604020202020204" pitchFamily="34" charset="0"/>
              </a:rPr>
              <a:t>I speak on other topics, as well – in person or on ZOOM. Just call or drop me a note!</a:t>
            </a:r>
            <a:br>
              <a:rPr lang="en-US" sz="2000" b="1" dirty="0">
                <a:latin typeface="Arial" panose="020B0604020202020204" pitchFamily="34" charset="0"/>
                <a:cs typeface="Arial" panose="020B0604020202020204" pitchFamily="34" charset="0"/>
              </a:rPr>
            </a:br>
            <a:endParaRPr lang="en-US" sz="2000" b="1" dirty="0">
              <a:latin typeface="Arial" panose="020B0604020202020204" pitchFamily="34" charset="0"/>
              <a:cs typeface="Arial" panose="020B0604020202020204" pitchFamily="34" charset="0"/>
            </a:endParaRPr>
          </a:p>
          <a:p>
            <a:pPr algn="ctr" eaLnBrk="1" fontAlgn="auto" hangingPunct="1">
              <a:lnSpc>
                <a:spcPct val="140000"/>
              </a:lnSpc>
              <a:spcAft>
                <a:spcPts val="0"/>
              </a:spcAft>
              <a:defRPr/>
            </a:pPr>
            <a:endParaRPr lang="en-US" sz="1600" dirty="0">
              <a:cs typeface="Arial"/>
            </a:endParaRPr>
          </a:p>
        </p:txBody>
      </p:sp>
      <p:sp>
        <p:nvSpPr>
          <p:cNvPr id="5" name="TextBox 4">
            <a:extLst>
              <a:ext uri="{FF2B5EF4-FFF2-40B4-BE49-F238E27FC236}">
                <a16:creationId xmlns:a16="http://schemas.microsoft.com/office/drawing/2014/main" id="{1E9743CF-D04E-3040-96CA-8016ED32C38D}"/>
              </a:ext>
            </a:extLst>
          </p:cNvPr>
          <p:cNvSpPr txBox="1"/>
          <p:nvPr/>
        </p:nvSpPr>
        <p:spPr>
          <a:xfrm>
            <a:off x="6802438" y="2413337"/>
            <a:ext cx="2057400" cy="1477328"/>
          </a:xfrm>
          <a:prstGeom prst="rect">
            <a:avLst/>
          </a:prstGeom>
          <a:noFill/>
        </p:spPr>
        <p:txBody>
          <a:bodyPr wrap="square" rtlCol="0">
            <a:spAutoFit/>
          </a:bodyPr>
          <a:lstStyle/>
          <a:p>
            <a:pPr algn="ctr"/>
            <a:r>
              <a:rPr lang="en-US" dirty="0">
                <a:solidFill>
                  <a:schemeClr val="tx2"/>
                </a:solidFill>
              </a:rPr>
              <a:t>Your Name  Credentials</a:t>
            </a:r>
          </a:p>
          <a:p>
            <a:pPr algn="ctr"/>
            <a:r>
              <a:rPr lang="en-US" dirty="0">
                <a:solidFill>
                  <a:schemeClr val="tx2"/>
                </a:solidFill>
              </a:rPr>
              <a:t>Company Name</a:t>
            </a:r>
          </a:p>
          <a:p>
            <a:pPr algn="ctr"/>
            <a:r>
              <a:rPr lang="en-US" dirty="0">
                <a:solidFill>
                  <a:schemeClr val="tx2"/>
                </a:solidFill>
              </a:rPr>
              <a:t>Phone Number</a:t>
            </a:r>
          </a:p>
          <a:p>
            <a:pPr algn="ctr"/>
            <a:r>
              <a:rPr lang="en-US" dirty="0">
                <a:solidFill>
                  <a:schemeClr val="tx2"/>
                </a:solidFill>
              </a:rPr>
              <a:t>Email</a:t>
            </a:r>
            <a:endParaRPr lang="en-US" dirty="0"/>
          </a:p>
        </p:txBody>
      </p:sp>
      <p:sp>
        <p:nvSpPr>
          <p:cNvPr id="10" name="TextBox 9">
            <a:extLst>
              <a:ext uri="{FF2B5EF4-FFF2-40B4-BE49-F238E27FC236}">
                <a16:creationId xmlns:a16="http://schemas.microsoft.com/office/drawing/2014/main" id="{2FE53C14-286B-7B40-98B2-FDFE2D9D0C43}"/>
              </a:ext>
            </a:extLst>
          </p:cNvPr>
          <p:cNvSpPr txBox="1"/>
          <p:nvPr/>
        </p:nvSpPr>
        <p:spPr>
          <a:xfrm>
            <a:off x="6956816" y="646061"/>
            <a:ext cx="1748644" cy="923330"/>
          </a:xfrm>
          <a:prstGeom prst="rect">
            <a:avLst/>
          </a:prstGeom>
          <a:noFill/>
        </p:spPr>
        <p:txBody>
          <a:bodyPr wrap="square" rtlCol="0">
            <a:spAutoFit/>
          </a:bodyPr>
          <a:lstStyle/>
          <a:p>
            <a:r>
              <a:rPr lang="en-US" dirty="0"/>
              <a:t>Presenter: Insert your headshot here. </a:t>
            </a:r>
          </a:p>
        </p:txBody>
      </p:sp>
      <p:pic>
        <p:nvPicPr>
          <p:cNvPr id="7" name="Picture 6" descr="Text, letter&#10;&#10;Description automatically generated">
            <a:extLst>
              <a:ext uri="{FF2B5EF4-FFF2-40B4-BE49-F238E27FC236}">
                <a16:creationId xmlns:a16="http://schemas.microsoft.com/office/drawing/2014/main" id="{FB5761AF-731D-4C45-985B-621FF7F820B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663464">
            <a:off x="6284707" y="4013638"/>
            <a:ext cx="2323326" cy="2290082"/>
          </a:xfrm>
          <a:prstGeom prst="rect">
            <a:avLst/>
          </a:prstGeom>
        </p:spPr>
      </p:pic>
      <p:sp>
        <p:nvSpPr>
          <p:cNvPr id="3" name="Footer Placeholder 2">
            <a:extLst>
              <a:ext uri="{FF2B5EF4-FFF2-40B4-BE49-F238E27FC236}">
                <a16:creationId xmlns:a16="http://schemas.microsoft.com/office/drawing/2014/main" id="{50C7D3BB-E3F3-354A-8C6C-9AFC2164491A}"/>
              </a:ext>
            </a:extLst>
          </p:cNvPr>
          <p:cNvSpPr>
            <a:spLocks noGrp="1"/>
          </p:cNvSpPr>
          <p:nvPr>
            <p:ph type="ftr" sz="quarter" idx="16"/>
          </p:nvPr>
        </p:nvSpPr>
        <p:spPr/>
        <p:txBody>
          <a:bodyPr/>
          <a:lstStyle/>
          <a:p>
            <a:pPr>
              <a:defRPr/>
            </a:pPr>
            <a:r>
              <a:rPr lang="en-US"/>
              <a:t>©The Care Partner Project 2023</a:t>
            </a:r>
            <a:endParaRPr lang="en-US" dirty="0"/>
          </a:p>
        </p:txBody>
      </p:sp>
    </p:spTree>
    <p:extLst>
      <p:ext uri="{BB962C8B-B14F-4D97-AF65-F5344CB8AC3E}">
        <p14:creationId xmlns:p14="http://schemas.microsoft.com/office/powerpoint/2010/main" val="2117240991"/>
      </p:ext>
    </p:extLst>
  </p:cSld>
  <p:clrMapOvr>
    <a:masterClrMapping/>
  </p:clrMapOvr>
  <p:transition spd="slow">
    <p:push dir="u"/>
  </p:transition>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1866</TotalTime>
  <Words>6025</Words>
  <Application>Microsoft Macintosh PowerPoint</Application>
  <PresentationFormat>On-screen Show (4:3)</PresentationFormat>
  <Paragraphs>565</Paragraphs>
  <Slides>41</Slides>
  <Notes>37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41</vt:i4>
      </vt:variant>
    </vt:vector>
  </HeadingPairs>
  <TitlesOfParts>
    <vt:vector size="51" baseType="lpstr">
      <vt:lpstr>Arial</vt:lpstr>
      <vt:lpstr>Arial Black</vt:lpstr>
      <vt:lpstr>Bradley Hand</vt:lpstr>
      <vt:lpstr>Calibri</vt:lpstr>
      <vt:lpstr>Calibri Light</vt:lpstr>
      <vt:lpstr>Helvetica Neue</vt:lpstr>
      <vt:lpstr>Symbol</vt:lpstr>
      <vt:lpstr>Times New Roman</vt:lpstr>
      <vt:lpstr>Wingdings</vt:lpstr>
      <vt:lpstr>Office Theme</vt:lpstr>
      <vt:lpstr>PowerPoint Presentation</vt:lpstr>
      <vt:lpstr>PowerPoint Presentation</vt:lpstr>
      <vt:lpstr>This Presentation was Brought to You by</vt:lpstr>
      <vt:lpstr>Today’s Plan How to get the care you want for the people you love, including yourself!</vt:lpstr>
      <vt:lpstr>PowerPoint Presentation</vt:lpstr>
      <vt:lpstr>PowerPoint Presentation</vt:lpstr>
      <vt:lpstr>PowerPoint Presentation</vt:lpstr>
      <vt:lpstr>PowerPoint Presentation</vt:lpstr>
      <vt:lpstr>Patients Forget 40 - 80% of What They Hear  (which is completely normal)</vt:lpstr>
      <vt:lpstr>PowerPoint Presentation</vt:lpstr>
      <vt:lpstr>Too Many Round Trips!  </vt:lpstr>
      <vt:lpstr>PowerPoint Presentation</vt:lpstr>
      <vt:lpstr>PowerPoint Presentation</vt:lpstr>
      <vt:lpstr>Find the Best  Hospital and Doctor</vt:lpstr>
      <vt:lpstr>For any hospital or surgery care, bring your Care Partner  checklists!</vt:lpstr>
      <vt:lpstr>           For Every Diagnosis or Surgery Recommendation  Get an Independent 2nd Opinion  Learn questions to ask at  TheCarePartnerProject.org </vt:lpstr>
      <vt:lpstr>PowerPoint Presentation</vt:lpstr>
      <vt:lpstr>PowerPoint Presentation</vt:lpstr>
      <vt:lpstr>Ask:  “What is the  Plan of Care Today?”  Goals?  Meds to Start?  Stop?    Test Results?  Tests Scheduled?   Share:  Patient’s Goals  Patient’s Questions  Patient’s Concerns</vt:lpstr>
      <vt:lpstr>Keep Track of  “Who’s Who” and  What They Do</vt:lpstr>
      <vt:lpstr>Sweat Every Detail of Every Medicine </vt:lpstr>
      <vt:lpstr>Keep Track  of “Meds”</vt:lpstr>
      <vt:lpstr>PowerPoint Presentation</vt:lpstr>
      <vt:lpstr>PowerPoint Presentation</vt:lpstr>
      <vt:lpstr>PowerPoint Presentation</vt:lpstr>
      <vt:lpstr>PowerPoint Presentation</vt:lpstr>
      <vt:lpstr>PowerPoint Presentation</vt:lpstr>
      <vt:lpstr>Quick Tip: Tools to Share (with Checklists)</vt:lpstr>
      <vt:lpstr>PowerPoint Presentation</vt:lpstr>
      <vt:lpstr>Safeguard Sleep… but Speak Up for Alarms!</vt:lpstr>
      <vt:lpstr>Prepare for Watchful Weekends </vt:lpstr>
      <vt:lpstr>PowerPoint Presentation</vt:lpstr>
      <vt:lpstr>Ask for Tests! Get to the Root Cause! New/Sudden Onset of Mental Confusion (Or, a dramatic increase in pre-existing confusion)</vt:lpstr>
      <vt:lpstr>Take the Time You Need at Discharge</vt:lpstr>
      <vt:lpstr>Record Discharge Instructions Ask First </vt:lpstr>
      <vt:lpstr>         </vt:lpstr>
      <vt:lpstr>It’s OK to Ask for Help!</vt:lpstr>
      <vt:lpstr> Support Your Nurses</vt:lpstr>
      <vt:lpstr>Let’s Talk! Questions? Your Ideas?</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Curtiss</dc:creator>
  <cp:lastModifiedBy>Karen Curtiss</cp:lastModifiedBy>
  <cp:revision>12</cp:revision>
  <dcterms:created xsi:type="dcterms:W3CDTF">2022-10-31T02:19:05Z</dcterms:created>
  <dcterms:modified xsi:type="dcterms:W3CDTF">2023-03-27T01:48:41Z</dcterms:modified>
</cp:coreProperties>
</file>