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08" r:id="rId1"/>
  </p:sldMasterIdLst>
  <p:notesMasterIdLst>
    <p:notesMasterId r:id="rId21"/>
  </p:notesMasterIdLst>
  <p:handoutMasterIdLst>
    <p:handoutMasterId r:id="rId22"/>
  </p:handoutMasterIdLst>
  <p:sldIdLst>
    <p:sldId id="799" r:id="rId2"/>
    <p:sldId id="808" r:id="rId3"/>
    <p:sldId id="811" r:id="rId4"/>
    <p:sldId id="300" r:id="rId5"/>
    <p:sldId id="851" r:id="rId6"/>
    <p:sldId id="864" r:id="rId7"/>
    <p:sldId id="870" r:id="rId8"/>
    <p:sldId id="869" r:id="rId9"/>
    <p:sldId id="857" r:id="rId10"/>
    <p:sldId id="856" r:id="rId11"/>
    <p:sldId id="865" r:id="rId12"/>
    <p:sldId id="804" r:id="rId13"/>
    <p:sldId id="854" r:id="rId14"/>
    <p:sldId id="810" r:id="rId15"/>
    <p:sldId id="867" r:id="rId16"/>
    <p:sldId id="806" r:id="rId17"/>
    <p:sldId id="871" r:id="rId18"/>
    <p:sldId id="845" r:id="rId19"/>
    <p:sldId id="847" r:id="rId2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Introduction" id="{B9F0BC58-B75E-1D46-9FBB-E7EDB6E4D10F}">
          <p14:sldIdLst>
            <p14:sldId id="799"/>
            <p14:sldId id="808"/>
            <p14:sldId id="811"/>
            <p14:sldId id="300"/>
            <p14:sldId id="851"/>
            <p14:sldId id="864"/>
            <p14:sldId id="870"/>
            <p14:sldId id="869"/>
            <p14:sldId id="857"/>
            <p14:sldId id="856"/>
            <p14:sldId id="865"/>
            <p14:sldId id="804"/>
            <p14:sldId id="854"/>
            <p14:sldId id="810"/>
          </p14:sldIdLst>
        </p14:section>
        <p14:section name="Untitled Section" id="{815557FC-452A-004B-9E42-8DCE8B2EF3C9}">
          <p14:sldIdLst>
            <p14:sldId id="867"/>
            <p14:sldId id="806"/>
            <p14:sldId id="871"/>
            <p14:sldId id="845"/>
            <p14:sldId id="84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1269B"/>
    <a:srgbClr val="4308D5"/>
    <a:srgbClr val="DFA5D6"/>
    <a:srgbClr val="FF0A5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45" autoAdjust="0"/>
    <p:restoredTop sz="86408" autoAdjust="0"/>
  </p:normalViewPr>
  <p:slideViewPr>
    <p:cSldViewPr snapToGrid="0" snapToObjects="1">
      <p:cViewPr varScale="1">
        <p:scale>
          <a:sx n="106" d="100"/>
          <a:sy n="106" d="100"/>
        </p:scale>
        <p:origin x="24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varScale="1">
        <p:scale>
          <a:sx n="75" d="100"/>
          <a:sy n="75" d="100"/>
        </p:scale>
        <p:origin x="2440" y="1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C8ABA5-0CA7-4CB8-B86E-123C46E641E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A430220-E87A-4957-B488-DB6AAE3549BD}">
      <dgm:prSet custT="1"/>
      <dgm:spPr/>
      <dgm:t>
        <a:bodyPr/>
        <a:lstStyle/>
        <a:p>
          <a:pPr>
            <a:lnSpc>
              <a:spcPct val="100000"/>
            </a:lnSpc>
          </a:pPr>
          <a:r>
            <a:rPr lang="en-US" sz="2000" dirty="0"/>
            <a:t>X-rays, scans</a:t>
          </a:r>
          <a:r>
            <a:rPr lang="en-US" sz="2000" b="0" i="0" dirty="0"/>
            <a:t> and blood work </a:t>
          </a:r>
          <a:endParaRPr lang="en-US" sz="2000" dirty="0"/>
        </a:p>
      </dgm:t>
    </dgm:pt>
    <dgm:pt modelId="{55259096-0CB4-423E-B2DC-2DB53368EED4}" type="parTrans" cxnId="{B89180D6-C91B-48B7-9815-2B82BD752024}">
      <dgm:prSet/>
      <dgm:spPr/>
      <dgm:t>
        <a:bodyPr/>
        <a:lstStyle/>
        <a:p>
          <a:endParaRPr lang="en-US"/>
        </a:p>
      </dgm:t>
    </dgm:pt>
    <dgm:pt modelId="{5E82EAD4-BA66-474A-8FEC-C9138A191377}" type="sibTrans" cxnId="{B89180D6-C91B-48B7-9815-2B82BD752024}">
      <dgm:prSet/>
      <dgm:spPr/>
      <dgm:t>
        <a:bodyPr/>
        <a:lstStyle/>
        <a:p>
          <a:endParaRPr lang="en-US"/>
        </a:p>
      </dgm:t>
    </dgm:pt>
    <dgm:pt modelId="{D0DB656B-4BB1-422F-9578-9465272B2684}">
      <dgm:prSet custT="1"/>
      <dgm:spPr/>
      <dgm:t>
        <a:bodyPr/>
        <a:lstStyle/>
        <a:p>
          <a:pPr>
            <a:lnSpc>
              <a:spcPct val="100000"/>
            </a:lnSpc>
          </a:pPr>
          <a:r>
            <a:rPr lang="en-US" sz="2000" dirty="0"/>
            <a:t>D</a:t>
          </a:r>
          <a:r>
            <a:rPr lang="en-US" sz="2000" b="0" i="0" dirty="0"/>
            <a:t>iagnoses that require a more hands-on approach</a:t>
          </a:r>
          <a:r>
            <a:rPr lang="en-US" sz="1600" b="0" i="0" dirty="0"/>
            <a:t>.</a:t>
          </a:r>
          <a:endParaRPr lang="en-US" sz="1600" dirty="0"/>
        </a:p>
      </dgm:t>
    </dgm:pt>
    <dgm:pt modelId="{9AE998D2-CF3D-4C0C-ADA2-CA65A314F453}" type="parTrans" cxnId="{005B52E0-D2E4-4684-BAD5-7F10874DAB21}">
      <dgm:prSet/>
      <dgm:spPr/>
      <dgm:t>
        <a:bodyPr/>
        <a:lstStyle/>
        <a:p>
          <a:endParaRPr lang="en-US"/>
        </a:p>
      </dgm:t>
    </dgm:pt>
    <dgm:pt modelId="{FBEEEECE-6300-4F12-A6C8-C240D7EC8E21}" type="sibTrans" cxnId="{005B52E0-D2E4-4684-BAD5-7F10874DAB21}">
      <dgm:prSet/>
      <dgm:spPr/>
      <dgm:t>
        <a:bodyPr/>
        <a:lstStyle/>
        <a:p>
          <a:endParaRPr lang="en-US"/>
        </a:p>
      </dgm:t>
    </dgm:pt>
    <dgm:pt modelId="{7196FACE-3FBD-4FFE-B650-4E414C3E1DD2}">
      <dgm:prSet custT="1"/>
      <dgm:spPr/>
      <dgm:t>
        <a:bodyPr/>
        <a:lstStyle/>
        <a:p>
          <a:pPr>
            <a:lnSpc>
              <a:spcPct val="100000"/>
            </a:lnSpc>
          </a:pPr>
          <a:r>
            <a:rPr lang="en-US" sz="2000" b="0" i="0" dirty="0"/>
            <a:t>If you have concerns about the security of personal health data </a:t>
          </a:r>
          <a:endParaRPr lang="en-US" sz="2000" dirty="0"/>
        </a:p>
      </dgm:t>
    </dgm:pt>
    <dgm:pt modelId="{78D105E6-EA32-4BE3-AB5C-304F6C6EBEE3}" type="parTrans" cxnId="{D4853B3D-4D16-4210-8B89-57A520AFBF21}">
      <dgm:prSet/>
      <dgm:spPr/>
      <dgm:t>
        <a:bodyPr/>
        <a:lstStyle/>
        <a:p>
          <a:endParaRPr lang="en-US"/>
        </a:p>
      </dgm:t>
    </dgm:pt>
    <dgm:pt modelId="{CAB9B3D5-62BE-41DB-B0E3-1614B3BB2FB7}" type="sibTrans" cxnId="{D4853B3D-4D16-4210-8B89-57A520AFBF21}">
      <dgm:prSet/>
      <dgm:spPr/>
      <dgm:t>
        <a:bodyPr/>
        <a:lstStyle/>
        <a:p>
          <a:endParaRPr lang="en-US"/>
        </a:p>
      </dgm:t>
    </dgm:pt>
    <dgm:pt modelId="{AC2E5B09-9DF9-4747-B354-E46D95DD93AF}">
      <dgm:prSet custT="1"/>
      <dgm:spPr/>
      <dgm:t>
        <a:bodyPr/>
        <a:lstStyle/>
        <a:p>
          <a:pPr>
            <a:lnSpc>
              <a:spcPct val="100000"/>
            </a:lnSpc>
          </a:pPr>
          <a:br>
            <a:rPr lang="en-US" sz="1600" b="0" i="0" dirty="0"/>
          </a:br>
          <a:r>
            <a:rPr lang="en-US" sz="2000" b="0" i="0" dirty="0"/>
            <a:t>Insurance </a:t>
          </a:r>
          <a:r>
            <a:rPr lang="en-US" sz="2000" dirty="0"/>
            <a:t>may not cover… check first! </a:t>
          </a:r>
          <a:br>
            <a:rPr lang="en-US" sz="1600" dirty="0"/>
          </a:br>
          <a:endParaRPr lang="en-US" sz="1600" dirty="0"/>
        </a:p>
      </dgm:t>
    </dgm:pt>
    <dgm:pt modelId="{1C6E44E7-AAB8-4820-8F15-07FC2DE5FF17}" type="parTrans" cxnId="{88098577-7AC2-412B-A75E-77D6AD769BC7}">
      <dgm:prSet/>
      <dgm:spPr/>
      <dgm:t>
        <a:bodyPr/>
        <a:lstStyle/>
        <a:p>
          <a:endParaRPr lang="en-US"/>
        </a:p>
      </dgm:t>
    </dgm:pt>
    <dgm:pt modelId="{29F387D6-EE3B-44FA-BCF6-B42FDF13BEEF}" type="sibTrans" cxnId="{88098577-7AC2-412B-A75E-77D6AD769BC7}">
      <dgm:prSet/>
      <dgm:spPr/>
      <dgm:t>
        <a:bodyPr/>
        <a:lstStyle/>
        <a:p>
          <a:endParaRPr lang="en-US"/>
        </a:p>
      </dgm:t>
    </dgm:pt>
    <dgm:pt modelId="{22BF11A5-865B-40C2-9D3F-5B4FF89A763B}" type="pres">
      <dgm:prSet presAssocID="{7BC8ABA5-0CA7-4CB8-B86E-123C46E641EE}" presName="root" presStyleCnt="0">
        <dgm:presLayoutVars>
          <dgm:dir/>
          <dgm:resizeHandles val="exact"/>
        </dgm:presLayoutVars>
      </dgm:prSet>
      <dgm:spPr/>
    </dgm:pt>
    <dgm:pt modelId="{F51860FF-458F-48B0-88C8-B04B8001CE81}" type="pres">
      <dgm:prSet presAssocID="{EA430220-E87A-4957-B488-DB6AAE3549BD}" presName="compNode" presStyleCnt="0"/>
      <dgm:spPr/>
    </dgm:pt>
    <dgm:pt modelId="{68E4851F-9439-4CE5-B432-FCB8E9E0E3ED}" type="pres">
      <dgm:prSet presAssocID="{EA430220-E87A-4957-B488-DB6AAE3549BD}" presName="bgRect" presStyleLbl="bgShp" presStyleIdx="0" presStyleCnt="4"/>
      <dgm:spPr/>
    </dgm:pt>
    <dgm:pt modelId="{71929E15-EE62-49CA-96D9-9AF5940E16F0}" type="pres">
      <dgm:prSet presAssocID="{EA430220-E87A-4957-B488-DB6AAE3549B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icroscope"/>
        </a:ext>
      </dgm:extLst>
    </dgm:pt>
    <dgm:pt modelId="{160995D5-1F6F-4C41-9FE9-B56966EB54F6}" type="pres">
      <dgm:prSet presAssocID="{EA430220-E87A-4957-B488-DB6AAE3549BD}" presName="spaceRect" presStyleCnt="0"/>
      <dgm:spPr/>
    </dgm:pt>
    <dgm:pt modelId="{C635952A-B3C4-4429-BEDD-41599DEA92E2}" type="pres">
      <dgm:prSet presAssocID="{EA430220-E87A-4957-B488-DB6AAE3549BD}" presName="parTx" presStyleLbl="revTx" presStyleIdx="0" presStyleCnt="4">
        <dgm:presLayoutVars>
          <dgm:chMax val="0"/>
          <dgm:chPref val="0"/>
        </dgm:presLayoutVars>
      </dgm:prSet>
      <dgm:spPr/>
    </dgm:pt>
    <dgm:pt modelId="{887A4604-7D50-4736-91D5-6F0F4D29A8EE}" type="pres">
      <dgm:prSet presAssocID="{5E82EAD4-BA66-474A-8FEC-C9138A191377}" presName="sibTrans" presStyleCnt="0"/>
      <dgm:spPr/>
    </dgm:pt>
    <dgm:pt modelId="{072A0E95-3E4C-466E-B834-4F4D321A4C25}" type="pres">
      <dgm:prSet presAssocID="{D0DB656B-4BB1-422F-9578-9465272B2684}" presName="compNode" presStyleCnt="0"/>
      <dgm:spPr/>
    </dgm:pt>
    <dgm:pt modelId="{07F304E8-44ED-4840-8A1A-B33A32C1C0DF}" type="pres">
      <dgm:prSet presAssocID="{D0DB656B-4BB1-422F-9578-9465272B2684}" presName="bgRect" presStyleLbl="bgShp" presStyleIdx="1" presStyleCnt="4"/>
      <dgm:spPr/>
    </dgm:pt>
    <dgm:pt modelId="{5EBBA33D-053C-434B-9C11-B7B7B0FC9FBC}" type="pres">
      <dgm:prSet presAssocID="{D0DB656B-4BB1-422F-9578-9465272B268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C72C1D52-B965-4448-9E29-91F0337B5F44}" type="pres">
      <dgm:prSet presAssocID="{D0DB656B-4BB1-422F-9578-9465272B2684}" presName="spaceRect" presStyleCnt="0"/>
      <dgm:spPr/>
    </dgm:pt>
    <dgm:pt modelId="{7395A23E-FACC-4CF3-8CD1-83574E228840}" type="pres">
      <dgm:prSet presAssocID="{D0DB656B-4BB1-422F-9578-9465272B2684}" presName="parTx" presStyleLbl="revTx" presStyleIdx="1" presStyleCnt="4">
        <dgm:presLayoutVars>
          <dgm:chMax val="0"/>
          <dgm:chPref val="0"/>
        </dgm:presLayoutVars>
      </dgm:prSet>
      <dgm:spPr/>
    </dgm:pt>
    <dgm:pt modelId="{93288653-1962-4888-93CB-9B6F554F540A}" type="pres">
      <dgm:prSet presAssocID="{FBEEEECE-6300-4F12-A6C8-C240D7EC8E21}" presName="sibTrans" presStyleCnt="0"/>
      <dgm:spPr/>
    </dgm:pt>
    <dgm:pt modelId="{FE2332BC-BC7B-4152-84FB-D4FDE9F3F350}" type="pres">
      <dgm:prSet presAssocID="{7196FACE-3FBD-4FFE-B650-4E414C3E1DD2}" presName="compNode" presStyleCnt="0"/>
      <dgm:spPr/>
    </dgm:pt>
    <dgm:pt modelId="{732A348E-1A5B-4DEC-A1B5-064CB4B88248}" type="pres">
      <dgm:prSet presAssocID="{7196FACE-3FBD-4FFE-B650-4E414C3E1DD2}" presName="bgRect" presStyleLbl="bgShp" presStyleIdx="2" presStyleCnt="4"/>
      <dgm:spPr/>
    </dgm:pt>
    <dgm:pt modelId="{07A0AB1A-DEB4-4085-B52A-6B67B2BE5E12}" type="pres">
      <dgm:prSet presAssocID="{7196FACE-3FBD-4FFE-B650-4E414C3E1DD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ock"/>
        </a:ext>
      </dgm:extLst>
    </dgm:pt>
    <dgm:pt modelId="{6E51D994-2335-414D-8863-E29398B81F5F}" type="pres">
      <dgm:prSet presAssocID="{7196FACE-3FBD-4FFE-B650-4E414C3E1DD2}" presName="spaceRect" presStyleCnt="0"/>
      <dgm:spPr/>
    </dgm:pt>
    <dgm:pt modelId="{91DE77D8-1E94-468C-94AB-B9140A109995}" type="pres">
      <dgm:prSet presAssocID="{7196FACE-3FBD-4FFE-B650-4E414C3E1DD2}" presName="parTx" presStyleLbl="revTx" presStyleIdx="2" presStyleCnt="4">
        <dgm:presLayoutVars>
          <dgm:chMax val="0"/>
          <dgm:chPref val="0"/>
        </dgm:presLayoutVars>
      </dgm:prSet>
      <dgm:spPr/>
    </dgm:pt>
    <dgm:pt modelId="{625643DC-E78F-4840-AB05-3B6ADA6105BB}" type="pres">
      <dgm:prSet presAssocID="{CAB9B3D5-62BE-41DB-B0E3-1614B3BB2FB7}" presName="sibTrans" presStyleCnt="0"/>
      <dgm:spPr/>
    </dgm:pt>
    <dgm:pt modelId="{4BF36D84-57B2-4758-AF4F-09535F4C372D}" type="pres">
      <dgm:prSet presAssocID="{AC2E5B09-9DF9-4747-B354-E46D95DD93AF}" presName="compNode" presStyleCnt="0"/>
      <dgm:spPr/>
    </dgm:pt>
    <dgm:pt modelId="{49054EC5-E0C9-42A4-B060-F3D1CF3F8AE4}" type="pres">
      <dgm:prSet presAssocID="{AC2E5B09-9DF9-4747-B354-E46D95DD93AF}" presName="bgRect" presStyleLbl="bgShp" presStyleIdx="3" presStyleCnt="4"/>
      <dgm:spPr/>
    </dgm:pt>
    <dgm:pt modelId="{6B85962D-88F1-40F4-B7FB-9F05F1F2EC62}" type="pres">
      <dgm:prSet presAssocID="{AC2E5B09-9DF9-4747-B354-E46D95DD93A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Check"/>
        </a:ext>
      </dgm:extLst>
    </dgm:pt>
    <dgm:pt modelId="{10412764-B575-4DCA-96C7-0204A7F080E2}" type="pres">
      <dgm:prSet presAssocID="{AC2E5B09-9DF9-4747-B354-E46D95DD93AF}" presName="spaceRect" presStyleCnt="0"/>
      <dgm:spPr/>
    </dgm:pt>
    <dgm:pt modelId="{121E2CD1-3FDD-4A6C-B542-434689846E1B}" type="pres">
      <dgm:prSet presAssocID="{AC2E5B09-9DF9-4747-B354-E46D95DD93AF}" presName="parTx" presStyleLbl="revTx" presStyleIdx="3" presStyleCnt="4">
        <dgm:presLayoutVars>
          <dgm:chMax val="0"/>
          <dgm:chPref val="0"/>
        </dgm:presLayoutVars>
      </dgm:prSet>
      <dgm:spPr/>
    </dgm:pt>
  </dgm:ptLst>
  <dgm:cxnLst>
    <dgm:cxn modelId="{DFAE5E1A-9E9B-3744-A850-66B735DA596B}" type="presOf" srcId="{AC2E5B09-9DF9-4747-B354-E46D95DD93AF}" destId="{121E2CD1-3FDD-4A6C-B542-434689846E1B}" srcOrd="0" destOrd="0" presId="urn:microsoft.com/office/officeart/2018/2/layout/IconVerticalSolidList"/>
    <dgm:cxn modelId="{F529771B-352D-2648-8C18-EF679E053C95}" type="presOf" srcId="{D0DB656B-4BB1-422F-9578-9465272B2684}" destId="{7395A23E-FACC-4CF3-8CD1-83574E228840}" srcOrd="0" destOrd="0" presId="urn:microsoft.com/office/officeart/2018/2/layout/IconVerticalSolidList"/>
    <dgm:cxn modelId="{F19E9B36-846A-F245-BC56-76B99DF7BAFC}" type="presOf" srcId="{EA430220-E87A-4957-B488-DB6AAE3549BD}" destId="{C635952A-B3C4-4429-BEDD-41599DEA92E2}" srcOrd="0" destOrd="0" presId="urn:microsoft.com/office/officeart/2018/2/layout/IconVerticalSolidList"/>
    <dgm:cxn modelId="{D4853B3D-4D16-4210-8B89-57A520AFBF21}" srcId="{7BC8ABA5-0CA7-4CB8-B86E-123C46E641EE}" destId="{7196FACE-3FBD-4FFE-B650-4E414C3E1DD2}" srcOrd="2" destOrd="0" parTransId="{78D105E6-EA32-4BE3-AB5C-304F6C6EBEE3}" sibTransId="{CAB9B3D5-62BE-41DB-B0E3-1614B3BB2FB7}"/>
    <dgm:cxn modelId="{88098577-7AC2-412B-A75E-77D6AD769BC7}" srcId="{7BC8ABA5-0CA7-4CB8-B86E-123C46E641EE}" destId="{AC2E5B09-9DF9-4747-B354-E46D95DD93AF}" srcOrd="3" destOrd="0" parTransId="{1C6E44E7-AAB8-4820-8F15-07FC2DE5FF17}" sibTransId="{29F387D6-EE3B-44FA-BCF6-B42FDF13BEEF}"/>
    <dgm:cxn modelId="{ACBE70A6-D566-4079-B6AD-A319C140E24A}" type="presOf" srcId="{7BC8ABA5-0CA7-4CB8-B86E-123C46E641EE}" destId="{22BF11A5-865B-40C2-9D3F-5B4FF89A763B}" srcOrd="0" destOrd="0" presId="urn:microsoft.com/office/officeart/2018/2/layout/IconVerticalSolidList"/>
    <dgm:cxn modelId="{B89180D6-C91B-48B7-9815-2B82BD752024}" srcId="{7BC8ABA5-0CA7-4CB8-B86E-123C46E641EE}" destId="{EA430220-E87A-4957-B488-DB6AAE3549BD}" srcOrd="0" destOrd="0" parTransId="{55259096-0CB4-423E-B2DC-2DB53368EED4}" sibTransId="{5E82EAD4-BA66-474A-8FEC-C9138A191377}"/>
    <dgm:cxn modelId="{005B52E0-D2E4-4684-BAD5-7F10874DAB21}" srcId="{7BC8ABA5-0CA7-4CB8-B86E-123C46E641EE}" destId="{D0DB656B-4BB1-422F-9578-9465272B2684}" srcOrd="1" destOrd="0" parTransId="{9AE998D2-CF3D-4C0C-ADA2-CA65A314F453}" sibTransId="{FBEEEECE-6300-4F12-A6C8-C240D7EC8E21}"/>
    <dgm:cxn modelId="{123208F4-82AA-1547-8537-D9E8D7DAB713}" type="presOf" srcId="{7196FACE-3FBD-4FFE-B650-4E414C3E1DD2}" destId="{91DE77D8-1E94-468C-94AB-B9140A109995}" srcOrd="0" destOrd="0" presId="urn:microsoft.com/office/officeart/2018/2/layout/IconVerticalSolidList"/>
    <dgm:cxn modelId="{D41D44EC-F221-0446-8B6D-60AE4A4E6C0D}" type="presParOf" srcId="{22BF11A5-865B-40C2-9D3F-5B4FF89A763B}" destId="{F51860FF-458F-48B0-88C8-B04B8001CE81}" srcOrd="0" destOrd="0" presId="urn:microsoft.com/office/officeart/2018/2/layout/IconVerticalSolidList"/>
    <dgm:cxn modelId="{D96E9742-63B4-834B-A55B-79933B9CF845}" type="presParOf" srcId="{F51860FF-458F-48B0-88C8-B04B8001CE81}" destId="{68E4851F-9439-4CE5-B432-FCB8E9E0E3ED}" srcOrd="0" destOrd="0" presId="urn:microsoft.com/office/officeart/2018/2/layout/IconVerticalSolidList"/>
    <dgm:cxn modelId="{1335B273-3137-D346-8FFF-5CBD9FB1AC59}" type="presParOf" srcId="{F51860FF-458F-48B0-88C8-B04B8001CE81}" destId="{71929E15-EE62-49CA-96D9-9AF5940E16F0}" srcOrd="1" destOrd="0" presId="urn:microsoft.com/office/officeart/2018/2/layout/IconVerticalSolidList"/>
    <dgm:cxn modelId="{C2226DD4-17F9-3B4E-8A3E-B6D2B429A2F2}" type="presParOf" srcId="{F51860FF-458F-48B0-88C8-B04B8001CE81}" destId="{160995D5-1F6F-4C41-9FE9-B56966EB54F6}" srcOrd="2" destOrd="0" presId="urn:microsoft.com/office/officeart/2018/2/layout/IconVerticalSolidList"/>
    <dgm:cxn modelId="{246E6615-4DB4-434B-A8FE-263EA7D4455F}" type="presParOf" srcId="{F51860FF-458F-48B0-88C8-B04B8001CE81}" destId="{C635952A-B3C4-4429-BEDD-41599DEA92E2}" srcOrd="3" destOrd="0" presId="urn:microsoft.com/office/officeart/2018/2/layout/IconVerticalSolidList"/>
    <dgm:cxn modelId="{C2DEBE1C-4A7D-614F-B864-88F8D553A9F6}" type="presParOf" srcId="{22BF11A5-865B-40C2-9D3F-5B4FF89A763B}" destId="{887A4604-7D50-4736-91D5-6F0F4D29A8EE}" srcOrd="1" destOrd="0" presId="urn:microsoft.com/office/officeart/2018/2/layout/IconVerticalSolidList"/>
    <dgm:cxn modelId="{A546CFAC-34D5-334F-ABB0-79D9224F84C8}" type="presParOf" srcId="{22BF11A5-865B-40C2-9D3F-5B4FF89A763B}" destId="{072A0E95-3E4C-466E-B834-4F4D321A4C25}" srcOrd="2" destOrd="0" presId="urn:microsoft.com/office/officeart/2018/2/layout/IconVerticalSolidList"/>
    <dgm:cxn modelId="{8457C64F-38AC-9A41-B326-FEB87FA4DE92}" type="presParOf" srcId="{072A0E95-3E4C-466E-B834-4F4D321A4C25}" destId="{07F304E8-44ED-4840-8A1A-B33A32C1C0DF}" srcOrd="0" destOrd="0" presId="urn:microsoft.com/office/officeart/2018/2/layout/IconVerticalSolidList"/>
    <dgm:cxn modelId="{96E8A2EA-42EF-4248-A4CD-0D4D58044766}" type="presParOf" srcId="{072A0E95-3E4C-466E-B834-4F4D321A4C25}" destId="{5EBBA33D-053C-434B-9C11-B7B7B0FC9FBC}" srcOrd="1" destOrd="0" presId="urn:microsoft.com/office/officeart/2018/2/layout/IconVerticalSolidList"/>
    <dgm:cxn modelId="{528CC097-0603-EE46-B3A7-76C9A13373EB}" type="presParOf" srcId="{072A0E95-3E4C-466E-B834-4F4D321A4C25}" destId="{C72C1D52-B965-4448-9E29-91F0337B5F44}" srcOrd="2" destOrd="0" presId="urn:microsoft.com/office/officeart/2018/2/layout/IconVerticalSolidList"/>
    <dgm:cxn modelId="{34B37880-1C67-664C-B453-24AE3775D96A}" type="presParOf" srcId="{072A0E95-3E4C-466E-B834-4F4D321A4C25}" destId="{7395A23E-FACC-4CF3-8CD1-83574E228840}" srcOrd="3" destOrd="0" presId="urn:microsoft.com/office/officeart/2018/2/layout/IconVerticalSolidList"/>
    <dgm:cxn modelId="{C9584992-4984-F040-8B35-86132B34E976}" type="presParOf" srcId="{22BF11A5-865B-40C2-9D3F-5B4FF89A763B}" destId="{93288653-1962-4888-93CB-9B6F554F540A}" srcOrd="3" destOrd="0" presId="urn:microsoft.com/office/officeart/2018/2/layout/IconVerticalSolidList"/>
    <dgm:cxn modelId="{DB864471-7D73-1844-ABF5-C744467BCA67}" type="presParOf" srcId="{22BF11A5-865B-40C2-9D3F-5B4FF89A763B}" destId="{FE2332BC-BC7B-4152-84FB-D4FDE9F3F350}" srcOrd="4" destOrd="0" presId="urn:microsoft.com/office/officeart/2018/2/layout/IconVerticalSolidList"/>
    <dgm:cxn modelId="{8940253A-F57C-9E44-A210-3D23BDBA158A}" type="presParOf" srcId="{FE2332BC-BC7B-4152-84FB-D4FDE9F3F350}" destId="{732A348E-1A5B-4DEC-A1B5-064CB4B88248}" srcOrd="0" destOrd="0" presId="urn:microsoft.com/office/officeart/2018/2/layout/IconVerticalSolidList"/>
    <dgm:cxn modelId="{A0B3BFDB-C319-4848-8D38-C8CF033CB168}" type="presParOf" srcId="{FE2332BC-BC7B-4152-84FB-D4FDE9F3F350}" destId="{07A0AB1A-DEB4-4085-B52A-6B67B2BE5E12}" srcOrd="1" destOrd="0" presId="urn:microsoft.com/office/officeart/2018/2/layout/IconVerticalSolidList"/>
    <dgm:cxn modelId="{A3F58E03-0B4D-4741-82AB-89F32EE3F43F}" type="presParOf" srcId="{FE2332BC-BC7B-4152-84FB-D4FDE9F3F350}" destId="{6E51D994-2335-414D-8863-E29398B81F5F}" srcOrd="2" destOrd="0" presId="urn:microsoft.com/office/officeart/2018/2/layout/IconVerticalSolidList"/>
    <dgm:cxn modelId="{8AFCD5A2-46A8-7F4A-AC67-67072325F902}" type="presParOf" srcId="{FE2332BC-BC7B-4152-84FB-D4FDE9F3F350}" destId="{91DE77D8-1E94-468C-94AB-B9140A109995}" srcOrd="3" destOrd="0" presId="urn:microsoft.com/office/officeart/2018/2/layout/IconVerticalSolidList"/>
    <dgm:cxn modelId="{8066F3B7-6519-E646-94DA-1E34988B1234}" type="presParOf" srcId="{22BF11A5-865B-40C2-9D3F-5B4FF89A763B}" destId="{625643DC-E78F-4840-AB05-3B6ADA6105BB}" srcOrd="5" destOrd="0" presId="urn:microsoft.com/office/officeart/2018/2/layout/IconVerticalSolidList"/>
    <dgm:cxn modelId="{C7B016BF-5961-FA41-A288-D5289E48AD51}" type="presParOf" srcId="{22BF11A5-865B-40C2-9D3F-5B4FF89A763B}" destId="{4BF36D84-57B2-4758-AF4F-09535F4C372D}" srcOrd="6" destOrd="0" presId="urn:microsoft.com/office/officeart/2018/2/layout/IconVerticalSolidList"/>
    <dgm:cxn modelId="{6F854E5A-7E3A-8E4F-8083-FD0E7CEC9488}" type="presParOf" srcId="{4BF36D84-57B2-4758-AF4F-09535F4C372D}" destId="{49054EC5-E0C9-42A4-B060-F3D1CF3F8AE4}" srcOrd="0" destOrd="0" presId="urn:microsoft.com/office/officeart/2018/2/layout/IconVerticalSolidList"/>
    <dgm:cxn modelId="{D5C0C7CD-4981-7D47-8CE3-C9D1EF5379EC}" type="presParOf" srcId="{4BF36D84-57B2-4758-AF4F-09535F4C372D}" destId="{6B85962D-88F1-40F4-B7FB-9F05F1F2EC62}" srcOrd="1" destOrd="0" presId="urn:microsoft.com/office/officeart/2018/2/layout/IconVerticalSolidList"/>
    <dgm:cxn modelId="{281E51E3-F486-2041-B0D6-3459F0CC025C}" type="presParOf" srcId="{4BF36D84-57B2-4758-AF4F-09535F4C372D}" destId="{10412764-B575-4DCA-96C7-0204A7F080E2}" srcOrd="2" destOrd="0" presId="urn:microsoft.com/office/officeart/2018/2/layout/IconVerticalSolidList"/>
    <dgm:cxn modelId="{ABECDB0F-7EDF-2441-9F6D-113D20C18F03}" type="presParOf" srcId="{4BF36D84-57B2-4758-AF4F-09535F4C372D}" destId="{121E2CD1-3FDD-4A6C-B542-434689846E1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4851F-9439-4CE5-B432-FCB8E9E0E3ED}">
      <dsp:nvSpPr>
        <dsp:cNvPr id="0" name=""/>
        <dsp:cNvSpPr/>
      </dsp:nvSpPr>
      <dsp:spPr>
        <a:xfrm>
          <a:off x="0" y="5713"/>
          <a:ext cx="4597399" cy="124014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929E15-EE62-49CA-96D9-9AF5940E16F0}">
      <dsp:nvSpPr>
        <dsp:cNvPr id="0" name=""/>
        <dsp:cNvSpPr/>
      </dsp:nvSpPr>
      <dsp:spPr>
        <a:xfrm>
          <a:off x="375144" y="284746"/>
          <a:ext cx="682747" cy="6820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35952A-B3C4-4429-BEDD-41599DEA92E2}">
      <dsp:nvSpPr>
        <dsp:cNvPr id="0" name=""/>
        <dsp:cNvSpPr/>
      </dsp:nvSpPr>
      <dsp:spPr>
        <a:xfrm>
          <a:off x="1433035" y="5713"/>
          <a:ext cx="2819519" cy="1241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377" tIns="131377" rIns="131377" bIns="131377" numCol="1" spcCol="1270" anchor="ctr" anchorCtr="0">
          <a:noAutofit/>
        </a:bodyPr>
        <a:lstStyle/>
        <a:p>
          <a:pPr marL="0" lvl="0" indent="0" algn="l" defTabSz="889000">
            <a:lnSpc>
              <a:spcPct val="100000"/>
            </a:lnSpc>
            <a:spcBef>
              <a:spcPct val="0"/>
            </a:spcBef>
            <a:spcAft>
              <a:spcPct val="35000"/>
            </a:spcAft>
            <a:buNone/>
          </a:pPr>
          <a:r>
            <a:rPr lang="en-US" sz="2000" kern="1200" dirty="0"/>
            <a:t>X-rays, scans</a:t>
          </a:r>
          <a:r>
            <a:rPr lang="en-US" sz="2000" b="0" i="0" kern="1200" dirty="0"/>
            <a:t> and blood work </a:t>
          </a:r>
          <a:endParaRPr lang="en-US" sz="2000" kern="1200" dirty="0"/>
        </a:p>
      </dsp:txBody>
      <dsp:txXfrm>
        <a:off x="1433035" y="5713"/>
        <a:ext cx="2819519" cy="1241358"/>
      </dsp:txXfrm>
    </dsp:sp>
    <dsp:sp modelId="{07F304E8-44ED-4840-8A1A-B33A32C1C0DF}">
      <dsp:nvSpPr>
        <dsp:cNvPr id="0" name=""/>
        <dsp:cNvSpPr/>
      </dsp:nvSpPr>
      <dsp:spPr>
        <a:xfrm>
          <a:off x="0" y="1539155"/>
          <a:ext cx="4597399" cy="124014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BBA33D-053C-434B-9C11-B7B7B0FC9FBC}">
      <dsp:nvSpPr>
        <dsp:cNvPr id="0" name=""/>
        <dsp:cNvSpPr/>
      </dsp:nvSpPr>
      <dsp:spPr>
        <a:xfrm>
          <a:off x="375144" y="1818188"/>
          <a:ext cx="682747" cy="6820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95A23E-FACC-4CF3-8CD1-83574E228840}">
      <dsp:nvSpPr>
        <dsp:cNvPr id="0" name=""/>
        <dsp:cNvSpPr/>
      </dsp:nvSpPr>
      <dsp:spPr>
        <a:xfrm>
          <a:off x="1433035" y="1539155"/>
          <a:ext cx="2819519" cy="1241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377" tIns="131377" rIns="131377" bIns="131377" numCol="1" spcCol="1270" anchor="ctr" anchorCtr="0">
          <a:noAutofit/>
        </a:bodyPr>
        <a:lstStyle/>
        <a:p>
          <a:pPr marL="0" lvl="0" indent="0" algn="l" defTabSz="889000">
            <a:lnSpc>
              <a:spcPct val="100000"/>
            </a:lnSpc>
            <a:spcBef>
              <a:spcPct val="0"/>
            </a:spcBef>
            <a:spcAft>
              <a:spcPct val="35000"/>
            </a:spcAft>
            <a:buNone/>
          </a:pPr>
          <a:r>
            <a:rPr lang="en-US" sz="2000" kern="1200" dirty="0"/>
            <a:t>D</a:t>
          </a:r>
          <a:r>
            <a:rPr lang="en-US" sz="2000" b="0" i="0" kern="1200" dirty="0"/>
            <a:t>iagnoses that require a more hands-on approach</a:t>
          </a:r>
          <a:r>
            <a:rPr lang="en-US" sz="1600" b="0" i="0" kern="1200" dirty="0"/>
            <a:t>.</a:t>
          </a:r>
          <a:endParaRPr lang="en-US" sz="1600" kern="1200" dirty="0"/>
        </a:p>
      </dsp:txBody>
      <dsp:txXfrm>
        <a:off x="1433035" y="1539155"/>
        <a:ext cx="2819519" cy="1241358"/>
      </dsp:txXfrm>
    </dsp:sp>
    <dsp:sp modelId="{732A348E-1A5B-4DEC-A1B5-064CB4B88248}">
      <dsp:nvSpPr>
        <dsp:cNvPr id="0" name=""/>
        <dsp:cNvSpPr/>
      </dsp:nvSpPr>
      <dsp:spPr>
        <a:xfrm>
          <a:off x="0" y="3072598"/>
          <a:ext cx="4597399" cy="124014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A0AB1A-DEB4-4085-B52A-6B67B2BE5E12}">
      <dsp:nvSpPr>
        <dsp:cNvPr id="0" name=""/>
        <dsp:cNvSpPr/>
      </dsp:nvSpPr>
      <dsp:spPr>
        <a:xfrm>
          <a:off x="375144" y="3351631"/>
          <a:ext cx="682747" cy="6820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1DE77D8-1E94-468C-94AB-B9140A109995}">
      <dsp:nvSpPr>
        <dsp:cNvPr id="0" name=""/>
        <dsp:cNvSpPr/>
      </dsp:nvSpPr>
      <dsp:spPr>
        <a:xfrm>
          <a:off x="1433035" y="3072598"/>
          <a:ext cx="2819519" cy="1241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377" tIns="131377" rIns="131377" bIns="131377" numCol="1" spcCol="1270" anchor="ctr" anchorCtr="0">
          <a:noAutofit/>
        </a:bodyPr>
        <a:lstStyle/>
        <a:p>
          <a:pPr marL="0" lvl="0" indent="0" algn="l" defTabSz="889000">
            <a:lnSpc>
              <a:spcPct val="100000"/>
            </a:lnSpc>
            <a:spcBef>
              <a:spcPct val="0"/>
            </a:spcBef>
            <a:spcAft>
              <a:spcPct val="35000"/>
            </a:spcAft>
            <a:buNone/>
          </a:pPr>
          <a:r>
            <a:rPr lang="en-US" sz="2000" b="0" i="0" kern="1200" dirty="0"/>
            <a:t>If you have concerns about the security of personal health data </a:t>
          </a:r>
          <a:endParaRPr lang="en-US" sz="2000" kern="1200" dirty="0"/>
        </a:p>
      </dsp:txBody>
      <dsp:txXfrm>
        <a:off x="1433035" y="3072598"/>
        <a:ext cx="2819519" cy="1241358"/>
      </dsp:txXfrm>
    </dsp:sp>
    <dsp:sp modelId="{49054EC5-E0C9-42A4-B060-F3D1CF3F8AE4}">
      <dsp:nvSpPr>
        <dsp:cNvPr id="0" name=""/>
        <dsp:cNvSpPr/>
      </dsp:nvSpPr>
      <dsp:spPr>
        <a:xfrm>
          <a:off x="0" y="4606041"/>
          <a:ext cx="4597399" cy="124014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85962D-88F1-40F4-B7FB-9F05F1F2EC62}">
      <dsp:nvSpPr>
        <dsp:cNvPr id="0" name=""/>
        <dsp:cNvSpPr/>
      </dsp:nvSpPr>
      <dsp:spPr>
        <a:xfrm>
          <a:off x="375510" y="4885074"/>
          <a:ext cx="682747" cy="6820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1E2CD1-3FDD-4A6C-B542-434689846E1B}">
      <dsp:nvSpPr>
        <dsp:cNvPr id="0" name=""/>
        <dsp:cNvSpPr/>
      </dsp:nvSpPr>
      <dsp:spPr>
        <a:xfrm>
          <a:off x="1433768" y="4606041"/>
          <a:ext cx="2819519" cy="1241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377" tIns="131377" rIns="131377" bIns="131377" numCol="1" spcCol="1270" anchor="ctr" anchorCtr="0">
          <a:noAutofit/>
        </a:bodyPr>
        <a:lstStyle/>
        <a:p>
          <a:pPr marL="0" lvl="0" indent="0" algn="l" defTabSz="711200">
            <a:lnSpc>
              <a:spcPct val="100000"/>
            </a:lnSpc>
            <a:spcBef>
              <a:spcPct val="0"/>
            </a:spcBef>
            <a:spcAft>
              <a:spcPct val="35000"/>
            </a:spcAft>
            <a:buNone/>
          </a:pPr>
          <a:br>
            <a:rPr lang="en-US" sz="1600" b="0" i="0" kern="1200" dirty="0"/>
          </a:br>
          <a:r>
            <a:rPr lang="en-US" sz="2000" b="0" i="0" kern="1200" dirty="0"/>
            <a:t>Insurance </a:t>
          </a:r>
          <a:r>
            <a:rPr lang="en-US" sz="2000" kern="1200" dirty="0"/>
            <a:t>may not cover… check first! </a:t>
          </a:r>
          <a:br>
            <a:rPr lang="en-US" sz="1600" kern="1200" dirty="0"/>
          </a:br>
          <a:endParaRPr lang="en-US" sz="1600" kern="1200" dirty="0"/>
        </a:p>
      </dsp:txBody>
      <dsp:txXfrm>
        <a:off x="1433768" y="4606041"/>
        <a:ext cx="2819519" cy="124135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91472" cy="457200"/>
          </a:xfrm>
          <a:prstGeom prst="rect">
            <a:avLst/>
          </a:prstGeom>
        </p:spPr>
        <p:txBody>
          <a:bodyPr vert="horz" lIns="91440" tIns="45720" rIns="91440" bIns="45720" rtlCol="0"/>
          <a:lstStyle>
            <a:lvl1pPr algn="l" fontAlgn="auto">
              <a:spcBef>
                <a:spcPts val="0"/>
              </a:spcBef>
              <a:spcAft>
                <a:spcPts val="0"/>
              </a:spcAft>
              <a:defRPr sz="1200" i="1" dirty="0" smtClean="0">
                <a:latin typeface="+mn-lt"/>
                <a:ea typeface="+mn-ea"/>
                <a:cs typeface="+mn-cs"/>
              </a:defRPr>
            </a:lvl1pPr>
          </a:lstStyle>
          <a:p>
            <a:pPr>
              <a:defRPr/>
            </a:pPr>
            <a:r>
              <a:rPr lang="en-US" i="0" dirty="0"/>
              <a:t>The Care Partner Project</a:t>
            </a:r>
            <a:br>
              <a:rPr lang="en-US" i="0" dirty="0"/>
            </a:br>
            <a:r>
              <a:rPr lang="en-US" i="0" dirty="0"/>
              <a:t>https;//TheCarePartnerProject.org </a:t>
            </a:r>
          </a:p>
          <a:p>
            <a:pPr>
              <a:defRPr/>
            </a:pPr>
            <a:endParaRPr lang="en-US" i="0"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dirty="0">
                <a:latin typeface="+mn-lt"/>
                <a:ea typeface="+mn-ea"/>
                <a:cs typeface="+mn-cs"/>
              </a:defRPr>
            </a:lvl1pPr>
          </a:lstStyle>
          <a:p>
            <a:pPr algn="l">
              <a:defRPr/>
            </a:pPr>
            <a:r>
              <a:rPr lang="en-US" dirty="0"/>
              <a:t>Maxine Moments: 10 Times When You Really Need to Speak Up</a:t>
            </a:r>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cs typeface="Arial" charset="0"/>
              </a:defRPr>
            </a:lvl1pPr>
          </a:lstStyle>
          <a:p>
            <a:pPr>
              <a:defRPr/>
            </a:pPr>
            <a:r>
              <a:rPr lang="en-US" dirty="0"/>
              <a:t>Copyright © The Care Partner Project 2022</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B9CCAAE7-0ADD-434C-8155-A35E06C3D419}" type="slidenum">
              <a:rPr lang="en-US"/>
              <a:pPr>
                <a:defRPr/>
              </a:pPr>
              <a:t>‹#›</a:t>
            </a:fld>
            <a:endParaRPr lang="en-US" dirty="0"/>
          </a:p>
        </p:txBody>
      </p:sp>
    </p:spTree>
    <p:extLst>
      <p:ext uri="{BB962C8B-B14F-4D97-AF65-F5344CB8AC3E}">
        <p14:creationId xmlns:p14="http://schemas.microsoft.com/office/powerpoint/2010/main" val="149490564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1143000" y="4343400"/>
            <a:ext cx="45720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r>
              <a:rPr lang="en-US" dirty="0"/>
              <a:t> </a:t>
            </a:r>
            <a:fld id="{1012DB44-2631-9446-BC4A-9CEE2228C332}" type="slidenum">
              <a:rPr lang="en-US" smtClean="0"/>
              <a:pPr>
                <a:defRPr/>
              </a:pPr>
              <a:t>‹#›</a:t>
            </a:fld>
            <a:endParaRPr lang="en-US" dirty="0"/>
          </a:p>
        </p:txBody>
      </p:sp>
    </p:spTree>
    <p:extLst>
      <p:ext uri="{BB962C8B-B14F-4D97-AF65-F5344CB8AC3E}">
        <p14:creationId xmlns:p14="http://schemas.microsoft.com/office/powerpoint/2010/main" val="2713883781"/>
      </p:ext>
    </p:extLst>
  </p:cSld>
  <p:clrMap bg1="lt1" tx1="dk1" bg2="lt2" tx2="dk2" accent1="accent1" accent2="accent2" accent3="accent3" accent4="accent4" accent5="accent5" accent6="accent6" hlink="hlink" folHlink="folHlink"/>
  <p:hf/>
  <p:notesStyle>
    <a:lvl1pPr algn="l" defTabSz="457200" rtl="0" eaLnBrk="0" fontAlgn="base" hangingPunct="0">
      <a:spcBef>
        <a:spcPct val="30000"/>
      </a:spcBef>
      <a:spcAft>
        <a:spcPct val="0"/>
      </a:spcAft>
      <a:defRPr sz="1200" kern="1200">
        <a:solidFill>
          <a:schemeClr val="tx1">
            <a:lumMod val="85000"/>
            <a:lumOff val="15000"/>
          </a:schemeClr>
        </a:solidFill>
        <a:latin typeface="Arial"/>
        <a:ea typeface="ＭＳ Ｐゴシック" charset="0"/>
        <a:cs typeface="Arial"/>
      </a:defRPr>
    </a:lvl1pPr>
    <a:lvl2pPr marL="4572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2pPr>
    <a:lvl3pPr marL="9144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3pPr>
    <a:lvl4pPr marL="13716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4pPr>
    <a:lvl5pPr marL="18288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5pPr>
    <a:lvl6pPr marL="2286000" algn="l" defTabSz="457200" rtl="0" eaLnBrk="1" latinLnBrk="0" hangingPunct="1">
      <a:defRPr sz="1300" kern="1200">
        <a:solidFill>
          <a:schemeClr val="tx1"/>
        </a:solidFill>
        <a:latin typeface="+mn-lt"/>
        <a:ea typeface="+mn-ea"/>
        <a:cs typeface="+mn-cs"/>
      </a:defRPr>
    </a:lvl6pPr>
    <a:lvl7pPr marL="2743200" algn="l" defTabSz="457200" rtl="0" eaLnBrk="1" latinLnBrk="0" hangingPunct="1">
      <a:defRPr sz="1300" kern="1200">
        <a:solidFill>
          <a:schemeClr val="tx1"/>
        </a:solidFill>
        <a:latin typeface="+mn-lt"/>
        <a:ea typeface="+mn-ea"/>
        <a:cs typeface="+mn-cs"/>
      </a:defRPr>
    </a:lvl7pPr>
    <a:lvl8pPr marL="3200400" algn="l" defTabSz="457200" rtl="0" eaLnBrk="1" latinLnBrk="0" hangingPunct="1">
      <a:defRPr sz="1300" kern="1200">
        <a:solidFill>
          <a:schemeClr val="tx1"/>
        </a:solidFill>
        <a:latin typeface="+mn-lt"/>
        <a:ea typeface="+mn-ea"/>
        <a:cs typeface="+mn-cs"/>
      </a:defRPr>
    </a:lvl8pPr>
    <a:lvl9pPr marL="3657600" algn="l" defTabSz="4572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a:t>
            </a:fld>
            <a:endParaRPr lang="en-US" dirty="0"/>
          </a:p>
        </p:txBody>
      </p:sp>
    </p:spTree>
    <p:extLst>
      <p:ext uri="{BB962C8B-B14F-4D97-AF65-F5344CB8AC3E}">
        <p14:creationId xmlns:p14="http://schemas.microsoft.com/office/powerpoint/2010/main" val="702360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CUSTOMIZE THIS PAGE AS SHOWN</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a:t>
            </a:fld>
            <a:endParaRPr lang="en-US" dirty="0"/>
          </a:p>
        </p:txBody>
      </p:sp>
    </p:spTree>
    <p:extLst>
      <p:ext uri="{BB962C8B-B14F-4D97-AF65-F5344CB8AC3E}">
        <p14:creationId xmlns:p14="http://schemas.microsoft.com/office/powerpoint/2010/main" val="3682427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Care Partner Project is dedicated to helping you feel informed and confident as Care Partners to your loved ones. Simple downloadable checklists and grass roots community education are all designed to help “everyday” people know what to watch for and what to do to pitch in for their loved ones’ care. The Care Partner Project also has a fund to help provide professional patient advocates for patients who have no one in their lives to help them through a medical crisis and no other resources, such as good insurance or an income. The Fund provides help for a lot of homeless people and those with developmental challenges. I’m very proud to be a Community Educator for the Care Partner Project in our area!</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3</a:t>
            </a:fld>
            <a:endParaRPr lang="en-US" dirty="0"/>
          </a:p>
        </p:txBody>
      </p:sp>
    </p:spTree>
    <p:extLst>
      <p:ext uri="{BB962C8B-B14F-4D97-AF65-F5344CB8AC3E}">
        <p14:creationId xmlns:p14="http://schemas.microsoft.com/office/powerpoint/2010/main" val="1200433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r>
              <a:rPr lang="en-US"/>
              <a:t> </a:t>
            </a:r>
            <a:fld id="{1012DB44-2631-9446-BC4A-9CEE2228C332}" type="slidenum">
              <a:rPr lang="en-US" smtClean="0"/>
              <a:pPr>
                <a:defRPr/>
              </a:pPr>
              <a:t>4</a:t>
            </a:fld>
            <a:endParaRPr lang="en-US" dirty="0"/>
          </a:p>
        </p:txBody>
      </p:sp>
    </p:spTree>
    <p:extLst>
      <p:ext uri="{BB962C8B-B14F-4D97-AF65-F5344CB8AC3E}">
        <p14:creationId xmlns:p14="http://schemas.microsoft.com/office/powerpoint/2010/main" val="568819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your annual Medicare Wellness check could be done by telehealth because bloodwork isn’t part of the exam, but an annual physical probably requires an in-office meeting because blood tests are included. </a:t>
            </a:r>
          </a:p>
          <a:p>
            <a:endParaRPr lang="en-US" dirty="0"/>
          </a:p>
          <a:p>
            <a:r>
              <a:rPr lang="en-US" dirty="0"/>
              <a:t>On the 2</a:t>
            </a:r>
            <a:r>
              <a:rPr lang="en-US" baseline="30000" dirty="0"/>
              <a:t>nd</a:t>
            </a:r>
            <a:r>
              <a:rPr lang="en-US" dirty="0"/>
              <a:t> point, your doctor will make this determination when you call to set up a meeting. It helps to be able to explain the reason for your need to meet with the doctor.  </a:t>
            </a:r>
          </a:p>
        </p:txBody>
      </p:sp>
      <p:sp>
        <p:nvSpPr>
          <p:cNvPr id="4" name="Slide Number Placeholder 3"/>
          <p:cNvSpPr>
            <a:spLocks noGrp="1"/>
          </p:cNvSpPr>
          <p:nvPr>
            <p:ph type="sldNum" sz="quarter" idx="5"/>
          </p:nvPr>
        </p:nvSpPr>
        <p:spPr/>
        <p:txBody>
          <a:bodyPr/>
          <a:lstStyle/>
          <a:p>
            <a:pPr>
              <a:defRPr/>
            </a:pPr>
            <a:r>
              <a:rPr lang="en-US"/>
              <a:t> </a:t>
            </a:r>
            <a:fld id="{1012DB44-2631-9446-BC4A-9CEE2228C332}" type="slidenum">
              <a:rPr lang="en-US" smtClean="0"/>
              <a:pPr>
                <a:defRPr/>
              </a:pPr>
              <a:t>5</a:t>
            </a:fld>
            <a:endParaRPr lang="en-US" dirty="0"/>
          </a:p>
        </p:txBody>
      </p:sp>
    </p:spTree>
    <p:extLst>
      <p:ext uri="{BB962C8B-B14F-4D97-AF65-F5344CB8AC3E}">
        <p14:creationId xmlns:p14="http://schemas.microsoft.com/office/powerpoint/2010/main" val="41171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companies cropping up that offer virtual meetings with doctors for 2</a:t>
            </a:r>
            <a:r>
              <a:rPr lang="en-US" baseline="30000" dirty="0"/>
              <a:t>nd</a:t>
            </a:r>
            <a:r>
              <a:rPr lang="en-US" dirty="0"/>
              <a:t> opinions. May want to keep that in mind if you ever have the need. </a:t>
            </a:r>
          </a:p>
        </p:txBody>
      </p:sp>
      <p:sp>
        <p:nvSpPr>
          <p:cNvPr id="4" name="Slide Number Placeholder 3"/>
          <p:cNvSpPr>
            <a:spLocks noGrp="1"/>
          </p:cNvSpPr>
          <p:nvPr>
            <p:ph type="sldNum" sz="quarter" idx="5"/>
          </p:nvPr>
        </p:nvSpPr>
        <p:spPr/>
        <p:txBody>
          <a:bodyPr/>
          <a:lstStyle/>
          <a:p>
            <a:pPr>
              <a:defRPr/>
            </a:pPr>
            <a:r>
              <a:rPr lang="en-US"/>
              <a:t> </a:t>
            </a:r>
            <a:fld id="{1012DB44-2631-9446-BC4A-9CEE2228C332}" type="slidenum">
              <a:rPr lang="en-US" smtClean="0"/>
              <a:pPr>
                <a:defRPr/>
              </a:pPr>
              <a:t>6</a:t>
            </a:fld>
            <a:endParaRPr lang="en-US" dirty="0"/>
          </a:p>
        </p:txBody>
      </p:sp>
    </p:spTree>
    <p:extLst>
      <p:ext uri="{BB962C8B-B14F-4D97-AF65-F5344CB8AC3E}">
        <p14:creationId xmlns:p14="http://schemas.microsoft.com/office/powerpoint/2010/main" val="362204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companies cropping up that offer virtual meetings with doctors for 2</a:t>
            </a:r>
            <a:r>
              <a:rPr lang="en-US" baseline="30000" dirty="0"/>
              <a:t>nd</a:t>
            </a:r>
            <a:r>
              <a:rPr lang="en-US" dirty="0"/>
              <a:t> opinions. May want to keep that in mind if you ever have the need. </a:t>
            </a:r>
          </a:p>
        </p:txBody>
      </p:sp>
      <p:sp>
        <p:nvSpPr>
          <p:cNvPr id="4" name="Slide Number Placeholder 3"/>
          <p:cNvSpPr>
            <a:spLocks noGrp="1"/>
          </p:cNvSpPr>
          <p:nvPr>
            <p:ph type="sldNum" sz="quarter" idx="5"/>
          </p:nvPr>
        </p:nvSpPr>
        <p:spPr/>
        <p:txBody>
          <a:bodyPr/>
          <a:lstStyle/>
          <a:p>
            <a:pPr>
              <a:defRPr/>
            </a:pPr>
            <a:r>
              <a:rPr lang="en-US"/>
              <a:t> </a:t>
            </a:r>
            <a:fld id="{1012DB44-2631-9446-BC4A-9CEE2228C332}" type="slidenum">
              <a:rPr lang="en-US" smtClean="0"/>
              <a:pPr>
                <a:defRPr/>
              </a:pPr>
              <a:t>7</a:t>
            </a:fld>
            <a:endParaRPr lang="en-US" dirty="0"/>
          </a:p>
        </p:txBody>
      </p:sp>
    </p:spTree>
    <p:extLst>
      <p:ext uri="{BB962C8B-B14F-4D97-AF65-F5344CB8AC3E}">
        <p14:creationId xmlns:p14="http://schemas.microsoft.com/office/powerpoint/2010/main" val="3518325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Forms are free to download at reputable sites.  Be sure to send to your doctor’s office in advance. </a:t>
            </a:r>
          </a:p>
        </p:txBody>
      </p:sp>
      <p:sp>
        <p:nvSpPr>
          <p:cNvPr id="4" name="Slide Number Placeholder 3"/>
          <p:cNvSpPr>
            <a:spLocks noGrp="1"/>
          </p:cNvSpPr>
          <p:nvPr>
            <p:ph type="sldNum" sz="quarter" idx="5"/>
          </p:nvPr>
        </p:nvSpPr>
        <p:spPr/>
        <p:txBody>
          <a:bodyPr/>
          <a:lstStyle/>
          <a:p>
            <a:pPr>
              <a:defRPr/>
            </a:pPr>
            <a:r>
              <a:rPr lang="en-US"/>
              <a:t> </a:t>
            </a:r>
            <a:fld id="{1012DB44-2631-9446-BC4A-9CEE2228C332}" type="slidenum">
              <a:rPr lang="en-US" smtClean="0"/>
              <a:pPr>
                <a:defRPr/>
              </a:pPr>
              <a:t>8</a:t>
            </a:fld>
            <a:endParaRPr lang="en-US" dirty="0"/>
          </a:p>
        </p:txBody>
      </p:sp>
    </p:spTree>
    <p:extLst>
      <p:ext uri="{BB962C8B-B14F-4D97-AF65-F5344CB8AC3E}">
        <p14:creationId xmlns:p14="http://schemas.microsoft.com/office/powerpoint/2010/main" val="3157369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9</a:t>
            </a:fld>
            <a:endParaRPr lang="en-US" dirty="0"/>
          </a:p>
        </p:txBody>
      </p:sp>
    </p:spTree>
    <p:extLst>
      <p:ext uri="{BB962C8B-B14F-4D97-AF65-F5344CB8AC3E}">
        <p14:creationId xmlns:p14="http://schemas.microsoft.com/office/powerpoint/2010/main" val="990530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10</a:t>
            </a:fld>
            <a:endParaRPr lang="en-US" dirty="0"/>
          </a:p>
        </p:txBody>
      </p:sp>
    </p:spTree>
    <p:extLst>
      <p:ext uri="{BB962C8B-B14F-4D97-AF65-F5344CB8AC3E}">
        <p14:creationId xmlns:p14="http://schemas.microsoft.com/office/powerpoint/2010/main" val="1963156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Believe it or not, some patients have been known to participate while grocery shopping!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11</a:t>
            </a:fld>
            <a:endParaRPr lang="en-US" dirty="0"/>
          </a:p>
        </p:txBody>
      </p:sp>
    </p:spTree>
    <p:extLst>
      <p:ext uri="{BB962C8B-B14F-4D97-AF65-F5344CB8AC3E}">
        <p14:creationId xmlns:p14="http://schemas.microsoft.com/office/powerpoint/2010/main" val="1520456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12</a:t>
            </a:fld>
            <a:endParaRPr lang="en-US" dirty="0"/>
          </a:p>
        </p:txBody>
      </p:sp>
    </p:spTree>
    <p:extLst>
      <p:ext uri="{BB962C8B-B14F-4D97-AF65-F5344CB8AC3E}">
        <p14:creationId xmlns:p14="http://schemas.microsoft.com/office/powerpoint/2010/main" val="1530780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13</a:t>
            </a:fld>
            <a:endParaRPr lang="en-US" dirty="0"/>
          </a:p>
        </p:txBody>
      </p:sp>
    </p:spTree>
    <p:extLst>
      <p:ext uri="{BB962C8B-B14F-4D97-AF65-F5344CB8AC3E}">
        <p14:creationId xmlns:p14="http://schemas.microsoft.com/office/powerpoint/2010/main" val="3247203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aseline="0" dirty="0"/>
              <a:t>  </a:t>
            </a:r>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14</a:t>
            </a:fld>
            <a:endParaRPr lang="en-US" dirty="0"/>
          </a:p>
        </p:txBody>
      </p:sp>
    </p:spTree>
    <p:extLst>
      <p:ext uri="{BB962C8B-B14F-4D97-AF65-F5344CB8AC3E}">
        <p14:creationId xmlns:p14="http://schemas.microsoft.com/office/powerpoint/2010/main" val="1530780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a:t> </a:t>
            </a:r>
            <a:fld id="{1012DB44-2631-9446-BC4A-9CEE2228C332}" type="slidenum">
              <a:rPr lang="en-US" smtClean="0"/>
              <a:pPr>
                <a:defRPr/>
              </a:pPr>
              <a:t>15</a:t>
            </a:fld>
            <a:endParaRPr lang="en-US" dirty="0"/>
          </a:p>
        </p:txBody>
      </p:sp>
    </p:spTree>
    <p:extLst>
      <p:ext uri="{BB962C8B-B14F-4D97-AF65-F5344CB8AC3E}">
        <p14:creationId xmlns:p14="http://schemas.microsoft.com/office/powerpoint/2010/main" val="4078064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just</a:t>
            </a:r>
            <a:r>
              <a:rPr lang="en-US" baseline="0" dirty="0"/>
              <a:t> tend to nod their heads and listen</a:t>
            </a:r>
            <a:r>
              <a:rPr lang="en-US" dirty="0"/>
              <a:t> -- b</a:t>
            </a:r>
            <a:r>
              <a:rPr lang="en-US" baseline="0" dirty="0"/>
              <a:t>ut leave feeling confused and no better informed about their own health and care! </a:t>
            </a:r>
            <a:r>
              <a:rPr lang="en-US" dirty="0"/>
              <a:t>What would you</a:t>
            </a:r>
            <a:r>
              <a:rPr lang="en-US" baseline="0" dirty="0"/>
              <a:t> say if your doctor seems to be “speaking Greek” to you? (AUDIENCE SUGGESTIONS.)</a:t>
            </a:r>
            <a:endParaRPr lang="en-US" dirty="0"/>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16</a:t>
            </a:fld>
            <a:endParaRPr lang="en-US" dirty="0"/>
          </a:p>
        </p:txBody>
      </p:sp>
    </p:spTree>
    <p:extLst>
      <p:ext uri="{BB962C8B-B14F-4D97-AF65-F5344CB8AC3E}">
        <p14:creationId xmlns:p14="http://schemas.microsoft.com/office/powerpoint/2010/main" val="3857004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find more information on managing your telehealth and in-office meetings with your doctors  at </a:t>
            </a:r>
            <a:r>
              <a:rPr lang="en-US" dirty="0" err="1"/>
              <a:t>TheCarePartnerProject.org</a:t>
            </a:r>
            <a:r>
              <a:rPr lang="en-US" dirty="0"/>
              <a:t>. Look in the menu or search bar. </a:t>
            </a:r>
          </a:p>
        </p:txBody>
      </p:sp>
      <p:sp>
        <p:nvSpPr>
          <p:cNvPr id="4" name="Slide Number Placeholder 3"/>
          <p:cNvSpPr>
            <a:spLocks noGrp="1"/>
          </p:cNvSpPr>
          <p:nvPr>
            <p:ph type="sldNum" sz="quarter" idx="5"/>
          </p:nvPr>
        </p:nvSpPr>
        <p:spPr/>
        <p:txBody>
          <a:bodyPr/>
          <a:lstStyle/>
          <a:p>
            <a:pPr>
              <a:defRPr/>
            </a:pPr>
            <a:r>
              <a:rPr lang="en-US"/>
              <a:t> </a:t>
            </a:r>
            <a:fld id="{1012DB44-2631-9446-BC4A-9CEE2228C332}" type="slidenum">
              <a:rPr lang="en-US" smtClean="0"/>
              <a:pPr>
                <a:defRPr/>
              </a:pPr>
              <a:t>17</a:t>
            </a:fld>
            <a:endParaRPr lang="en-US" dirty="0"/>
          </a:p>
        </p:txBody>
      </p:sp>
    </p:spTree>
    <p:extLst>
      <p:ext uri="{BB962C8B-B14F-4D97-AF65-F5344CB8AC3E}">
        <p14:creationId xmlns:p14="http://schemas.microsoft.com/office/powerpoint/2010/main" val="479864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18</a:t>
            </a:fld>
            <a:endParaRPr lang="en-US" dirty="0"/>
          </a:p>
        </p:txBody>
      </p:sp>
    </p:spTree>
    <p:extLst>
      <p:ext uri="{BB962C8B-B14F-4D97-AF65-F5344CB8AC3E}">
        <p14:creationId xmlns:p14="http://schemas.microsoft.com/office/powerpoint/2010/main" val="27975620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b="1" dirty="0">
                <a:solidFill>
                  <a:schemeClr val="accent6"/>
                </a:solidFill>
                <a:latin typeface="Arial"/>
                <a:ea typeface="ＭＳ Ｐゴシック" charset="-128"/>
                <a:cs typeface="Arial"/>
              </a:rPr>
              <a:t>PRESENTER: INSERT</a:t>
            </a:r>
            <a:r>
              <a:rPr lang="en-US" b="1" baseline="0" dirty="0">
                <a:solidFill>
                  <a:schemeClr val="accent6"/>
                </a:solidFill>
                <a:latin typeface="Arial"/>
                <a:ea typeface="ＭＳ Ｐゴシック" charset="-128"/>
                <a:cs typeface="Arial"/>
              </a:rPr>
              <a:t> YOUR HEADSHOT AND CONTACT INFO. </a:t>
            </a:r>
            <a:endParaRPr lang="en-US" b="1" dirty="0">
              <a:solidFill>
                <a:schemeClr val="accent6"/>
              </a:solidFill>
              <a:latin typeface="Arial"/>
              <a:ea typeface="ＭＳ Ｐゴシック" charset="-128"/>
              <a:cs typeface="Arial"/>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229161C9-1BBC-E94B-BB99-B39D406CEC70}" type="slidenum">
              <a:rPr lang="en-US" smtClean="0">
                <a:solidFill>
                  <a:prstClr val="black"/>
                </a:solidFill>
                <a:latin typeface="Calibri" charset="0"/>
                <a:ea typeface="ＭＳ Ｐゴシック" charset="-128"/>
                <a:cs typeface="ＭＳ Ｐゴシック" charset="-128"/>
              </a:rPr>
              <a:pPr/>
              <a:t>19</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727377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5" name="Rectangle 4"/>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6" name="Rectangle 5"/>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dirty="0"/>
          </a:p>
        </p:txBody>
      </p:sp>
      <p:sp>
        <p:nvSpPr>
          <p:cNvPr id="8" name="Rectangle 7"/>
          <p:cNvSpPr/>
          <p:nvPr/>
        </p:nvSpPr>
        <p:spPr>
          <a:xfrm>
            <a:off x="4624388" y="228600"/>
            <a:ext cx="20574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6802438" y="2378075"/>
            <a:ext cx="20574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0" name="Date Placeholder 3"/>
          <p:cNvSpPr>
            <a:spLocks noGrp="1"/>
          </p:cNvSpPr>
          <p:nvPr>
            <p:ph type="dt" sz="half" idx="10"/>
          </p:nvPr>
        </p:nvSpPr>
        <p:spPr>
          <a:xfrm>
            <a:off x="4800600" y="6426200"/>
            <a:ext cx="1231900" cy="365125"/>
          </a:xfrm>
          <a:prstGeom prst="rect">
            <a:avLst/>
          </a:prstGeom>
        </p:spPr>
        <p:txBody>
          <a:bodyPr/>
          <a:lstStyle>
            <a:lvl1pPr algn="l">
              <a:defRPr dirty="0" smtClean="0"/>
            </a:lvl1pPr>
          </a:lstStyle>
          <a:p>
            <a:pPr>
              <a:defRPr/>
            </a:pPr>
            <a:endParaRPr lang="en-US" dirty="0"/>
          </a:p>
        </p:txBody>
      </p:sp>
      <p:sp>
        <p:nvSpPr>
          <p:cNvPr id="11" name="Footer Placeholder 4"/>
          <p:cNvSpPr>
            <a:spLocks noGrp="1"/>
          </p:cNvSpPr>
          <p:nvPr>
            <p:ph type="ftr" sz="quarter" idx="11"/>
          </p:nvPr>
        </p:nvSpPr>
        <p:spPr>
          <a:xfrm>
            <a:off x="6311900" y="6426200"/>
            <a:ext cx="2616200" cy="365125"/>
          </a:xfrm>
        </p:spPr>
        <p:txBody>
          <a:bodyPr/>
          <a:lstStyle>
            <a:lvl1pPr algn="r">
              <a:defRPr dirty="0" smtClean="0">
                <a:latin typeface="Arial"/>
              </a:defRPr>
            </a:lvl1pPr>
          </a:lstStyle>
          <a:p>
            <a:pPr>
              <a:defRPr/>
            </a:pPr>
            <a:r>
              <a:rPr lang="en-US"/>
              <a:t>The Care Partner Project ©2023</a:t>
            </a:r>
            <a:endParaRPr lang="en-US" dirty="0"/>
          </a:p>
        </p:txBody>
      </p:sp>
    </p:spTree>
    <p:extLst>
      <p:ext uri="{BB962C8B-B14F-4D97-AF65-F5344CB8AC3E}">
        <p14:creationId xmlns:p14="http://schemas.microsoft.com/office/powerpoint/2010/main" val="234248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8" name="Footer Placeholder 4"/>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11"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96282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498474" y="134471"/>
            <a:ext cx="7556313" cy="995082"/>
          </a:xfrm>
        </p:spPr>
        <p:txBody>
          <a:bodyPr anchor="b"/>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Text Placeholder 3"/>
          <p:cNvSpPr>
            <a:spLocks noGrp="1"/>
          </p:cNvSpPr>
          <p:nvPr>
            <p:ph type="body" sz="half" idx="2"/>
          </p:nvPr>
        </p:nvSpPr>
        <p:spPr>
          <a:xfrm>
            <a:off x="498518" y="1129553"/>
            <a:ext cx="7558960"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Arial"/>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4"/>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11"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037159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7"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en-US"/>
              <a:t>Click to edit Master text styles</a:t>
            </a:r>
          </a:p>
        </p:txBody>
      </p:sp>
      <p:sp>
        <p:nvSpPr>
          <p:cNvPr id="11" name="Date Placeholder 3"/>
          <p:cNvSpPr>
            <a:spLocks noGrp="1"/>
          </p:cNvSpPr>
          <p:nvPr>
            <p:ph type="dt" sz="half" idx="14"/>
          </p:nvPr>
        </p:nvSpPr>
        <p:spPr>
          <a:xfrm>
            <a:off x="4800600" y="6426200"/>
            <a:ext cx="1231900" cy="365125"/>
          </a:xfrm>
          <a:prstGeom prst="rect">
            <a:avLst/>
          </a:prstGeom>
        </p:spPr>
        <p:txBody>
          <a:bodyPr/>
          <a:lstStyle>
            <a:lvl1pPr algn="l">
              <a:defRPr dirty="0" smtClean="0"/>
            </a:lvl1pPr>
          </a:lstStyle>
          <a:p>
            <a:pPr>
              <a:defRPr/>
            </a:pPr>
            <a:endParaRPr lang="en-US" dirty="0"/>
          </a:p>
        </p:txBody>
      </p:sp>
      <p:sp>
        <p:nvSpPr>
          <p:cNvPr id="12" name="Footer Placeholder 4"/>
          <p:cNvSpPr>
            <a:spLocks noGrp="1"/>
          </p:cNvSpPr>
          <p:nvPr>
            <p:ph type="ftr" sz="quarter" idx="15"/>
          </p:nvPr>
        </p:nvSpPr>
        <p:spPr>
          <a:xfrm>
            <a:off x="6311900" y="6426200"/>
            <a:ext cx="2616200" cy="365125"/>
          </a:xfrm>
        </p:spPr>
        <p:txBody>
          <a:bodyPr/>
          <a:lstStyle>
            <a:lvl1pPr algn="r">
              <a:defRPr dirty="0" smtClean="0"/>
            </a:lvl1pPr>
          </a:lstStyle>
          <a:p>
            <a:pPr>
              <a:defRPr/>
            </a:pPr>
            <a:r>
              <a:rPr lang="en-US"/>
              <a:t>The Care Partner Project ©2023</a:t>
            </a:r>
            <a:endParaRPr lang="en-US" dirty="0"/>
          </a:p>
        </p:txBody>
      </p:sp>
    </p:spTree>
    <p:extLst>
      <p:ext uri="{BB962C8B-B14F-4D97-AF65-F5344CB8AC3E}">
        <p14:creationId xmlns:p14="http://schemas.microsoft.com/office/powerpoint/2010/main" val="1200410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658813" y="228600"/>
            <a:ext cx="82010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5" name="TextBox 4"/>
          <p:cNvSpPr txBox="1">
            <a:spLocks noChangeArrowheads="1"/>
          </p:cNvSpPr>
          <p:nvPr/>
        </p:nvSpPr>
        <p:spPr bwMode="auto">
          <a:xfrm>
            <a:off x="2003425" y="3111500"/>
            <a:ext cx="260350" cy="614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4000" b="1" dirty="0">
                <a:solidFill>
                  <a:srgbClr val="95B3D7"/>
                </a:solidFill>
                <a:ea typeface="+mn-ea"/>
                <a:cs typeface="Arial" pitchFamily="34" charset="0"/>
              </a:rPr>
              <a:t>+</a:t>
            </a:r>
          </a:p>
        </p:txBody>
      </p:sp>
      <p:sp>
        <p:nvSpPr>
          <p:cNvPr id="6" name="Rectangle 5"/>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2286000" y="3124200"/>
            <a:ext cx="5638800" cy="1362075"/>
          </a:xfrm>
        </p:spPr>
        <p:txBody>
          <a:bodyPr anchor="b">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a:xfrm>
            <a:off x="658813" y="6248400"/>
            <a:ext cx="1474787" cy="365125"/>
          </a:xfrm>
          <a:prstGeom prst="rect">
            <a:avLst/>
          </a:prstGeom>
        </p:spPr>
        <p:txBody>
          <a:bodyPr/>
          <a:lstStyle>
            <a:lvl1pPr algn="l">
              <a:defRPr dirty="0" smtClean="0">
                <a:solidFill>
                  <a:schemeClr val="bg1"/>
                </a:solidFill>
              </a:defRPr>
            </a:lvl1pPr>
          </a:lstStyle>
          <a:p>
            <a:pPr>
              <a:defRPr/>
            </a:pPr>
            <a:endParaRPr lang="en-US" dirty="0"/>
          </a:p>
        </p:txBody>
      </p:sp>
      <p:sp>
        <p:nvSpPr>
          <p:cNvPr id="8" name="Footer Placeholder 4"/>
          <p:cNvSpPr>
            <a:spLocks noGrp="1"/>
          </p:cNvSpPr>
          <p:nvPr>
            <p:ph type="ftr" sz="quarter" idx="11"/>
          </p:nvPr>
        </p:nvSpPr>
        <p:spPr>
          <a:xfrm>
            <a:off x="2286000" y="6248400"/>
            <a:ext cx="5638800" cy="365125"/>
          </a:xfrm>
        </p:spPr>
        <p:txBody>
          <a:bodyPr/>
          <a:lstStyle>
            <a:lvl1pPr>
              <a:defRPr dirty="0" smtClean="0">
                <a:solidFill>
                  <a:schemeClr val="bg1"/>
                </a:solidFill>
              </a:defRPr>
            </a:lvl1pPr>
          </a:lstStyle>
          <a:p>
            <a:pPr>
              <a:defRPr/>
            </a:pPr>
            <a:r>
              <a:rPr lang="en-US"/>
              <a:t>The Care Partner Project ©2023</a:t>
            </a:r>
            <a:endParaRPr lang="en-US" dirty="0"/>
          </a:p>
        </p:txBody>
      </p:sp>
      <p:sp>
        <p:nvSpPr>
          <p:cNvPr id="9" name="Slide Number Placeholder 5"/>
          <p:cNvSpPr>
            <a:spLocks noGrp="1"/>
          </p:cNvSpPr>
          <p:nvPr>
            <p:ph type="sldNum" sz="quarter" idx="12"/>
          </p:nvPr>
        </p:nvSpPr>
        <p:spPr>
          <a:xfrm>
            <a:off x="8305800" y="6248400"/>
            <a:ext cx="554038" cy="365125"/>
          </a:xfrm>
        </p:spPr>
        <p:txBody>
          <a:bodyPr/>
          <a:lstStyle>
            <a:lvl1pPr>
              <a:defRPr/>
            </a:lvl1pPr>
          </a:lstStyle>
          <a:p>
            <a:pPr>
              <a:defRPr/>
            </a:pPr>
            <a:fld id="{6C4C091D-8082-AC4F-8017-BB7D5F659EF3}" type="slidenum">
              <a:rPr lang="en-US"/>
              <a:pPr>
                <a:defRPr/>
              </a:pPr>
              <a:t>‹#›</a:t>
            </a:fld>
            <a:endParaRPr lang="en-US" dirty="0"/>
          </a:p>
        </p:txBody>
      </p:sp>
    </p:spTree>
    <p:extLst>
      <p:ext uri="{BB962C8B-B14F-4D97-AF65-F5344CB8AC3E}">
        <p14:creationId xmlns:p14="http://schemas.microsoft.com/office/powerpoint/2010/main" val="267356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extBox 7"/>
          <p:cNvSpPr txBox="1">
            <a:spLocks noChangeArrowheads="1"/>
          </p:cNvSpPr>
          <p:nvPr userDrawn="1"/>
        </p:nvSpPr>
        <p:spPr bwMode="auto">
          <a:xfrm>
            <a:off x="4340225" y="6394450"/>
            <a:ext cx="41592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dirty="0">
              <a:ea typeface="+mn-ea"/>
              <a:cs typeface="Arial" pitchFamily="34" charset="0"/>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Footer Placeholder 5"/>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12" name="Slide Number Placeholder 5"/>
          <p:cNvSpPr>
            <a:spLocks noGrp="1"/>
          </p:cNvSpPr>
          <p:nvPr>
            <p:ph type="sldNum" sz="quarter" idx="4"/>
          </p:nvPr>
        </p:nvSpPr>
        <p:spPr>
          <a:xfrm>
            <a:off x="6553200" y="643943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97273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endParaRPr dirty="0"/>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oAutofit/>
          </a:bodyPr>
          <a:lstStyle>
            <a:lvl1pPr marL="0" indent="0" algn="ctr">
              <a:spcBef>
                <a:spcPts val="0"/>
              </a:spcBef>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Footer Placeholder 7"/>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12" name="Slide Number Placeholder 5"/>
          <p:cNvSpPr>
            <a:spLocks noGrp="1"/>
          </p:cNvSpPr>
          <p:nvPr>
            <p:ph type="sldNum" sz="quarter" idx="12"/>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4013052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Footer Placeholder 5"/>
          <p:cNvSpPr>
            <a:spLocks noGrp="1"/>
          </p:cNvSpPr>
          <p:nvPr>
            <p:ph type="ftr" sz="quarter" idx="16"/>
          </p:nvPr>
        </p:nvSpPr>
        <p:spPr/>
        <p:txBody>
          <a:bodyPr/>
          <a:lstStyle>
            <a:lvl1pPr>
              <a:defRPr dirty="0" smtClean="0"/>
            </a:lvl1pPr>
          </a:lstStyle>
          <a:p>
            <a:pPr>
              <a:defRPr/>
            </a:pPr>
            <a:r>
              <a:rPr lang="en-US"/>
              <a:t>The Care Partner Project ©2023</a:t>
            </a:r>
            <a:endParaRPr lang="en-US" dirty="0"/>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4253951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Footer Placeholder 5"/>
          <p:cNvSpPr>
            <a:spLocks noGrp="1"/>
          </p:cNvSpPr>
          <p:nvPr>
            <p:ph type="ftr" sz="quarter" idx="18"/>
          </p:nvPr>
        </p:nvSpPr>
        <p:spPr/>
        <p:txBody>
          <a:bodyPr/>
          <a:lstStyle>
            <a:lvl1pPr>
              <a:defRPr dirty="0" smtClean="0"/>
            </a:lvl1pPr>
          </a:lstStyle>
          <a:p>
            <a:pPr>
              <a:defRPr/>
            </a:pPr>
            <a:r>
              <a:rPr lang="en-US"/>
              <a:t>The Care Partner Project ©2023</a:t>
            </a:r>
            <a:endParaRPr lang="en-US" dirty="0"/>
          </a:p>
        </p:txBody>
      </p:sp>
      <p:sp>
        <p:nvSpPr>
          <p:cNvPr id="12" name="Slide Number Placeholder 5"/>
          <p:cNvSpPr>
            <a:spLocks noGrp="1"/>
          </p:cNvSpPr>
          <p:nvPr>
            <p:ph type="sldNum" sz="quarter" idx="4"/>
          </p:nvPr>
        </p:nvSpPr>
        <p:spPr>
          <a:xfrm>
            <a:off x="6553200" y="644630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531619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Footer Placeholder 5"/>
          <p:cNvSpPr>
            <a:spLocks noGrp="1"/>
          </p:cNvSpPr>
          <p:nvPr>
            <p:ph type="ftr" sz="quarter" idx="20"/>
          </p:nvPr>
        </p:nvSpPr>
        <p:spPr/>
        <p:txBody>
          <a:bodyPr/>
          <a:lstStyle>
            <a:lvl1pPr>
              <a:defRPr dirty="0" smtClean="0"/>
            </a:lvl1pPr>
          </a:lstStyle>
          <a:p>
            <a:pPr>
              <a:defRPr/>
            </a:pPr>
            <a:r>
              <a:rPr lang="en-US"/>
              <a:t>The Care Partner Project ©2023</a:t>
            </a:r>
            <a:endParaRPr lang="en-US" dirty="0"/>
          </a:p>
        </p:txBody>
      </p:sp>
      <p:sp>
        <p:nvSpPr>
          <p:cNvPr id="13"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157737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6" name="Footer Placeholder 3"/>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8" name="Slide Number Placeholder 5"/>
          <p:cNvSpPr>
            <a:spLocks noGrp="1"/>
          </p:cNvSpPr>
          <p:nvPr>
            <p:ph type="sldNum" sz="quarter" idx="4"/>
          </p:nvPr>
        </p:nvSpPr>
        <p:spPr>
          <a:xfrm>
            <a:off x="6553200" y="64293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633946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lvl1pPr>
              <a:defRPr dirty="0" smtClean="0">
                <a:latin typeface="Arial"/>
              </a:defRPr>
            </a:lvl1pPr>
          </a:lstStyle>
          <a:p>
            <a:pPr>
              <a:defRPr/>
            </a:pPr>
            <a:r>
              <a:rPr lang="en-US"/>
              <a:t>The Care Partner Project ©2023</a:t>
            </a:r>
            <a:endParaRPr lang="en-US" dirty="0"/>
          </a:p>
        </p:txBody>
      </p:sp>
      <p:sp>
        <p:nvSpPr>
          <p:cNvPr id="6"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3438337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5" y="2571750"/>
            <a:ext cx="3255264" cy="1162050"/>
          </a:xfrm>
        </p:spPr>
        <p:txBody>
          <a:bodyPr anchor="b">
            <a:normAutofit/>
          </a:bodyPr>
          <a:lstStyle>
            <a:lvl1pPr algn="l">
              <a:defRPr sz="2600" b="1">
                <a:solidFill>
                  <a:schemeClr val="bg1"/>
                </a:solidFill>
              </a:defRPr>
            </a:lvl1pPr>
          </a:lstStyle>
          <a:p>
            <a:r>
              <a:rPr lang="en-US" dirty="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5"/>
          <p:cNvSpPr>
            <a:spLocks noGrp="1"/>
          </p:cNvSpPr>
          <p:nvPr>
            <p:ph type="ftr" sz="quarter" idx="11"/>
          </p:nvPr>
        </p:nvSpPr>
        <p:spPr>
          <a:xfrm>
            <a:off x="3859213" y="6423025"/>
            <a:ext cx="3316287" cy="365125"/>
          </a:xfrm>
        </p:spPr>
        <p:txBody>
          <a:bodyPr/>
          <a:lstStyle>
            <a:lvl1pPr>
              <a:defRPr dirty="0" smtClean="0">
                <a:latin typeface="Arial"/>
              </a:defRPr>
            </a:lvl1pPr>
          </a:lstStyle>
          <a:p>
            <a:pPr>
              <a:defRPr/>
            </a:pPr>
            <a:r>
              <a:rPr lang="en-US"/>
              <a:t>The Care Partner Project ©2023</a:t>
            </a:r>
            <a:endParaRPr lang="en-US" dirty="0"/>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013499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3989388" y="3370263"/>
            <a:ext cx="220662"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4169404" y="3124200"/>
            <a:ext cx="3898272" cy="871538"/>
          </a:xfrm>
        </p:spPr>
        <p:txBody>
          <a:bodyPr anchor="b">
            <a:normAutofit/>
          </a:bodyPr>
          <a:lstStyle>
            <a:lvl1pPr algn="l">
              <a:defRPr sz="2600" b="1"/>
            </a:lvl1pPr>
          </a:lstStyle>
          <a:p>
            <a:r>
              <a:rPr lang="en-US" dirty="0"/>
              <a:t>Click to edit Master title style</a:t>
            </a:r>
            <a:endParaRPr dirty="0"/>
          </a:p>
        </p:txBody>
      </p:sp>
      <p:sp>
        <p:nvSpPr>
          <p:cNvPr id="3" name="Picture Placeholder 2"/>
          <p:cNvSpPr>
            <a:spLocks noGrp="1"/>
          </p:cNvSpPr>
          <p:nvPr>
            <p:ph type="pic" idx="1"/>
          </p:nvPr>
        </p:nvSpPr>
        <p:spPr>
          <a:xfrm>
            <a:off x="277906" y="228600"/>
            <a:ext cx="3460658" cy="634523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5"/>
          <p:cNvSpPr>
            <a:spLocks noGrp="1"/>
          </p:cNvSpPr>
          <p:nvPr>
            <p:ph type="ftr" sz="quarter" idx="11"/>
          </p:nvPr>
        </p:nvSpPr>
        <p:spPr>
          <a:xfrm>
            <a:off x="4191000" y="6423025"/>
            <a:ext cx="3005138" cy="365125"/>
          </a:xfrm>
        </p:spPr>
        <p:txBody>
          <a:bodyPr/>
          <a:lstStyle>
            <a:lvl1pPr>
              <a:defRPr dirty="0" smtClean="0">
                <a:latin typeface="Arial"/>
              </a:defRPr>
            </a:lvl1pPr>
          </a:lstStyle>
          <a:p>
            <a:pPr>
              <a:defRPr/>
            </a:pPr>
            <a:r>
              <a:rPr lang="en-US"/>
              <a:t>The Care Partner Project ©2023</a:t>
            </a:r>
            <a:endParaRPr lang="en-US" dirty="0"/>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681682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5" name="Rectangle 4"/>
          <p:cNvSpPr/>
          <p:nvPr/>
        </p:nvSpPr>
        <p:spPr>
          <a:xfrm>
            <a:off x="6802438" y="228600"/>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6" name="Rectangle 5"/>
          <p:cNvSpPr/>
          <p:nvPr/>
        </p:nvSpPr>
        <p:spPr>
          <a:xfrm>
            <a:off x="6802438" y="2378075"/>
            <a:ext cx="20574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7" name="TextBox 6"/>
          <p:cNvSpPr txBox="1">
            <a:spLocks noChangeArrowheads="1"/>
          </p:cNvSpPr>
          <p:nvPr/>
        </p:nvSpPr>
        <p:spPr bwMode="auto">
          <a:xfrm>
            <a:off x="327025" y="4632325"/>
            <a:ext cx="220663"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Footer Placeholder 5"/>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11" name="Slide Number Placeholder 5"/>
          <p:cNvSpPr>
            <a:spLocks noGrp="1"/>
          </p:cNvSpPr>
          <p:nvPr>
            <p:ph type="sldNum" sz="quarter" idx="4"/>
          </p:nvPr>
        </p:nvSpPr>
        <p:spPr>
          <a:xfrm>
            <a:off x="6553200" y="643043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980377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6" name="Rectangle 5"/>
          <p:cNvSpPr/>
          <p:nvPr/>
        </p:nvSpPr>
        <p:spPr>
          <a:xfrm>
            <a:off x="282575" y="228600"/>
            <a:ext cx="638651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9" name="Date Placeholder 4"/>
          <p:cNvSpPr>
            <a:spLocks noGrp="1"/>
          </p:cNvSpPr>
          <p:nvPr>
            <p:ph type="dt" sz="half" idx="15"/>
          </p:nvPr>
        </p:nvSpPr>
        <p:spPr>
          <a:xfrm>
            <a:off x="5211763" y="6235700"/>
            <a:ext cx="1349375" cy="365125"/>
          </a:xfrm>
          <a:prstGeom prst="rect">
            <a:avLst/>
          </a:prstGeom>
        </p:spPr>
        <p:txBody>
          <a:bodyPr/>
          <a:lstStyle>
            <a:lvl1pPr>
              <a:defRPr dirty="0" smtClean="0">
                <a:solidFill>
                  <a:schemeClr val="bg1"/>
                </a:solidFill>
              </a:defRPr>
            </a:lvl1pPr>
          </a:lstStyle>
          <a:p>
            <a:pPr>
              <a:defRPr/>
            </a:pPr>
            <a:endParaRPr lang="en-US" dirty="0"/>
          </a:p>
        </p:txBody>
      </p:sp>
      <p:sp>
        <p:nvSpPr>
          <p:cNvPr id="10" name="Footer Placeholder 5"/>
          <p:cNvSpPr>
            <a:spLocks noGrp="1"/>
          </p:cNvSpPr>
          <p:nvPr>
            <p:ph type="ftr" sz="quarter" idx="16"/>
          </p:nvPr>
        </p:nvSpPr>
        <p:spPr>
          <a:xfrm>
            <a:off x="381000" y="6235700"/>
            <a:ext cx="4648200" cy="365125"/>
          </a:xfrm>
        </p:spPr>
        <p:txBody>
          <a:bodyPr/>
          <a:lstStyle>
            <a:lvl1pPr>
              <a:defRPr dirty="0" smtClean="0">
                <a:solidFill>
                  <a:schemeClr val="bg1"/>
                </a:solidFill>
              </a:defRPr>
            </a:lvl1pPr>
          </a:lstStyle>
          <a:p>
            <a:pPr>
              <a:defRPr/>
            </a:pPr>
            <a:r>
              <a:rPr lang="en-US"/>
              <a:t>The Care Partner Project ©2023</a:t>
            </a:r>
            <a:endParaRPr lang="en-US" dirty="0"/>
          </a:p>
        </p:txBody>
      </p:sp>
    </p:spTree>
    <p:extLst>
      <p:ext uri="{BB962C8B-B14F-4D97-AF65-F5344CB8AC3E}">
        <p14:creationId xmlns:p14="http://schemas.microsoft.com/office/powerpoint/2010/main" val="2588027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7" name="Rectangle 6"/>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10" name="Rectangle 9"/>
          <p:cNvSpPr/>
          <p:nvPr/>
        </p:nvSpPr>
        <p:spPr>
          <a:xfrm>
            <a:off x="4624388" y="4535488"/>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4624388"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3" name="Picture Placeholder 12"/>
          <p:cNvSpPr>
            <a:spLocks noGrp="1"/>
          </p:cNvSpPr>
          <p:nvPr>
            <p:ph type="pic" sz="quarter" idx="14"/>
          </p:nvPr>
        </p:nvSpPr>
        <p:spPr>
          <a:xfrm>
            <a:off x="4624388" y="2381663"/>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4" name="Picture Placeholder 12"/>
          <p:cNvSpPr>
            <a:spLocks noGrp="1"/>
          </p:cNvSpPr>
          <p:nvPr>
            <p:ph type="pic" sz="quarter" idx="15"/>
          </p:nvPr>
        </p:nvSpPr>
        <p:spPr>
          <a:xfrm>
            <a:off x="6803136" y="2381662"/>
            <a:ext cx="2057400" cy="418795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1" name="Date Placeholder 4"/>
          <p:cNvSpPr>
            <a:spLocks noGrp="1"/>
          </p:cNvSpPr>
          <p:nvPr>
            <p:ph type="dt" sz="half" idx="16"/>
          </p:nvPr>
        </p:nvSpPr>
        <p:spPr>
          <a:xfrm>
            <a:off x="3048000" y="6235700"/>
            <a:ext cx="1347788" cy="365125"/>
          </a:xfrm>
          <a:prstGeom prst="rect">
            <a:avLst/>
          </a:prstGeom>
        </p:spPr>
        <p:txBody>
          <a:bodyPr/>
          <a:lstStyle>
            <a:lvl1pPr>
              <a:defRPr dirty="0" smtClean="0">
                <a:solidFill>
                  <a:schemeClr val="bg1"/>
                </a:solidFill>
              </a:defRPr>
            </a:lvl1pPr>
          </a:lstStyle>
          <a:p>
            <a:pPr>
              <a:defRPr/>
            </a:pPr>
            <a:endParaRPr lang="en-US" dirty="0"/>
          </a:p>
        </p:txBody>
      </p:sp>
      <p:sp>
        <p:nvSpPr>
          <p:cNvPr id="15" name="Footer Placeholder 5"/>
          <p:cNvSpPr>
            <a:spLocks noGrp="1"/>
          </p:cNvSpPr>
          <p:nvPr>
            <p:ph type="ftr" sz="quarter" idx="17"/>
          </p:nvPr>
        </p:nvSpPr>
        <p:spPr>
          <a:xfrm>
            <a:off x="381000" y="6235700"/>
            <a:ext cx="2590800" cy="365125"/>
          </a:xfrm>
        </p:spPr>
        <p:txBody>
          <a:bodyPr/>
          <a:lstStyle>
            <a:lvl1pPr>
              <a:defRPr dirty="0" smtClean="0">
                <a:solidFill>
                  <a:schemeClr val="bg1"/>
                </a:solidFill>
              </a:defRPr>
            </a:lvl1pPr>
          </a:lstStyle>
          <a:p>
            <a:pPr>
              <a:defRPr/>
            </a:pPr>
            <a:r>
              <a:rPr lang="en-US"/>
              <a:t>The Care Partner Project ©2023</a:t>
            </a:r>
            <a:endParaRPr lang="en-US" dirty="0"/>
          </a:p>
        </p:txBody>
      </p:sp>
      <p:sp>
        <p:nvSpPr>
          <p:cNvPr id="16" name="Slide Number Placeholder 6"/>
          <p:cNvSpPr>
            <a:spLocks noGrp="1"/>
          </p:cNvSpPr>
          <p:nvPr>
            <p:ph type="sldNum" sz="quarter" idx="18"/>
          </p:nvPr>
        </p:nvSpPr>
        <p:spPr/>
        <p:txBody>
          <a:bodyPr/>
          <a:lstStyle>
            <a:lvl1pPr>
              <a:defRPr/>
            </a:lvl1pPr>
          </a:lstStyle>
          <a:p>
            <a:pPr>
              <a:defRPr/>
            </a:pPr>
            <a:fld id="{7819ED86-BB4E-0B48-B9CC-32AA6039CA17}" type="slidenum">
              <a:rPr lang="en-US"/>
              <a:pPr>
                <a:defRPr/>
              </a:pPr>
              <a:t>‹#›</a:t>
            </a:fld>
            <a:endParaRPr lang="en-US" dirty="0"/>
          </a:p>
        </p:txBody>
      </p:sp>
    </p:spTree>
    <p:extLst>
      <p:ext uri="{BB962C8B-B14F-4D97-AF65-F5344CB8AC3E}">
        <p14:creationId xmlns:p14="http://schemas.microsoft.com/office/powerpoint/2010/main" val="2658043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4749800" y="3370263"/>
            <a:ext cx="220663"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0" name="Footer Placeholder 5"/>
          <p:cNvSpPr>
            <a:spLocks noGrp="1"/>
          </p:cNvSpPr>
          <p:nvPr>
            <p:ph type="ftr" sz="quarter" idx="16"/>
          </p:nvPr>
        </p:nvSpPr>
        <p:spPr>
          <a:xfrm>
            <a:off x="4191000" y="6423025"/>
            <a:ext cx="3005138" cy="365125"/>
          </a:xfrm>
        </p:spPr>
        <p:txBody>
          <a:bodyPr/>
          <a:lstStyle>
            <a:lvl1pPr>
              <a:defRPr dirty="0" smtClean="0"/>
            </a:lvl1pPr>
          </a:lstStyle>
          <a:p>
            <a:pPr>
              <a:defRPr/>
            </a:pPr>
            <a:r>
              <a:rPr lang="en-US"/>
              <a:t>The Care Partner Project ©2023</a:t>
            </a:r>
            <a:endParaRPr lang="en-US" dirty="0"/>
          </a:p>
        </p:txBody>
      </p:sp>
    </p:spTree>
    <p:extLst>
      <p:ext uri="{BB962C8B-B14F-4D97-AF65-F5344CB8AC3E}">
        <p14:creationId xmlns:p14="http://schemas.microsoft.com/office/powerpoint/2010/main" val="3581455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4"/>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3D1FDA8C-3F90-6E4D-B2C7-74A3BAE7BBEC}" type="slidenum">
              <a:rPr lang="en-US"/>
              <a:pPr>
                <a:defRPr/>
              </a:pPr>
              <a:t>‹#›</a:t>
            </a:fld>
            <a:endParaRPr lang="en-US" dirty="0"/>
          </a:p>
        </p:txBody>
      </p:sp>
    </p:spTree>
    <p:extLst>
      <p:ext uri="{BB962C8B-B14F-4D97-AF65-F5344CB8AC3E}">
        <p14:creationId xmlns:p14="http://schemas.microsoft.com/office/powerpoint/2010/main" val="2594960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4" name="Rectangle 3"/>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Vertical Title 1"/>
          <p:cNvSpPr>
            <a:spLocks noGrp="1"/>
          </p:cNvSpPr>
          <p:nvPr>
            <p:ph type="title" orient="vert"/>
          </p:nvPr>
        </p:nvSpPr>
        <p:spPr>
          <a:xfrm>
            <a:off x="7995772" y="954742"/>
            <a:ext cx="681318" cy="517142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4"/>
          <p:cNvSpPr>
            <a:spLocks noGrp="1"/>
          </p:cNvSpPr>
          <p:nvPr>
            <p:ph type="ftr" sz="quarter" idx="11"/>
          </p:nvPr>
        </p:nvSpPr>
        <p:spPr/>
        <p:txBody>
          <a:bodyPr/>
          <a:lstStyle>
            <a:lvl1pPr>
              <a:defRPr dirty="0" smtClean="0"/>
            </a:lvl1pPr>
          </a:lstStyle>
          <a:p>
            <a:pPr>
              <a:defRPr/>
            </a:pPr>
            <a:r>
              <a:rPr lang="en-US"/>
              <a:t>The Care Partner Project ©2023</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D3E4B9D0-52A6-6342-98BF-541DB4F4BD92}" type="slidenum">
              <a:rPr lang="en-US"/>
              <a:pPr>
                <a:defRPr/>
              </a:pPr>
              <a:t>‹#›</a:t>
            </a:fld>
            <a:endParaRPr lang="en-US" dirty="0"/>
          </a:p>
        </p:txBody>
      </p:sp>
    </p:spTree>
    <p:extLst>
      <p:ext uri="{BB962C8B-B14F-4D97-AF65-F5344CB8AC3E}">
        <p14:creationId xmlns:p14="http://schemas.microsoft.com/office/powerpoint/2010/main" val="64855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484188"/>
            <a:ext cx="7556500" cy="1116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98475" y="1981200"/>
            <a:ext cx="7556500" cy="414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201613" y="6423025"/>
            <a:ext cx="6122987" cy="365125"/>
          </a:xfrm>
          <a:prstGeom prst="rect">
            <a:avLst/>
          </a:prstGeom>
        </p:spPr>
        <p:txBody>
          <a:bodyPr vert="horz" lIns="91440" tIns="45720" rIns="91440" bIns="45720" rtlCol="0" anchor="ctr"/>
          <a:lstStyle>
            <a:lvl1pPr algn="l" fontAlgn="auto">
              <a:spcBef>
                <a:spcPts val="0"/>
              </a:spcBef>
              <a:spcAft>
                <a:spcPts val="0"/>
              </a:spcAft>
              <a:defRPr sz="1100" dirty="0" smtClean="0">
                <a:solidFill>
                  <a:schemeClr val="tx1">
                    <a:lumMod val="65000"/>
                    <a:lumOff val="35000"/>
                  </a:schemeClr>
                </a:solidFill>
                <a:latin typeface="Arial"/>
                <a:ea typeface="+mn-ea"/>
                <a:cs typeface="+mn-cs"/>
              </a:defRPr>
            </a:lvl1pPr>
          </a:lstStyle>
          <a:p>
            <a:pPr>
              <a:defRPr/>
            </a:pPr>
            <a:r>
              <a:rPr lang="en-US"/>
              <a:t>The Care Partner Project ©2023</a:t>
            </a:r>
            <a:endParaRPr lang="en-US" dirty="0"/>
          </a:p>
        </p:txBody>
      </p:sp>
      <p:sp>
        <p:nvSpPr>
          <p:cNvPr id="6" name="Slide Number Placeholder 5"/>
          <p:cNvSpPr>
            <a:spLocks noGrp="1"/>
          </p:cNvSpPr>
          <p:nvPr>
            <p:ph type="sldNum" sz="quarter" idx="4"/>
          </p:nvPr>
        </p:nvSpPr>
        <p:spPr>
          <a:xfrm>
            <a:off x="8305800" y="6410325"/>
            <a:ext cx="554038"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bg1"/>
                </a:solidFill>
                <a:cs typeface="Arial" charset="0"/>
              </a:defRPr>
            </a:lvl1pPr>
          </a:lstStyle>
          <a:p>
            <a:pPr>
              <a:defRPr/>
            </a:pPr>
            <a:fld id="{A75F42FA-33F8-BA42-B439-5559184CB791}" type="slidenum">
              <a:rPr lang="en-US"/>
              <a:pPr>
                <a:defRPr/>
              </a:pPr>
              <a:t>‹#›</a:t>
            </a:fld>
            <a:endParaRPr lang="en-US" dirty="0"/>
          </a:p>
        </p:txBody>
      </p:sp>
      <p:sp>
        <p:nvSpPr>
          <p:cNvPr id="1031" name="TextBox 6"/>
          <p:cNvSpPr txBox="1">
            <a:spLocks noChangeArrowheads="1"/>
          </p:cNvSpPr>
          <p:nvPr/>
        </p:nvSpPr>
        <p:spPr bwMode="auto">
          <a:xfrm>
            <a:off x="4303713" y="6410325"/>
            <a:ext cx="479425"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fld id="{870052B7-6A29-154B-992F-152BAB7C16ED}" type="slidenum">
              <a:rPr lang="en-US" sz="1200" smtClean="0">
                <a:solidFill>
                  <a:schemeClr val="bg1"/>
                </a:solidFill>
              </a:rPr>
              <a:pPr eaLnBrk="1" hangingPunct="1">
                <a:defRPr/>
              </a:pPr>
              <a:t>‹#›</a:t>
            </a:fld>
            <a:endParaRPr lang="en-US" sz="12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 id="2147484140" r:id="rId12"/>
    <p:sldLayoutId id="2147484141" r:id="rId13"/>
    <p:sldLayoutId id="2147484142" r:id="rId14"/>
    <p:sldLayoutId id="2147484143" r:id="rId15"/>
    <p:sldLayoutId id="2147484144" r:id="rId16"/>
    <p:sldLayoutId id="2147484145" r:id="rId17"/>
    <p:sldLayoutId id="2147484146" r:id="rId18"/>
    <p:sldLayoutId id="2147484147" r:id="rId19"/>
    <p:sldLayoutId id="2147484148" r:id="rId20"/>
  </p:sldLayoutIdLst>
  <p:hf hdr="0" dt="0"/>
  <p:txStyles>
    <p:titleStyle>
      <a:lvl1pPr algn="l" rtl="0" eaLnBrk="0" fontAlgn="base" hangingPunct="0">
        <a:spcBef>
          <a:spcPct val="0"/>
        </a:spcBef>
        <a:spcAft>
          <a:spcPct val="0"/>
        </a:spcAft>
        <a:defRPr sz="2800" b="1" kern="1200">
          <a:solidFill>
            <a:schemeClr val="accent1"/>
          </a:solidFill>
          <a:latin typeface="Arial"/>
          <a:ea typeface="ＭＳ Ｐゴシック" charset="0"/>
          <a:cs typeface="ＭＳ Ｐゴシック" charset="0"/>
        </a:defRPr>
      </a:lvl1pPr>
      <a:lvl2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2pPr>
      <a:lvl3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3pPr>
      <a:lvl4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4pPr>
      <a:lvl5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5pPr>
      <a:lvl6pPr marL="457200" algn="l" rtl="0" fontAlgn="base">
        <a:spcBef>
          <a:spcPct val="0"/>
        </a:spcBef>
        <a:spcAft>
          <a:spcPct val="0"/>
        </a:spcAft>
        <a:defRPr sz="3600">
          <a:solidFill>
            <a:schemeClr val="accent1"/>
          </a:solidFill>
          <a:latin typeface="Arial" pitchFamily="34" charset="0"/>
        </a:defRPr>
      </a:lvl6pPr>
      <a:lvl7pPr marL="914400" algn="l" rtl="0" fontAlgn="base">
        <a:spcBef>
          <a:spcPct val="0"/>
        </a:spcBef>
        <a:spcAft>
          <a:spcPct val="0"/>
        </a:spcAft>
        <a:defRPr sz="3600">
          <a:solidFill>
            <a:schemeClr val="accent1"/>
          </a:solidFill>
          <a:latin typeface="Arial" pitchFamily="34" charset="0"/>
        </a:defRPr>
      </a:lvl7pPr>
      <a:lvl8pPr marL="1371600" algn="l" rtl="0" fontAlgn="base">
        <a:spcBef>
          <a:spcPct val="0"/>
        </a:spcBef>
        <a:spcAft>
          <a:spcPct val="0"/>
        </a:spcAft>
        <a:defRPr sz="3600">
          <a:solidFill>
            <a:schemeClr val="accent1"/>
          </a:solidFill>
          <a:latin typeface="Arial" pitchFamily="34" charset="0"/>
        </a:defRPr>
      </a:lvl8pPr>
      <a:lvl9pPr marL="1828800" algn="l" rtl="0" fontAlgn="base">
        <a:spcBef>
          <a:spcPct val="0"/>
        </a:spcBef>
        <a:spcAft>
          <a:spcPct val="0"/>
        </a:spcAft>
        <a:defRPr sz="3600">
          <a:solidFill>
            <a:schemeClr val="accent1"/>
          </a:solidFill>
          <a:latin typeface="Arial" pitchFamily="34" charset="0"/>
        </a:defRPr>
      </a:lvl9pPr>
    </p:titleStyle>
    <p:bodyStyle>
      <a:lvl1pPr marL="228600" indent="-228600" algn="l" rtl="0" eaLnBrk="0" fontAlgn="base" hangingPunct="0">
        <a:spcBef>
          <a:spcPts val="2000"/>
        </a:spcBef>
        <a:spcAft>
          <a:spcPct val="0"/>
        </a:spcAft>
        <a:buClr>
          <a:schemeClr val="accent1"/>
        </a:buClr>
        <a:buSzPct val="75000"/>
        <a:buFont typeface="Wingdings" charset="0"/>
        <a:buChar char="n"/>
        <a:defRPr sz="1800" kern="1200">
          <a:solidFill>
            <a:schemeClr val="tx1">
              <a:lumMod val="85000"/>
              <a:lumOff val="15000"/>
            </a:schemeClr>
          </a:solidFill>
          <a:latin typeface="Arial"/>
          <a:ea typeface="ＭＳ Ｐゴシック" charset="0"/>
          <a:cs typeface="ＭＳ Ｐゴシック" charset="0"/>
        </a:defRPr>
      </a:lvl1pPr>
      <a:lvl2pPr marL="457200" indent="-228600" algn="l" rtl="0" eaLnBrk="0" fontAlgn="base" hangingPunct="0">
        <a:spcBef>
          <a:spcPts val="600"/>
        </a:spcBef>
        <a:spcAft>
          <a:spcPct val="0"/>
        </a:spcAft>
        <a:buClr>
          <a:srgbClr val="95B3D7"/>
        </a:buClr>
        <a:buSzPct val="75000"/>
        <a:buFont typeface="Wingdings" charset="0"/>
        <a:buChar char="n"/>
        <a:defRPr sz="1600" kern="1200">
          <a:solidFill>
            <a:schemeClr val="tx1">
              <a:lumMod val="85000"/>
              <a:lumOff val="15000"/>
            </a:schemeClr>
          </a:solidFill>
          <a:latin typeface="Arial"/>
          <a:ea typeface="ＭＳ Ｐゴシック" charset="0"/>
          <a:cs typeface="+mn-cs"/>
        </a:defRPr>
      </a:lvl2pPr>
      <a:lvl3pPr marL="685800" indent="-228600" algn="l" rtl="0" eaLnBrk="0" fontAlgn="base" hangingPunct="0">
        <a:spcBef>
          <a:spcPts val="600"/>
        </a:spcBef>
        <a:spcAft>
          <a:spcPct val="0"/>
        </a:spcAft>
        <a:buClr>
          <a:schemeClr val="accent1"/>
        </a:buClr>
        <a:buSzPct val="75000"/>
        <a:buFont typeface="Wingdings" charset="0"/>
        <a:buChar char="n"/>
        <a:defRPr sz="1600" kern="1200">
          <a:solidFill>
            <a:schemeClr val="tx1">
              <a:lumMod val="85000"/>
              <a:lumOff val="15000"/>
            </a:schemeClr>
          </a:solidFill>
          <a:latin typeface="Arial"/>
          <a:ea typeface="ＭＳ Ｐゴシック" charset="0"/>
          <a:cs typeface="+mn-cs"/>
        </a:defRPr>
      </a:lvl3pPr>
      <a:lvl4pPr marL="914400" indent="-228600" algn="l" rtl="0" eaLnBrk="0" fontAlgn="base" hangingPunct="0">
        <a:spcBef>
          <a:spcPts val="600"/>
        </a:spcBef>
        <a:spcAft>
          <a:spcPct val="0"/>
        </a:spcAft>
        <a:buClr>
          <a:srgbClr val="95B3D7"/>
        </a:buClr>
        <a:buSzPct val="75000"/>
        <a:buFont typeface="Wingdings" charset="0"/>
        <a:buChar char="n"/>
        <a:defRPr sz="1600" kern="1200">
          <a:solidFill>
            <a:schemeClr val="tx1">
              <a:lumMod val="85000"/>
              <a:lumOff val="15000"/>
            </a:schemeClr>
          </a:solidFill>
          <a:latin typeface="Arial"/>
          <a:ea typeface="ＭＳ Ｐゴシック" charset="0"/>
          <a:cs typeface="+mn-cs"/>
        </a:defRPr>
      </a:lvl4pPr>
      <a:lvl5pPr marL="1143000" indent="-228600" algn="l" rtl="0" eaLnBrk="0" fontAlgn="base" hangingPunct="0">
        <a:spcBef>
          <a:spcPts val="600"/>
        </a:spcBef>
        <a:spcAft>
          <a:spcPct val="0"/>
        </a:spcAft>
        <a:buClr>
          <a:schemeClr val="accent1"/>
        </a:buClr>
        <a:buSzPct val="75000"/>
        <a:buFont typeface="Wingdings" charset="0"/>
        <a:buChar char="n"/>
        <a:defRPr sz="1600" kern="1200">
          <a:solidFill>
            <a:schemeClr val="tx1">
              <a:lumMod val="85000"/>
              <a:lumOff val="15000"/>
            </a:schemeClr>
          </a:solidFill>
          <a:latin typeface="Arial"/>
          <a:ea typeface="ＭＳ Ｐゴシック" charset="0"/>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6671175" y="6348276"/>
            <a:ext cx="2227165" cy="365125"/>
          </a:xfrm>
        </p:spPr>
        <p:txBody>
          <a:bodyPr/>
          <a:lstStyle/>
          <a:p>
            <a:pPr>
              <a:defRPr/>
            </a:pPr>
            <a:r>
              <a:rPr lang="en-US" sz="1000"/>
              <a:t>The Care Partner Project ©2023</a:t>
            </a:r>
            <a:endParaRPr lang="en-US" sz="1000" dirty="0"/>
          </a:p>
        </p:txBody>
      </p:sp>
      <p:pic>
        <p:nvPicPr>
          <p:cNvPr id="3" name="Picture 2" descr="Graphical user interface&#10;&#10;Description automatically generated">
            <a:extLst>
              <a:ext uri="{FF2B5EF4-FFF2-40B4-BE49-F238E27FC236}">
                <a16:creationId xmlns:a16="http://schemas.microsoft.com/office/drawing/2014/main" id="{00F741A7-0A03-7848-A5DC-D2F1E721AFEE}"/>
              </a:ext>
            </a:extLst>
          </p:cNvPr>
          <p:cNvPicPr>
            <a:picLocks noChangeAspect="1"/>
          </p:cNvPicPr>
          <p:nvPr/>
        </p:nvPicPr>
        <p:blipFill rotWithShape="1">
          <a:blip r:embed="rId3"/>
          <a:srcRect l="44262"/>
          <a:stretch/>
        </p:blipFill>
        <p:spPr>
          <a:xfrm>
            <a:off x="1925381" y="0"/>
            <a:ext cx="7218619" cy="6858000"/>
          </a:xfrm>
          <a:prstGeom prst="rect">
            <a:avLst/>
          </a:prstGeom>
        </p:spPr>
      </p:pic>
      <p:sp>
        <p:nvSpPr>
          <p:cNvPr id="10" name="TextBox 9">
            <a:extLst>
              <a:ext uri="{FF2B5EF4-FFF2-40B4-BE49-F238E27FC236}">
                <a16:creationId xmlns:a16="http://schemas.microsoft.com/office/drawing/2014/main" id="{F679C74C-F8F2-914E-A233-6A753CC660B0}"/>
              </a:ext>
            </a:extLst>
          </p:cNvPr>
          <p:cNvSpPr txBox="1"/>
          <p:nvPr/>
        </p:nvSpPr>
        <p:spPr>
          <a:xfrm>
            <a:off x="432456" y="1655298"/>
            <a:ext cx="2985847" cy="3847207"/>
          </a:xfrm>
          <a:prstGeom prst="rect">
            <a:avLst/>
          </a:prstGeom>
          <a:noFill/>
        </p:spPr>
        <p:txBody>
          <a:bodyPr wrap="square" rtlCol="0">
            <a:spAutoFit/>
          </a:bodyPr>
          <a:lstStyle/>
          <a:p>
            <a:r>
              <a:rPr lang="en-US" sz="4000" b="1" dirty="0">
                <a:solidFill>
                  <a:srgbClr val="7030A0"/>
                </a:solidFill>
                <a:latin typeface="Calibri Light" panose="020F0302020204030204" pitchFamily="34" charset="0"/>
                <a:cs typeface="Calibri Light" panose="020F0302020204030204" pitchFamily="34" charset="0"/>
              </a:rPr>
              <a:t>The Telehealth Trend</a:t>
            </a:r>
            <a:br>
              <a:rPr lang="en-US" sz="4000" b="1" dirty="0">
                <a:solidFill>
                  <a:srgbClr val="7030A0"/>
                </a:solidFill>
                <a:latin typeface="Calibri Light" panose="020F0302020204030204" pitchFamily="34" charset="0"/>
                <a:cs typeface="Calibri Light" panose="020F0302020204030204" pitchFamily="34" charset="0"/>
              </a:rPr>
            </a:br>
            <a:endParaRPr lang="en-US" sz="4000" b="1" dirty="0">
              <a:solidFill>
                <a:srgbClr val="7030A0"/>
              </a:solidFill>
              <a:latin typeface="Calibri Light" panose="020F0302020204030204" pitchFamily="34" charset="0"/>
              <a:cs typeface="Calibri Light" panose="020F0302020204030204" pitchFamily="34" charset="0"/>
            </a:endParaRPr>
          </a:p>
          <a:p>
            <a:r>
              <a:rPr lang="en-US" sz="2800" dirty="0">
                <a:solidFill>
                  <a:srgbClr val="7030A0"/>
                </a:solidFill>
                <a:latin typeface="Calibri Light" panose="020F0302020204030204" pitchFamily="34" charset="0"/>
                <a:cs typeface="Calibri Light" panose="020F0302020204030204" pitchFamily="34" charset="0"/>
              </a:rPr>
              <a:t>How to get great health care at your kitchen table!</a:t>
            </a:r>
          </a:p>
        </p:txBody>
      </p:sp>
      <p:sp>
        <p:nvSpPr>
          <p:cNvPr id="5" name="TextBox 4">
            <a:extLst>
              <a:ext uri="{FF2B5EF4-FFF2-40B4-BE49-F238E27FC236}">
                <a16:creationId xmlns:a16="http://schemas.microsoft.com/office/drawing/2014/main" id="{FB282FC2-96C9-F648-8571-802AAF12E119}"/>
              </a:ext>
            </a:extLst>
          </p:cNvPr>
          <p:cNvSpPr txBox="1"/>
          <p:nvPr/>
        </p:nvSpPr>
        <p:spPr>
          <a:xfrm>
            <a:off x="432456" y="6453539"/>
            <a:ext cx="2985847" cy="461665"/>
          </a:xfrm>
          <a:prstGeom prst="rect">
            <a:avLst/>
          </a:prstGeom>
          <a:noFill/>
        </p:spPr>
        <p:txBody>
          <a:bodyPr wrap="square" rtlCol="0">
            <a:spAutoFit/>
          </a:bodyPr>
          <a:lstStyle/>
          <a:p>
            <a:r>
              <a:rPr lang="en-US" sz="1200" dirty="0">
                <a:solidFill>
                  <a:schemeClr val="tx1">
                    <a:lumMod val="65000"/>
                    <a:lumOff val="35000"/>
                  </a:schemeClr>
                </a:solidFill>
              </a:rPr>
              <a:t>The Care Partner Project ©2022</a:t>
            </a:r>
          </a:p>
          <a:p>
            <a:endParaRPr lang="en-US" sz="1200" dirty="0"/>
          </a:p>
        </p:txBody>
      </p:sp>
      <p:sp>
        <p:nvSpPr>
          <p:cNvPr id="2" name="Slide Number Placeholder 1">
            <a:extLst>
              <a:ext uri="{FF2B5EF4-FFF2-40B4-BE49-F238E27FC236}">
                <a16:creationId xmlns:a16="http://schemas.microsoft.com/office/drawing/2014/main" id="{6A9AB85D-45DE-444D-9013-2E9C498943D9}"/>
              </a:ext>
            </a:extLst>
          </p:cNvPr>
          <p:cNvSpPr>
            <a:spLocks noGrp="1"/>
          </p:cNvSpPr>
          <p:nvPr>
            <p:ph type="sldNum" sz="quarter" idx="4"/>
          </p:nvPr>
        </p:nvSpPr>
        <p:spPr/>
        <p:txBody>
          <a:bodyPr/>
          <a:lstStyle/>
          <a:p>
            <a:fld id="{5545935D-753C-6342-B658-0DC896E1BF92}" type="slidenum">
              <a:rPr lang="en-US" smtClean="0"/>
              <a:t>1</a:t>
            </a:fld>
            <a:endParaRPr lang="en-US" dirty="0"/>
          </a:p>
        </p:txBody>
      </p:sp>
    </p:spTree>
    <p:extLst>
      <p:ext uri="{BB962C8B-B14F-4D97-AF65-F5344CB8AC3E}">
        <p14:creationId xmlns:p14="http://schemas.microsoft.com/office/powerpoint/2010/main" val="2460197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8896" y="1126338"/>
            <a:ext cx="3425124" cy="2062103"/>
          </a:xfrm>
          <a:prstGeom prst="rect">
            <a:avLst/>
          </a:prstGeom>
          <a:noFill/>
        </p:spPr>
        <p:txBody>
          <a:bodyPr wrap="square" rtlCol="0">
            <a:spAutoFit/>
          </a:bodyPr>
          <a:lstStyle/>
          <a:p>
            <a:r>
              <a:rPr lang="en-US" sz="3200" b="1" dirty="0">
                <a:solidFill>
                  <a:schemeClr val="tx2"/>
                </a:solidFill>
              </a:rPr>
              <a:t>Welcome!</a:t>
            </a:r>
          </a:p>
          <a:p>
            <a:r>
              <a:rPr lang="en-US" sz="3200" b="1" dirty="0">
                <a:solidFill>
                  <a:schemeClr val="tx2"/>
                </a:solidFill>
              </a:rPr>
              <a:t>Thank you for </a:t>
            </a:r>
            <a:br>
              <a:rPr lang="en-US" sz="3200" b="1" dirty="0">
                <a:solidFill>
                  <a:schemeClr val="tx2"/>
                </a:solidFill>
              </a:rPr>
            </a:br>
            <a:r>
              <a:rPr lang="en-US" sz="3200" b="1" dirty="0">
                <a:solidFill>
                  <a:schemeClr val="tx2"/>
                </a:solidFill>
              </a:rPr>
              <a:t>joining me today!</a:t>
            </a:r>
          </a:p>
        </p:txBody>
      </p:sp>
      <p:sp>
        <p:nvSpPr>
          <p:cNvPr id="5" name="TextBox 4"/>
          <p:cNvSpPr txBox="1"/>
          <p:nvPr/>
        </p:nvSpPr>
        <p:spPr>
          <a:xfrm>
            <a:off x="-28116" y="4220611"/>
            <a:ext cx="9144000" cy="2637389"/>
          </a:xfrm>
          <a:prstGeom prst="rect">
            <a:avLst/>
          </a:prstGeom>
          <a:solidFill>
            <a:schemeClr val="tx2"/>
          </a:solidFill>
          <a:ln>
            <a:solidFill>
              <a:schemeClr val="accent1"/>
            </a:solidFill>
          </a:ln>
        </p:spPr>
        <p:txBody>
          <a:bodyPr wrap="square" rtlCol="0">
            <a:spAutoFit/>
          </a:bodyPr>
          <a:lstStyle/>
          <a:p>
            <a:endParaRPr lang="en-US" dirty="0">
              <a:solidFill>
                <a:schemeClr val="accent4"/>
              </a:solidFill>
            </a:endParaRPr>
          </a:p>
          <a:p>
            <a:pPr algn="ctr"/>
            <a:endParaRPr lang="en-US" sz="2531" b="1" dirty="0">
              <a:solidFill>
                <a:schemeClr val="bg1"/>
              </a:solidFill>
            </a:endParaRPr>
          </a:p>
          <a:p>
            <a:pPr algn="ctr"/>
            <a:r>
              <a:rPr lang="en-US" sz="2531" b="1" dirty="0">
                <a:solidFill>
                  <a:schemeClr val="bg1"/>
                </a:solidFill>
              </a:rPr>
              <a:t>Many thanks to our hosts!</a:t>
            </a:r>
            <a:br>
              <a:rPr lang="en-US" b="1" dirty="0">
                <a:solidFill>
                  <a:schemeClr val="bg1"/>
                </a:solidFill>
              </a:rPr>
            </a:br>
            <a:r>
              <a:rPr lang="en-US" b="1" dirty="0">
                <a:solidFill>
                  <a:schemeClr val="bg1"/>
                </a:solidFill>
              </a:rPr>
              <a:t> </a:t>
            </a:r>
          </a:p>
          <a:p>
            <a:pPr algn="ctr"/>
            <a:r>
              <a:rPr lang="en-US" sz="1969" dirty="0">
                <a:solidFill>
                  <a:schemeClr val="bg1"/>
                </a:solidFill>
              </a:rPr>
              <a:t>INSERT: NAME HOSTS HERE</a:t>
            </a:r>
            <a:endParaRPr lang="en-US" sz="2812" dirty="0">
              <a:solidFill>
                <a:schemeClr val="bg1"/>
              </a:solidFill>
            </a:endParaRPr>
          </a:p>
          <a:p>
            <a:pPr algn="ctr"/>
            <a:endParaRPr lang="en-US" sz="1969" dirty="0">
              <a:solidFill>
                <a:schemeClr val="bg1"/>
              </a:solidFill>
            </a:endParaRPr>
          </a:p>
          <a:p>
            <a:pPr algn="ctr"/>
            <a:endParaRPr lang="en-US" sz="1969" dirty="0">
              <a:solidFill>
                <a:schemeClr val="bg1"/>
              </a:solidFill>
            </a:endParaRPr>
          </a:p>
          <a:p>
            <a:pPr algn="ctr"/>
            <a:endParaRPr lang="en-US" sz="1969" dirty="0">
              <a:solidFill>
                <a:schemeClr val="bg1"/>
              </a:solidFill>
            </a:endParaRPr>
          </a:p>
        </p:txBody>
      </p:sp>
      <p:sp>
        <p:nvSpPr>
          <p:cNvPr id="9" name="TextBox 8">
            <a:extLst>
              <a:ext uri="{FF2B5EF4-FFF2-40B4-BE49-F238E27FC236}">
                <a16:creationId xmlns:a16="http://schemas.microsoft.com/office/drawing/2014/main" id="{B7BD50EF-8E75-C04C-8761-FEC506051B06}"/>
              </a:ext>
            </a:extLst>
          </p:cNvPr>
          <p:cNvSpPr txBox="1"/>
          <p:nvPr/>
        </p:nvSpPr>
        <p:spPr>
          <a:xfrm>
            <a:off x="4870067" y="2449777"/>
            <a:ext cx="2830402" cy="1477328"/>
          </a:xfrm>
          <a:prstGeom prst="rect">
            <a:avLst/>
          </a:prstGeom>
          <a:noFill/>
        </p:spPr>
        <p:txBody>
          <a:bodyPr wrap="square" rtlCol="0">
            <a:spAutoFit/>
          </a:bodyPr>
          <a:lstStyle/>
          <a:p>
            <a:r>
              <a:rPr lang="en-US" dirty="0"/>
              <a:t>INSERT Presenter Name and credentials</a:t>
            </a:r>
          </a:p>
          <a:p>
            <a:r>
              <a:rPr lang="en-US" dirty="0"/>
              <a:t>INSERT Company Name</a:t>
            </a:r>
            <a:br>
              <a:rPr lang="en-US" dirty="0"/>
            </a:br>
            <a:r>
              <a:rPr lang="en-US" dirty="0"/>
              <a:t>INSERT Email Address</a:t>
            </a:r>
          </a:p>
          <a:p>
            <a:r>
              <a:rPr lang="en-US" dirty="0"/>
              <a:t>INSERT Phone Number</a:t>
            </a:r>
          </a:p>
        </p:txBody>
      </p:sp>
      <p:sp>
        <p:nvSpPr>
          <p:cNvPr id="2" name="Footer Placeholder 1">
            <a:extLst>
              <a:ext uri="{FF2B5EF4-FFF2-40B4-BE49-F238E27FC236}">
                <a16:creationId xmlns:a16="http://schemas.microsoft.com/office/drawing/2014/main" id="{51795222-3900-B141-81FD-99056C7D58DB}"/>
              </a:ext>
            </a:extLst>
          </p:cNvPr>
          <p:cNvSpPr>
            <a:spLocks noGrp="1"/>
          </p:cNvSpPr>
          <p:nvPr>
            <p:ph type="ftr" sz="quarter" idx="11"/>
          </p:nvPr>
        </p:nvSpPr>
        <p:spPr>
          <a:xfrm>
            <a:off x="3028950" y="6492875"/>
            <a:ext cx="3086100" cy="365125"/>
          </a:xfrm>
        </p:spPr>
        <p:txBody>
          <a:bodyPr/>
          <a:lstStyle/>
          <a:p>
            <a:r>
              <a:rPr lang="en-US"/>
              <a:t>The Care Partner Project ©2023</a:t>
            </a:r>
            <a:endParaRPr lang="en-US" dirty="0"/>
          </a:p>
        </p:txBody>
      </p:sp>
      <p:sp>
        <p:nvSpPr>
          <p:cNvPr id="3" name="TextBox 2">
            <a:extLst>
              <a:ext uri="{FF2B5EF4-FFF2-40B4-BE49-F238E27FC236}">
                <a16:creationId xmlns:a16="http://schemas.microsoft.com/office/drawing/2014/main" id="{76E4263E-F760-17D7-2E17-F2475E8D1505}"/>
              </a:ext>
            </a:extLst>
          </p:cNvPr>
          <p:cNvSpPr txBox="1"/>
          <p:nvPr/>
        </p:nvSpPr>
        <p:spPr>
          <a:xfrm>
            <a:off x="4870067" y="744226"/>
            <a:ext cx="2423948" cy="3139321"/>
          </a:xfrm>
          <a:prstGeom prst="rect">
            <a:avLst/>
          </a:prstGeom>
          <a:noFill/>
        </p:spPr>
        <p:txBody>
          <a:bodyPr wrap="square" rtlCol="0">
            <a:spAutoFit/>
          </a:bodyPr>
          <a:lstStyle/>
          <a:p>
            <a:r>
              <a:rPr lang="en-US" dirty="0"/>
              <a:t>INSERT photo of presenter here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64EC4A59-4855-B548-9698-A162A2EF9EC2}"/>
              </a:ext>
            </a:extLst>
          </p:cNvPr>
          <p:cNvSpPr>
            <a:spLocks noGrp="1"/>
          </p:cNvSpPr>
          <p:nvPr>
            <p:ph type="sldNum" sz="quarter" idx="4"/>
          </p:nvPr>
        </p:nvSpPr>
        <p:spPr/>
        <p:txBody>
          <a:bodyPr/>
          <a:lstStyle/>
          <a:p>
            <a:fld id="{5545935D-753C-6342-B658-0DC896E1BF92}" type="slidenum">
              <a:rPr lang="en-US" smtClean="0"/>
              <a:t>2</a:t>
            </a:fld>
            <a:endParaRPr lang="en-US" dirty="0"/>
          </a:p>
        </p:txBody>
      </p:sp>
    </p:spTree>
    <p:extLst>
      <p:ext uri="{BB962C8B-B14F-4D97-AF65-F5344CB8AC3E}">
        <p14:creationId xmlns:p14="http://schemas.microsoft.com/office/powerpoint/2010/main" val="2281151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3B7B-894C-0F47-8B8E-EE2A6BD2960A}"/>
              </a:ext>
            </a:extLst>
          </p:cNvPr>
          <p:cNvSpPr>
            <a:spLocks noGrp="1"/>
          </p:cNvSpPr>
          <p:nvPr>
            <p:ph type="title"/>
          </p:nvPr>
        </p:nvSpPr>
        <p:spPr>
          <a:xfrm>
            <a:off x="498474" y="144908"/>
            <a:ext cx="7556313" cy="995082"/>
          </a:xfrm>
        </p:spPr>
        <p:txBody>
          <a:bodyPr>
            <a:normAutofit/>
          </a:bodyPr>
          <a:lstStyle/>
          <a:p>
            <a:r>
              <a:rPr lang="en-US" dirty="0">
                <a:latin typeface="Arial" panose="020B0604020202020204" pitchFamily="34" charset="0"/>
                <a:cs typeface="Arial" panose="020B0604020202020204" pitchFamily="34" charset="0"/>
              </a:rPr>
              <a:t> Brought to You by…</a:t>
            </a:r>
            <a:endParaRPr lang="en-US" sz="2800" b="1" dirty="0">
              <a:solidFill>
                <a:schemeClr val="accent1"/>
              </a:solidFill>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66A9058F-AFCD-D84E-AA07-26BA51A98F64}"/>
              </a:ext>
            </a:extLst>
          </p:cNvPr>
          <p:cNvPicPr>
            <a:picLocks noGrp="1" noChangeAspect="1"/>
          </p:cNvPicPr>
          <p:nvPr>
            <p:ph idx="1"/>
          </p:nvPr>
        </p:nvPicPr>
        <p:blipFill>
          <a:blip r:embed="rId3"/>
          <a:stretch>
            <a:fillRect/>
          </a:stretch>
        </p:blipFill>
        <p:spPr>
          <a:xfrm>
            <a:off x="498474" y="1683026"/>
            <a:ext cx="8391476" cy="4248455"/>
          </a:xfrm>
        </p:spPr>
      </p:pic>
      <p:sp>
        <p:nvSpPr>
          <p:cNvPr id="4" name="Text Placeholder 3">
            <a:extLst>
              <a:ext uri="{FF2B5EF4-FFF2-40B4-BE49-F238E27FC236}">
                <a16:creationId xmlns:a16="http://schemas.microsoft.com/office/drawing/2014/main" id="{A38340B8-1A3C-4F49-B7C8-C7CD4DDE14BE}"/>
              </a:ext>
            </a:extLst>
          </p:cNvPr>
          <p:cNvSpPr>
            <a:spLocks noGrp="1"/>
          </p:cNvSpPr>
          <p:nvPr>
            <p:ph type="body" sz="half" idx="2"/>
          </p:nvPr>
        </p:nvSpPr>
        <p:spPr/>
        <p:txBody>
          <a:bodyPr/>
          <a:lstStyle/>
          <a:p>
            <a:r>
              <a:rPr lang="en-US" sz="2800" b="1" dirty="0"/>
              <a:t>The Care Partner Project  </a:t>
            </a:r>
            <a:r>
              <a:rPr lang="en-US" sz="1800" dirty="0"/>
              <a:t>(TheCarePartnerProject.org)</a:t>
            </a:r>
            <a:endParaRPr lang="en-US" b="1" dirty="0"/>
          </a:p>
        </p:txBody>
      </p:sp>
      <p:sp>
        <p:nvSpPr>
          <p:cNvPr id="5" name="Footer Placeholder 4">
            <a:extLst>
              <a:ext uri="{FF2B5EF4-FFF2-40B4-BE49-F238E27FC236}">
                <a16:creationId xmlns:a16="http://schemas.microsoft.com/office/drawing/2014/main" id="{0D584974-64A7-4B48-9829-3F3AF228125A}"/>
              </a:ext>
            </a:extLst>
          </p:cNvPr>
          <p:cNvSpPr>
            <a:spLocks noGrp="1"/>
          </p:cNvSpPr>
          <p:nvPr>
            <p:ph type="ftr" sz="quarter" idx="11"/>
          </p:nvPr>
        </p:nvSpPr>
        <p:spPr/>
        <p:txBody>
          <a:bodyPr/>
          <a:lstStyle/>
          <a:p>
            <a:pPr>
              <a:defRPr/>
            </a:pPr>
            <a:r>
              <a:rPr lang="en-US"/>
              <a:t>The Care Partner Project ©2023</a:t>
            </a:r>
            <a:endParaRPr lang="en-US" dirty="0"/>
          </a:p>
        </p:txBody>
      </p:sp>
      <p:sp>
        <p:nvSpPr>
          <p:cNvPr id="3" name="Slide Number Placeholder 2">
            <a:extLst>
              <a:ext uri="{FF2B5EF4-FFF2-40B4-BE49-F238E27FC236}">
                <a16:creationId xmlns:a16="http://schemas.microsoft.com/office/drawing/2014/main" id="{CE4CC0F1-4F56-2345-B43F-8FECAAB4BBCA}"/>
              </a:ext>
            </a:extLst>
          </p:cNvPr>
          <p:cNvSpPr>
            <a:spLocks noGrp="1"/>
          </p:cNvSpPr>
          <p:nvPr>
            <p:ph type="sldNum" sz="quarter" idx="4"/>
          </p:nvPr>
        </p:nvSpPr>
        <p:spPr/>
        <p:txBody>
          <a:bodyPr/>
          <a:lstStyle/>
          <a:p>
            <a:fld id="{5545935D-753C-6342-B658-0DC896E1BF92}" type="slidenum">
              <a:rPr lang="en-US" smtClean="0"/>
              <a:t>3</a:t>
            </a:fld>
            <a:endParaRPr lang="en-US" dirty="0"/>
          </a:p>
        </p:txBody>
      </p:sp>
    </p:spTree>
    <p:extLst>
      <p:ext uri="{BB962C8B-B14F-4D97-AF65-F5344CB8AC3E}">
        <p14:creationId xmlns:p14="http://schemas.microsoft.com/office/powerpoint/2010/main" val="51519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5E9D-AB94-A248-B382-DE0D05EEDD3D}"/>
              </a:ext>
            </a:extLst>
          </p:cNvPr>
          <p:cNvSpPr>
            <a:spLocks noGrp="1"/>
          </p:cNvSpPr>
          <p:nvPr>
            <p:ph type="title"/>
          </p:nvPr>
        </p:nvSpPr>
        <p:spPr>
          <a:xfrm>
            <a:off x="4435522" y="793854"/>
            <a:ext cx="4708478" cy="1337310"/>
          </a:xfrm>
        </p:spPr>
        <p:txBody>
          <a:bodyPr anchor="b">
            <a:normAutofit/>
          </a:bodyPr>
          <a:lstStyle/>
          <a:p>
            <a:r>
              <a:rPr lang="en-US" sz="2800" b="1" dirty="0">
                <a:solidFill>
                  <a:schemeClr val="accent1"/>
                </a:solidFill>
                <a:latin typeface="Arial" panose="020B0604020202020204" pitchFamily="34" charset="0"/>
                <a:cs typeface="Arial" panose="020B0604020202020204" pitchFamily="34" charset="0"/>
              </a:rPr>
              <a:t>Today’s Plan: Next 30 Minutes Together</a:t>
            </a:r>
            <a:br>
              <a:rPr lang="en-US" sz="2800" b="1" dirty="0">
                <a:solidFill>
                  <a:schemeClr val="accent1"/>
                </a:solidFill>
                <a:latin typeface="Arial" panose="020B0604020202020204" pitchFamily="34" charset="0"/>
                <a:cs typeface="Arial" panose="020B0604020202020204" pitchFamily="34" charset="0"/>
              </a:rPr>
            </a:br>
            <a:endParaRPr lang="en-US" sz="2200" dirty="0">
              <a:solidFill>
                <a:schemeClr val="accent3"/>
              </a:solidFill>
              <a:latin typeface="Arial" panose="020B0604020202020204" pitchFamily="34" charset="0"/>
              <a:cs typeface="Arial" panose="020B0604020202020204" pitchFamily="34" charset="0"/>
            </a:endParaRPr>
          </a:p>
        </p:txBody>
      </p:sp>
      <p:pic>
        <p:nvPicPr>
          <p:cNvPr id="8" name="Picture 7" descr="Light bulb on yellow background with sketched light beams and cord">
            <a:extLst>
              <a:ext uri="{FF2B5EF4-FFF2-40B4-BE49-F238E27FC236}">
                <a16:creationId xmlns:a16="http://schemas.microsoft.com/office/drawing/2014/main" id="{6D66E367-9291-4AFD-B4BE-75A2D908AD4F}"/>
              </a:ext>
            </a:extLst>
          </p:cNvPr>
          <p:cNvPicPr>
            <a:picLocks noChangeAspect="1"/>
          </p:cNvPicPr>
          <p:nvPr/>
        </p:nvPicPr>
        <p:blipFill rotWithShape="1">
          <a:blip r:embed="rId3"/>
          <a:srcRect l="51246" r="6988"/>
          <a:stretch/>
        </p:blipFill>
        <p:spPr>
          <a:xfrm>
            <a:off x="1" y="0"/>
            <a:ext cx="4657350"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8B96038A-EACA-D94E-BAC4-C6CCC0AC95DD}"/>
              </a:ext>
            </a:extLst>
          </p:cNvPr>
          <p:cNvSpPr>
            <a:spLocks noGrp="1"/>
          </p:cNvSpPr>
          <p:nvPr>
            <p:ph idx="1"/>
          </p:nvPr>
        </p:nvSpPr>
        <p:spPr>
          <a:xfrm>
            <a:off x="4773389" y="1999072"/>
            <a:ext cx="4254572" cy="3787579"/>
          </a:xfrm>
        </p:spPr>
        <p:txBody>
          <a:bodyPr>
            <a:normAutofit/>
          </a:bodyPr>
          <a:lstStyle/>
          <a:p>
            <a:pPr marL="0" indent="0">
              <a:buNone/>
            </a:pPr>
            <a:r>
              <a:rPr lang="en-US" sz="1125" dirty="0"/>
              <a:t>  </a:t>
            </a:r>
          </a:p>
          <a:p>
            <a:r>
              <a:rPr lang="en-US" sz="2400" dirty="0">
                <a:solidFill>
                  <a:schemeClr val="tx1">
                    <a:lumMod val="65000"/>
                    <a:lumOff val="35000"/>
                  </a:schemeClr>
                </a:solidFill>
              </a:rPr>
              <a:t>When you might want to have a telehealth meeting with your doctor and why</a:t>
            </a:r>
          </a:p>
          <a:p>
            <a:r>
              <a:rPr lang="en-US" sz="2400" dirty="0">
                <a:solidFill>
                  <a:schemeClr val="tx1">
                    <a:lumMod val="65000"/>
                    <a:lumOff val="35000"/>
                  </a:schemeClr>
                </a:solidFill>
              </a:rPr>
              <a:t> How to get the most out of   every moment! </a:t>
            </a:r>
          </a:p>
          <a:p>
            <a:r>
              <a:rPr lang="en-US" sz="2400" dirty="0">
                <a:solidFill>
                  <a:schemeClr val="tx1">
                    <a:lumMod val="65000"/>
                    <a:lumOff val="35000"/>
                  </a:schemeClr>
                </a:solidFill>
              </a:rPr>
              <a:t>Then, we’ll talk! Your questions and ideas</a:t>
            </a:r>
            <a:endParaRPr lang="en-US" sz="2100" dirty="0">
              <a:solidFill>
                <a:schemeClr val="tx1">
                  <a:lumMod val="65000"/>
                  <a:lumOff val="35000"/>
                </a:schemeClr>
              </a:solidFill>
            </a:endParaRPr>
          </a:p>
          <a:p>
            <a:pPr marL="228600" lvl="1" indent="0">
              <a:lnSpc>
                <a:spcPct val="160000"/>
              </a:lnSpc>
              <a:buNone/>
            </a:pPr>
            <a:endParaRPr lang="en-US" sz="2100" b="1" dirty="0">
              <a:solidFill>
                <a:schemeClr val="tx1">
                  <a:lumMod val="65000"/>
                  <a:lumOff val="35000"/>
                </a:schemeClr>
              </a:solidFill>
            </a:endParaRPr>
          </a:p>
        </p:txBody>
      </p:sp>
      <p:sp>
        <p:nvSpPr>
          <p:cNvPr id="5" name="Footer Placeholder 4">
            <a:extLst>
              <a:ext uri="{FF2B5EF4-FFF2-40B4-BE49-F238E27FC236}">
                <a16:creationId xmlns:a16="http://schemas.microsoft.com/office/drawing/2014/main" id="{18DA32DD-E82B-284D-B840-51E480513599}"/>
              </a:ext>
            </a:extLst>
          </p:cNvPr>
          <p:cNvSpPr>
            <a:spLocks noGrp="1"/>
          </p:cNvSpPr>
          <p:nvPr>
            <p:ph type="ftr" sz="quarter" idx="11"/>
          </p:nvPr>
        </p:nvSpPr>
        <p:spPr>
          <a:xfrm>
            <a:off x="579127" y="6425636"/>
            <a:ext cx="3086100" cy="273844"/>
          </a:xfrm>
        </p:spPr>
        <p:txBody>
          <a:bodyPr>
            <a:normAutofit/>
          </a:bodyPr>
          <a:lstStyle/>
          <a:p>
            <a:pPr algn="l">
              <a:spcAft>
                <a:spcPts val="450"/>
              </a:spcAft>
            </a:pPr>
            <a:r>
              <a:rPr lang="en-US"/>
              <a:t>The Care Partner Project ©2023</a:t>
            </a:r>
            <a:endParaRPr lang="en-US" dirty="0"/>
          </a:p>
        </p:txBody>
      </p:sp>
      <p:sp>
        <p:nvSpPr>
          <p:cNvPr id="4" name="Slide Number Placeholder 3">
            <a:extLst>
              <a:ext uri="{FF2B5EF4-FFF2-40B4-BE49-F238E27FC236}">
                <a16:creationId xmlns:a16="http://schemas.microsoft.com/office/drawing/2014/main" id="{474AA9F6-6FA0-CB46-85F1-6154AB96EAFB}"/>
              </a:ext>
            </a:extLst>
          </p:cNvPr>
          <p:cNvSpPr>
            <a:spLocks noGrp="1"/>
          </p:cNvSpPr>
          <p:nvPr>
            <p:ph type="sldNum" sz="quarter" idx="4"/>
          </p:nvPr>
        </p:nvSpPr>
        <p:spPr/>
        <p:txBody>
          <a:bodyPr/>
          <a:lstStyle/>
          <a:p>
            <a:fld id="{5545935D-753C-6342-B658-0DC896E1BF92}" type="slidenum">
              <a:rPr lang="en-US" smtClean="0"/>
              <a:t>4</a:t>
            </a:fld>
            <a:endParaRPr lang="en-US" dirty="0"/>
          </a:p>
        </p:txBody>
      </p:sp>
    </p:spTree>
    <p:extLst>
      <p:ext uri="{BB962C8B-B14F-4D97-AF65-F5344CB8AC3E}">
        <p14:creationId xmlns:p14="http://schemas.microsoft.com/office/powerpoint/2010/main" val="341720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E2642-B8B4-700A-4A07-17193BD73D23}"/>
              </a:ext>
            </a:extLst>
          </p:cNvPr>
          <p:cNvSpPr>
            <a:spLocks noGrp="1"/>
          </p:cNvSpPr>
          <p:nvPr>
            <p:ph type="title"/>
          </p:nvPr>
        </p:nvSpPr>
        <p:spPr>
          <a:xfrm>
            <a:off x="377826" y="2721651"/>
            <a:ext cx="3255264" cy="1162050"/>
          </a:xfrm>
        </p:spPr>
        <p:txBody>
          <a:bodyPr wrap="square" anchor="b">
            <a:normAutofit fontScale="90000"/>
          </a:bodyPr>
          <a:lstStyle/>
          <a:p>
            <a:pPr>
              <a:lnSpc>
                <a:spcPct val="90000"/>
              </a:lnSpc>
            </a:pPr>
            <a:br>
              <a:rPr lang="en-US" dirty="0"/>
            </a:br>
            <a:r>
              <a:rPr lang="en-US" dirty="0"/>
              <a:t>NOT for everyone. </a:t>
            </a:r>
            <a:br>
              <a:rPr lang="en-US" dirty="0"/>
            </a:br>
            <a:br>
              <a:rPr lang="en-US" dirty="0"/>
            </a:br>
            <a:r>
              <a:rPr lang="en-US" dirty="0"/>
              <a:t>NOT for every purpose</a:t>
            </a:r>
            <a:br>
              <a:rPr lang="en-US" dirty="0"/>
            </a:br>
            <a:endParaRPr lang="en-US" dirty="0"/>
          </a:p>
        </p:txBody>
      </p:sp>
      <p:sp>
        <p:nvSpPr>
          <p:cNvPr id="4" name="Footer Placeholder 3">
            <a:extLst>
              <a:ext uri="{FF2B5EF4-FFF2-40B4-BE49-F238E27FC236}">
                <a16:creationId xmlns:a16="http://schemas.microsoft.com/office/drawing/2014/main" id="{6815BE40-031D-F2D4-0AB2-47B0FDE57741}"/>
              </a:ext>
            </a:extLst>
          </p:cNvPr>
          <p:cNvSpPr>
            <a:spLocks noGrp="1"/>
          </p:cNvSpPr>
          <p:nvPr>
            <p:ph type="ftr" sz="quarter" idx="11"/>
          </p:nvPr>
        </p:nvSpPr>
        <p:spPr>
          <a:xfrm>
            <a:off x="377826" y="6465919"/>
            <a:ext cx="3316287" cy="365125"/>
          </a:xfrm>
        </p:spPr>
        <p:txBody>
          <a:bodyPr anchor="ctr">
            <a:normAutofit/>
          </a:bodyPr>
          <a:lstStyle/>
          <a:p>
            <a:pPr>
              <a:spcAft>
                <a:spcPts val="600"/>
              </a:spcAft>
              <a:defRPr/>
            </a:pPr>
            <a:r>
              <a:rPr lang="en-US"/>
              <a:t>The Care Partner Project ©2023</a:t>
            </a:r>
            <a:endParaRPr lang="en-US" dirty="0"/>
          </a:p>
        </p:txBody>
      </p:sp>
      <p:graphicFrame>
        <p:nvGraphicFramePr>
          <p:cNvPr id="6" name="Content Placeholder 2">
            <a:extLst>
              <a:ext uri="{FF2B5EF4-FFF2-40B4-BE49-F238E27FC236}">
                <a16:creationId xmlns:a16="http://schemas.microsoft.com/office/drawing/2014/main" id="{48140213-ED08-46AB-F068-92C43A0E6E11}"/>
              </a:ext>
            </a:extLst>
          </p:cNvPr>
          <p:cNvGraphicFramePr>
            <a:graphicFrameLocks noGrp="1"/>
          </p:cNvGraphicFramePr>
          <p:nvPr>
            <p:ph idx="1"/>
            <p:extLst>
              <p:ext uri="{D42A27DB-BD31-4B8C-83A1-F6EECF244321}">
                <p14:modId xmlns:p14="http://schemas.microsoft.com/office/powerpoint/2010/main" val="2492966069"/>
              </p:ext>
            </p:extLst>
          </p:nvPr>
        </p:nvGraphicFramePr>
        <p:xfrm>
          <a:off x="4168775" y="502443"/>
          <a:ext cx="4597399" cy="5853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83C16828-A7E8-CD4B-8233-AFAA3866A959}"/>
              </a:ext>
            </a:extLst>
          </p:cNvPr>
          <p:cNvSpPr>
            <a:spLocks noGrp="1"/>
          </p:cNvSpPr>
          <p:nvPr>
            <p:ph type="sldNum" sz="quarter" idx="4"/>
          </p:nvPr>
        </p:nvSpPr>
        <p:spPr/>
        <p:txBody>
          <a:bodyPr/>
          <a:lstStyle/>
          <a:p>
            <a:fld id="{5545935D-753C-6342-B658-0DC896E1BF92}" type="slidenum">
              <a:rPr lang="en-US" smtClean="0"/>
              <a:t>5</a:t>
            </a:fld>
            <a:endParaRPr lang="en-US" dirty="0"/>
          </a:p>
        </p:txBody>
      </p:sp>
    </p:spTree>
    <p:extLst>
      <p:ext uri="{BB962C8B-B14F-4D97-AF65-F5344CB8AC3E}">
        <p14:creationId xmlns:p14="http://schemas.microsoft.com/office/powerpoint/2010/main" val="3637749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electronics, computer, indoor&#10;&#10;Description automatically generated">
            <a:extLst>
              <a:ext uri="{FF2B5EF4-FFF2-40B4-BE49-F238E27FC236}">
                <a16:creationId xmlns:a16="http://schemas.microsoft.com/office/drawing/2014/main" id="{3EB51D84-93E8-6B44-B486-C4D237409097}"/>
              </a:ext>
            </a:extLst>
          </p:cNvPr>
          <p:cNvPicPr>
            <a:picLocks noChangeAspect="1"/>
          </p:cNvPicPr>
          <p:nvPr/>
        </p:nvPicPr>
        <p:blipFill rotWithShape="1">
          <a:blip r:embed="rId3"/>
          <a:srcRect l="39898" r="11996"/>
          <a:stretch/>
        </p:blipFill>
        <p:spPr>
          <a:xfrm>
            <a:off x="479686" y="921"/>
            <a:ext cx="8544394" cy="6439170"/>
          </a:xfrm>
          <a:prstGeom prst="rect">
            <a:avLst/>
          </a:prstGeom>
          <a:noFill/>
        </p:spPr>
      </p:pic>
      <p:sp>
        <p:nvSpPr>
          <p:cNvPr id="5" name="Footer Placeholder 4">
            <a:extLst>
              <a:ext uri="{FF2B5EF4-FFF2-40B4-BE49-F238E27FC236}">
                <a16:creationId xmlns:a16="http://schemas.microsoft.com/office/drawing/2014/main" id="{3C2876A6-DDCF-334A-A973-60182964325E}"/>
              </a:ext>
            </a:extLst>
          </p:cNvPr>
          <p:cNvSpPr>
            <a:spLocks noGrp="1"/>
          </p:cNvSpPr>
          <p:nvPr>
            <p:ph type="ftr" sz="quarter" idx="11"/>
          </p:nvPr>
        </p:nvSpPr>
        <p:spPr>
          <a:xfrm>
            <a:off x="352488" y="6461094"/>
            <a:ext cx="3316287" cy="365125"/>
          </a:xfrm>
        </p:spPr>
        <p:txBody>
          <a:bodyPr anchor="ctr">
            <a:normAutofit/>
          </a:bodyPr>
          <a:lstStyle/>
          <a:p>
            <a:pPr>
              <a:spcAft>
                <a:spcPts val="600"/>
              </a:spcAft>
              <a:defRPr/>
            </a:pPr>
            <a:r>
              <a:rPr lang="en-US"/>
              <a:t>The Care Partner Project ©2023</a:t>
            </a:r>
            <a:endParaRPr lang="en-US" dirty="0"/>
          </a:p>
        </p:txBody>
      </p:sp>
      <p:sp>
        <p:nvSpPr>
          <p:cNvPr id="23" name="Rectangle 22">
            <a:extLst>
              <a:ext uri="{FF2B5EF4-FFF2-40B4-BE49-F238E27FC236}">
                <a16:creationId xmlns:a16="http://schemas.microsoft.com/office/drawing/2014/main" id="{567542F8-0282-7B41-A682-B63BA4B0A39F}"/>
              </a:ext>
            </a:extLst>
          </p:cNvPr>
          <p:cNvSpPr/>
          <p:nvPr/>
        </p:nvSpPr>
        <p:spPr>
          <a:xfrm>
            <a:off x="250587" y="1358238"/>
            <a:ext cx="2886599" cy="87189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1" name="Rectangle 20">
            <a:extLst>
              <a:ext uri="{FF2B5EF4-FFF2-40B4-BE49-F238E27FC236}">
                <a16:creationId xmlns:a16="http://schemas.microsoft.com/office/drawing/2014/main" id="{40B175F3-3E25-DC47-BBEF-6CC2E1F52348}"/>
              </a:ext>
            </a:extLst>
          </p:cNvPr>
          <p:cNvSpPr/>
          <p:nvPr/>
        </p:nvSpPr>
        <p:spPr>
          <a:xfrm>
            <a:off x="250586" y="2393794"/>
            <a:ext cx="2886599" cy="87189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 name="TextBox 1">
            <a:extLst>
              <a:ext uri="{FF2B5EF4-FFF2-40B4-BE49-F238E27FC236}">
                <a16:creationId xmlns:a16="http://schemas.microsoft.com/office/drawing/2014/main" id="{7B5FBE57-07F1-C945-8181-7384AFEBF42A}"/>
              </a:ext>
            </a:extLst>
          </p:cNvPr>
          <p:cNvSpPr txBox="1"/>
          <p:nvPr/>
        </p:nvSpPr>
        <p:spPr>
          <a:xfrm>
            <a:off x="81026" y="97176"/>
            <a:ext cx="3859213" cy="6370975"/>
          </a:xfrm>
          <a:prstGeom prst="rect">
            <a:avLst/>
          </a:prstGeom>
          <a:solidFill>
            <a:schemeClr val="bg1"/>
          </a:solidFill>
          <a:ln w="66675">
            <a:solidFill>
              <a:schemeClr val="accent1"/>
            </a:solidFill>
          </a:ln>
        </p:spPr>
        <p:txBody>
          <a:bodyPr wrap="square" rtlCol="0">
            <a:spAutoFit/>
          </a:bodyPr>
          <a:lstStyle/>
          <a:p>
            <a:endParaRPr lang="en-US" dirty="0"/>
          </a:p>
          <a:p>
            <a:r>
              <a:rPr lang="en-US" sz="2800" b="1" dirty="0">
                <a:solidFill>
                  <a:schemeClr val="accent1"/>
                </a:solidFill>
              </a:rPr>
              <a:t>When you may want to meet your doctor from home! </a:t>
            </a:r>
          </a:p>
          <a:p>
            <a:endParaRPr lang="en-US" dirty="0"/>
          </a:p>
          <a:p>
            <a:pPr marL="285750" indent="-285750">
              <a:buFont typeface="Courier New" panose="02070309020205020404" pitchFamily="49" charset="0"/>
              <a:buChar char="o"/>
            </a:pPr>
            <a:r>
              <a:rPr lang="en-US" dirty="0">
                <a:solidFill>
                  <a:schemeClr val="tx1">
                    <a:lumMod val="65000"/>
                    <a:lumOff val="35000"/>
                  </a:schemeClr>
                </a:solidFill>
              </a:rPr>
              <a:t>Y</a:t>
            </a:r>
            <a:r>
              <a:rPr lang="en-US" sz="1800" dirty="0">
                <a:solidFill>
                  <a:schemeClr val="tx1">
                    <a:lumMod val="65000"/>
                    <a:lumOff val="35000"/>
                  </a:schemeClr>
                </a:solidFill>
              </a:rPr>
              <a:t>ou can get an </a:t>
            </a:r>
            <a:r>
              <a:rPr lang="en-US" dirty="0">
                <a:solidFill>
                  <a:schemeClr val="tx1">
                    <a:lumMod val="65000"/>
                    <a:lumOff val="35000"/>
                  </a:schemeClr>
                </a:solidFill>
              </a:rPr>
              <a:t>appointment sooner via telehealth (common!)</a:t>
            </a:r>
            <a:endParaRPr lang="en-US" sz="1800" dirty="0">
              <a:solidFill>
                <a:schemeClr val="tx1">
                  <a:lumMod val="65000"/>
                  <a:lumOff val="35000"/>
                </a:schemeClr>
              </a:solidFill>
            </a:endParaRPr>
          </a:p>
          <a:p>
            <a:pPr marL="285750" indent="-285750">
              <a:buFont typeface="Courier New" panose="02070309020205020404" pitchFamily="49" charset="0"/>
              <a:buChar char="o"/>
            </a:pPr>
            <a:endParaRPr lang="en-US" dirty="0">
              <a:solidFill>
                <a:schemeClr val="tx1">
                  <a:lumMod val="65000"/>
                  <a:lumOff val="35000"/>
                </a:schemeClr>
              </a:solidFill>
            </a:endParaRPr>
          </a:p>
          <a:p>
            <a:pPr marL="285750" indent="-285750">
              <a:buFont typeface="Courier New" panose="02070309020205020404" pitchFamily="49" charset="0"/>
              <a:buChar char="o"/>
            </a:pPr>
            <a:r>
              <a:rPr lang="en-US" dirty="0">
                <a:solidFill>
                  <a:schemeClr val="tx1">
                    <a:lumMod val="65000"/>
                    <a:lumOff val="35000"/>
                  </a:schemeClr>
                </a:solidFill>
              </a:rPr>
              <a:t>Y</a:t>
            </a:r>
            <a:r>
              <a:rPr lang="en-US" sz="1800" kern="1200" dirty="0">
                <a:solidFill>
                  <a:schemeClr val="tx1">
                    <a:lumMod val="65000"/>
                    <a:lumOff val="35000"/>
                  </a:schemeClr>
                </a:solidFill>
              </a:rPr>
              <a:t>ou want to avoid contagious illnesses in a waiting room.</a:t>
            </a:r>
          </a:p>
          <a:p>
            <a:pPr marL="285750" indent="-285750">
              <a:buFont typeface="Courier New" panose="02070309020205020404" pitchFamily="49" charset="0"/>
              <a:buChar char="o"/>
            </a:pPr>
            <a:endParaRPr lang="en-US" dirty="0">
              <a:solidFill>
                <a:schemeClr val="tx1">
                  <a:lumMod val="65000"/>
                  <a:lumOff val="35000"/>
                </a:schemeClr>
              </a:solidFill>
            </a:endParaRPr>
          </a:p>
          <a:p>
            <a:pPr marL="285750" indent="-285750">
              <a:buFont typeface="Courier New" panose="02070309020205020404" pitchFamily="49" charset="0"/>
              <a:buChar char="o"/>
            </a:pPr>
            <a:r>
              <a:rPr lang="en-US" dirty="0">
                <a:solidFill>
                  <a:schemeClr val="tx1">
                    <a:lumMod val="65000"/>
                    <a:lumOff val="35000"/>
                  </a:schemeClr>
                </a:solidFill>
              </a:rPr>
              <a:t>Y</a:t>
            </a:r>
            <a:r>
              <a:rPr lang="en-US" sz="1800" kern="1200" dirty="0">
                <a:solidFill>
                  <a:schemeClr val="tx1">
                    <a:lumMod val="65000"/>
                    <a:lumOff val="35000"/>
                  </a:schemeClr>
                </a:solidFill>
              </a:rPr>
              <a:t>ou want to avoid exposing others to germs you’re carrying!</a:t>
            </a:r>
          </a:p>
          <a:p>
            <a:pPr marL="285750" indent="-285750">
              <a:buFont typeface="Courier New" panose="02070309020205020404" pitchFamily="49" charset="0"/>
              <a:buChar char="o"/>
            </a:pPr>
            <a:endParaRPr lang="en-US" dirty="0">
              <a:solidFill>
                <a:schemeClr val="tx1">
                  <a:lumMod val="65000"/>
                  <a:lumOff val="35000"/>
                </a:schemeClr>
              </a:solidFill>
            </a:endParaRPr>
          </a:p>
          <a:p>
            <a:pPr marL="285750" indent="-285750">
              <a:buFont typeface="Courier New" panose="02070309020205020404" pitchFamily="49" charset="0"/>
              <a:buChar char="o"/>
            </a:pPr>
            <a:r>
              <a:rPr lang="en-US" sz="1800" kern="1200" dirty="0">
                <a:solidFill>
                  <a:schemeClr val="tx1">
                    <a:lumMod val="65000"/>
                    <a:lumOff val="35000"/>
                  </a:schemeClr>
                </a:solidFill>
              </a:rPr>
              <a:t>You want to </a:t>
            </a:r>
            <a:r>
              <a:rPr lang="en-US" dirty="0">
                <a:solidFill>
                  <a:schemeClr val="tx1">
                    <a:lumMod val="65000"/>
                    <a:lumOff val="35000"/>
                  </a:schemeClr>
                </a:solidFill>
              </a:rPr>
              <a:t>save time.</a:t>
            </a:r>
            <a:endParaRPr lang="en-US" sz="1800" kern="1200" dirty="0">
              <a:solidFill>
                <a:schemeClr val="tx1">
                  <a:lumMod val="65000"/>
                  <a:lumOff val="35000"/>
                </a:schemeClr>
              </a:solidFill>
            </a:endParaRPr>
          </a:p>
          <a:p>
            <a:pPr marL="285750" indent="-285750">
              <a:buFont typeface="Courier New" panose="02070309020205020404" pitchFamily="49" charset="0"/>
              <a:buChar char="o"/>
            </a:pPr>
            <a:endParaRPr lang="en-US" dirty="0">
              <a:solidFill>
                <a:schemeClr val="tx1">
                  <a:lumMod val="65000"/>
                  <a:lumOff val="35000"/>
                </a:schemeClr>
              </a:solidFill>
            </a:endParaRPr>
          </a:p>
          <a:p>
            <a:pPr marL="285750" indent="-285750">
              <a:buFont typeface="Courier New" panose="02070309020205020404" pitchFamily="49" charset="0"/>
              <a:buChar char="o"/>
            </a:pPr>
            <a:r>
              <a:rPr lang="en-US" sz="1800" kern="1200" dirty="0">
                <a:solidFill>
                  <a:schemeClr val="tx1">
                    <a:lumMod val="65000"/>
                    <a:lumOff val="35000"/>
                  </a:schemeClr>
                </a:solidFill>
              </a:rPr>
              <a:t>You want to see a doctor who’s out of your area… </a:t>
            </a:r>
            <a:endParaRPr lang="en-US" dirty="0">
              <a:solidFill>
                <a:schemeClr val="tx1">
                  <a:lumMod val="65000"/>
                  <a:lumOff val="35000"/>
                </a:schemeClr>
              </a:solidFill>
            </a:endParaRPr>
          </a:p>
          <a:p>
            <a:pPr marL="742950" lvl="1" indent="-285750">
              <a:buFont typeface="Courier New" panose="02070309020205020404" pitchFamily="49" charset="0"/>
              <a:buChar char="o"/>
            </a:pPr>
            <a:r>
              <a:rPr lang="en-US" dirty="0">
                <a:solidFill>
                  <a:schemeClr val="tx1">
                    <a:lumMod val="65000"/>
                    <a:lumOff val="35000"/>
                  </a:schemeClr>
                </a:solidFill>
              </a:rPr>
              <a:t>P</a:t>
            </a:r>
            <a:r>
              <a:rPr lang="en-US" kern="1200" dirty="0">
                <a:solidFill>
                  <a:schemeClr val="tx1">
                    <a:lumMod val="65000"/>
                    <a:lumOff val="35000"/>
                  </a:schemeClr>
                </a:solidFill>
              </a:rPr>
              <a:t>ossibly a specialist? </a:t>
            </a:r>
          </a:p>
          <a:p>
            <a:pPr marL="742950" lvl="1" indent="-285750">
              <a:buFont typeface="Courier New" panose="02070309020205020404" pitchFamily="49" charset="0"/>
              <a:buChar char="o"/>
            </a:pPr>
            <a:r>
              <a:rPr lang="en-US" kern="1200" dirty="0">
                <a:solidFill>
                  <a:schemeClr val="tx1">
                    <a:lumMod val="65000"/>
                    <a:lumOff val="35000"/>
                  </a:schemeClr>
                </a:solidFill>
              </a:rPr>
              <a:t>2</a:t>
            </a:r>
            <a:r>
              <a:rPr lang="en-US" kern="1200" baseline="30000" dirty="0">
                <a:solidFill>
                  <a:schemeClr val="tx1">
                    <a:lumMod val="65000"/>
                    <a:lumOff val="35000"/>
                  </a:schemeClr>
                </a:solidFill>
              </a:rPr>
              <a:t>nd</a:t>
            </a:r>
            <a:r>
              <a:rPr lang="en-US" kern="1200" dirty="0">
                <a:solidFill>
                  <a:schemeClr val="tx1">
                    <a:lumMod val="65000"/>
                    <a:lumOff val="35000"/>
                  </a:schemeClr>
                </a:solidFill>
              </a:rPr>
              <a:t> opinion?  </a:t>
            </a:r>
            <a:endParaRPr lang="en-US" dirty="0"/>
          </a:p>
          <a:p>
            <a:endParaRPr lang="en-US" dirty="0"/>
          </a:p>
        </p:txBody>
      </p:sp>
      <p:sp>
        <p:nvSpPr>
          <p:cNvPr id="3" name="Slide Number Placeholder 2">
            <a:extLst>
              <a:ext uri="{FF2B5EF4-FFF2-40B4-BE49-F238E27FC236}">
                <a16:creationId xmlns:a16="http://schemas.microsoft.com/office/drawing/2014/main" id="{5C127413-F37A-574E-BB3D-37D8EECC5834}"/>
              </a:ext>
            </a:extLst>
          </p:cNvPr>
          <p:cNvSpPr>
            <a:spLocks noGrp="1"/>
          </p:cNvSpPr>
          <p:nvPr>
            <p:ph type="sldNum" sz="quarter" idx="4"/>
          </p:nvPr>
        </p:nvSpPr>
        <p:spPr/>
        <p:txBody>
          <a:bodyPr/>
          <a:lstStyle/>
          <a:p>
            <a:fld id="{5545935D-753C-6342-B658-0DC896E1BF92}" type="slidenum">
              <a:rPr lang="en-US" smtClean="0"/>
              <a:t>6</a:t>
            </a:fld>
            <a:endParaRPr lang="en-US" dirty="0"/>
          </a:p>
        </p:txBody>
      </p:sp>
    </p:spTree>
    <p:extLst>
      <p:ext uri="{BB962C8B-B14F-4D97-AF65-F5344CB8AC3E}">
        <p14:creationId xmlns:p14="http://schemas.microsoft.com/office/powerpoint/2010/main" val="982646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electronics, computer, indoor&#10;&#10;Description automatically generated">
            <a:extLst>
              <a:ext uri="{FF2B5EF4-FFF2-40B4-BE49-F238E27FC236}">
                <a16:creationId xmlns:a16="http://schemas.microsoft.com/office/drawing/2014/main" id="{3EB51D84-93E8-6B44-B486-C4D237409097}"/>
              </a:ext>
            </a:extLst>
          </p:cNvPr>
          <p:cNvPicPr>
            <a:picLocks noChangeAspect="1"/>
          </p:cNvPicPr>
          <p:nvPr/>
        </p:nvPicPr>
        <p:blipFill rotWithShape="1">
          <a:blip r:embed="rId3"/>
          <a:srcRect l="52769" r="16545"/>
          <a:stretch/>
        </p:blipFill>
        <p:spPr>
          <a:xfrm>
            <a:off x="3668775" y="0"/>
            <a:ext cx="5450305" cy="6439170"/>
          </a:xfrm>
          <a:prstGeom prst="rect">
            <a:avLst/>
          </a:prstGeom>
          <a:noFill/>
        </p:spPr>
      </p:pic>
      <p:sp>
        <p:nvSpPr>
          <p:cNvPr id="5" name="Footer Placeholder 4">
            <a:extLst>
              <a:ext uri="{FF2B5EF4-FFF2-40B4-BE49-F238E27FC236}">
                <a16:creationId xmlns:a16="http://schemas.microsoft.com/office/drawing/2014/main" id="{3C2876A6-DDCF-334A-A973-60182964325E}"/>
              </a:ext>
            </a:extLst>
          </p:cNvPr>
          <p:cNvSpPr>
            <a:spLocks noGrp="1"/>
          </p:cNvSpPr>
          <p:nvPr>
            <p:ph type="ftr" sz="quarter" idx="11"/>
          </p:nvPr>
        </p:nvSpPr>
        <p:spPr>
          <a:xfrm>
            <a:off x="352488" y="6461094"/>
            <a:ext cx="3316287" cy="365125"/>
          </a:xfrm>
        </p:spPr>
        <p:txBody>
          <a:bodyPr anchor="ctr">
            <a:normAutofit/>
          </a:bodyPr>
          <a:lstStyle/>
          <a:p>
            <a:pPr>
              <a:spcAft>
                <a:spcPts val="600"/>
              </a:spcAft>
              <a:defRPr/>
            </a:pPr>
            <a:r>
              <a:rPr lang="en-US"/>
              <a:t>The Care Partner Project ©2023</a:t>
            </a:r>
            <a:endParaRPr lang="en-US" dirty="0"/>
          </a:p>
        </p:txBody>
      </p:sp>
      <p:sp>
        <p:nvSpPr>
          <p:cNvPr id="23" name="Rectangle 22">
            <a:extLst>
              <a:ext uri="{FF2B5EF4-FFF2-40B4-BE49-F238E27FC236}">
                <a16:creationId xmlns:a16="http://schemas.microsoft.com/office/drawing/2014/main" id="{567542F8-0282-7B41-A682-B63BA4B0A39F}"/>
              </a:ext>
            </a:extLst>
          </p:cNvPr>
          <p:cNvSpPr/>
          <p:nvPr/>
        </p:nvSpPr>
        <p:spPr>
          <a:xfrm>
            <a:off x="250587" y="1358238"/>
            <a:ext cx="2886599" cy="87189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1" name="Rectangle 20">
            <a:extLst>
              <a:ext uri="{FF2B5EF4-FFF2-40B4-BE49-F238E27FC236}">
                <a16:creationId xmlns:a16="http://schemas.microsoft.com/office/drawing/2014/main" id="{40B175F3-3E25-DC47-BBEF-6CC2E1F52348}"/>
              </a:ext>
            </a:extLst>
          </p:cNvPr>
          <p:cNvSpPr/>
          <p:nvPr/>
        </p:nvSpPr>
        <p:spPr>
          <a:xfrm>
            <a:off x="250586" y="2393794"/>
            <a:ext cx="2886599" cy="87189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 name="TextBox 1">
            <a:extLst>
              <a:ext uri="{FF2B5EF4-FFF2-40B4-BE49-F238E27FC236}">
                <a16:creationId xmlns:a16="http://schemas.microsoft.com/office/drawing/2014/main" id="{7B5FBE57-07F1-C945-8181-7384AFEBF42A}"/>
              </a:ext>
            </a:extLst>
          </p:cNvPr>
          <p:cNvSpPr txBox="1"/>
          <p:nvPr/>
        </p:nvSpPr>
        <p:spPr>
          <a:xfrm>
            <a:off x="0" y="31781"/>
            <a:ext cx="3859213" cy="6370975"/>
          </a:xfrm>
          <a:prstGeom prst="rect">
            <a:avLst/>
          </a:prstGeom>
          <a:solidFill>
            <a:schemeClr val="bg1"/>
          </a:solidFill>
          <a:ln w="66675">
            <a:solidFill>
              <a:schemeClr val="accent1"/>
            </a:solidFill>
          </a:ln>
        </p:spPr>
        <p:txBody>
          <a:bodyPr wrap="square" rtlCol="0">
            <a:spAutoFit/>
          </a:bodyPr>
          <a:lstStyle/>
          <a:p>
            <a:endParaRPr lang="en-US" dirty="0"/>
          </a:p>
          <a:p>
            <a:r>
              <a:rPr lang="en-US" sz="2800" b="1" dirty="0">
                <a:solidFill>
                  <a:schemeClr val="accent1"/>
                </a:solidFill>
              </a:rPr>
              <a:t>When you may want to meet your doctor from home! </a:t>
            </a:r>
          </a:p>
          <a:p>
            <a:endParaRPr lang="en-US" dirty="0"/>
          </a:p>
          <a:p>
            <a:pPr marL="285750" indent="-285750">
              <a:buFont typeface="Courier New" panose="02070309020205020404" pitchFamily="49" charset="0"/>
              <a:buChar char="o"/>
            </a:pPr>
            <a:r>
              <a:rPr lang="en-US" sz="1800" dirty="0">
                <a:solidFill>
                  <a:schemeClr val="tx1">
                    <a:lumMod val="65000"/>
                    <a:lumOff val="35000"/>
                  </a:schemeClr>
                </a:solidFill>
              </a:rPr>
              <a:t>May get an </a:t>
            </a:r>
            <a:r>
              <a:rPr lang="en-US" dirty="0">
                <a:solidFill>
                  <a:schemeClr val="tx1">
                    <a:lumMod val="65000"/>
                    <a:lumOff val="35000"/>
                  </a:schemeClr>
                </a:solidFill>
              </a:rPr>
              <a:t>appointment sooner via telehealth (common!)</a:t>
            </a:r>
            <a:endParaRPr lang="en-US" sz="1800" dirty="0">
              <a:solidFill>
                <a:schemeClr val="tx1">
                  <a:lumMod val="65000"/>
                  <a:lumOff val="35000"/>
                </a:schemeClr>
              </a:solidFill>
            </a:endParaRPr>
          </a:p>
          <a:p>
            <a:pPr marL="285750" indent="-285750">
              <a:buFont typeface="Courier New" panose="02070309020205020404" pitchFamily="49" charset="0"/>
              <a:buChar char="o"/>
            </a:pPr>
            <a:endParaRPr lang="en-US" dirty="0">
              <a:solidFill>
                <a:schemeClr val="tx1">
                  <a:lumMod val="65000"/>
                  <a:lumOff val="35000"/>
                </a:schemeClr>
              </a:solidFill>
            </a:endParaRPr>
          </a:p>
          <a:p>
            <a:pPr marL="285750" indent="-285750">
              <a:buFont typeface="Courier New" panose="02070309020205020404" pitchFamily="49" charset="0"/>
              <a:buChar char="o"/>
            </a:pPr>
            <a:r>
              <a:rPr lang="en-US" dirty="0">
                <a:solidFill>
                  <a:schemeClr val="tx1">
                    <a:lumMod val="65000"/>
                    <a:lumOff val="35000"/>
                  </a:schemeClr>
                </a:solidFill>
              </a:rPr>
              <a:t>Y</a:t>
            </a:r>
            <a:r>
              <a:rPr lang="en-US" sz="1800" kern="1200" dirty="0">
                <a:solidFill>
                  <a:schemeClr val="tx1">
                    <a:lumMod val="65000"/>
                    <a:lumOff val="35000"/>
                  </a:schemeClr>
                </a:solidFill>
              </a:rPr>
              <a:t>ou want to avoid contagious illnesses in a waiting room.</a:t>
            </a:r>
          </a:p>
          <a:p>
            <a:pPr marL="285750" indent="-285750">
              <a:buFont typeface="Courier New" panose="02070309020205020404" pitchFamily="49" charset="0"/>
              <a:buChar char="o"/>
            </a:pPr>
            <a:endParaRPr lang="en-US" dirty="0">
              <a:solidFill>
                <a:schemeClr val="tx1">
                  <a:lumMod val="65000"/>
                  <a:lumOff val="35000"/>
                </a:schemeClr>
              </a:solidFill>
            </a:endParaRPr>
          </a:p>
          <a:p>
            <a:pPr marL="285750" indent="-285750">
              <a:buFont typeface="Courier New" panose="02070309020205020404" pitchFamily="49" charset="0"/>
              <a:buChar char="o"/>
            </a:pPr>
            <a:r>
              <a:rPr lang="en-US" dirty="0">
                <a:solidFill>
                  <a:schemeClr val="tx1">
                    <a:lumMod val="65000"/>
                    <a:lumOff val="35000"/>
                  </a:schemeClr>
                </a:solidFill>
              </a:rPr>
              <a:t>Y</a:t>
            </a:r>
            <a:r>
              <a:rPr lang="en-US" sz="1800" kern="1200" dirty="0">
                <a:solidFill>
                  <a:schemeClr val="tx1">
                    <a:lumMod val="65000"/>
                    <a:lumOff val="35000"/>
                  </a:schemeClr>
                </a:solidFill>
              </a:rPr>
              <a:t>ou want to avoid exposing others to germs you’re carrying!</a:t>
            </a:r>
          </a:p>
          <a:p>
            <a:pPr marL="285750" indent="-285750">
              <a:buFont typeface="Courier New" panose="02070309020205020404" pitchFamily="49" charset="0"/>
              <a:buChar char="o"/>
            </a:pPr>
            <a:endParaRPr lang="en-US" dirty="0">
              <a:solidFill>
                <a:schemeClr val="tx1">
                  <a:lumMod val="65000"/>
                  <a:lumOff val="35000"/>
                </a:schemeClr>
              </a:solidFill>
            </a:endParaRPr>
          </a:p>
          <a:p>
            <a:pPr marL="285750" indent="-285750">
              <a:buFont typeface="Courier New" panose="02070309020205020404" pitchFamily="49" charset="0"/>
              <a:buChar char="o"/>
            </a:pPr>
            <a:r>
              <a:rPr lang="en-US" sz="1800" kern="1200" dirty="0">
                <a:solidFill>
                  <a:schemeClr val="tx1">
                    <a:lumMod val="65000"/>
                    <a:lumOff val="35000"/>
                  </a:schemeClr>
                </a:solidFill>
              </a:rPr>
              <a:t>You want to </a:t>
            </a:r>
            <a:r>
              <a:rPr lang="en-US" dirty="0">
                <a:solidFill>
                  <a:schemeClr val="tx1">
                    <a:lumMod val="65000"/>
                    <a:lumOff val="35000"/>
                  </a:schemeClr>
                </a:solidFill>
              </a:rPr>
              <a:t>save time.</a:t>
            </a:r>
            <a:endParaRPr lang="en-US" sz="1800" kern="1200" dirty="0">
              <a:solidFill>
                <a:schemeClr val="tx1">
                  <a:lumMod val="65000"/>
                  <a:lumOff val="35000"/>
                </a:schemeClr>
              </a:solidFill>
            </a:endParaRPr>
          </a:p>
          <a:p>
            <a:pPr marL="285750" indent="-285750">
              <a:buFont typeface="Courier New" panose="02070309020205020404" pitchFamily="49" charset="0"/>
              <a:buChar char="o"/>
            </a:pPr>
            <a:endParaRPr lang="en-US" dirty="0">
              <a:solidFill>
                <a:schemeClr val="tx1">
                  <a:lumMod val="65000"/>
                  <a:lumOff val="35000"/>
                </a:schemeClr>
              </a:solidFill>
            </a:endParaRPr>
          </a:p>
          <a:p>
            <a:pPr marL="285750" indent="-285750">
              <a:buFont typeface="Courier New" panose="02070309020205020404" pitchFamily="49" charset="0"/>
              <a:buChar char="o"/>
            </a:pPr>
            <a:r>
              <a:rPr lang="en-US" sz="1800" kern="1200" dirty="0">
                <a:solidFill>
                  <a:schemeClr val="tx1">
                    <a:lumMod val="65000"/>
                    <a:lumOff val="35000"/>
                  </a:schemeClr>
                </a:solidFill>
              </a:rPr>
              <a:t>You want to see a doctor who’s out of your area… </a:t>
            </a:r>
            <a:endParaRPr lang="en-US" dirty="0">
              <a:solidFill>
                <a:schemeClr val="tx1">
                  <a:lumMod val="65000"/>
                  <a:lumOff val="35000"/>
                </a:schemeClr>
              </a:solidFill>
            </a:endParaRPr>
          </a:p>
          <a:p>
            <a:pPr marL="742950" lvl="1" indent="-285750">
              <a:buFont typeface="Courier New" panose="02070309020205020404" pitchFamily="49" charset="0"/>
              <a:buChar char="o"/>
            </a:pPr>
            <a:r>
              <a:rPr lang="en-US" dirty="0">
                <a:solidFill>
                  <a:schemeClr val="tx1">
                    <a:lumMod val="65000"/>
                    <a:lumOff val="35000"/>
                  </a:schemeClr>
                </a:solidFill>
              </a:rPr>
              <a:t>P</a:t>
            </a:r>
            <a:r>
              <a:rPr lang="en-US" kern="1200" dirty="0">
                <a:solidFill>
                  <a:schemeClr val="tx1">
                    <a:lumMod val="65000"/>
                    <a:lumOff val="35000"/>
                  </a:schemeClr>
                </a:solidFill>
              </a:rPr>
              <a:t>ossibly a specialist? </a:t>
            </a:r>
          </a:p>
          <a:p>
            <a:pPr marL="742950" lvl="1" indent="-285750">
              <a:buFont typeface="Courier New" panose="02070309020205020404" pitchFamily="49" charset="0"/>
              <a:buChar char="o"/>
            </a:pPr>
            <a:r>
              <a:rPr lang="en-US" kern="1200" dirty="0">
                <a:solidFill>
                  <a:schemeClr val="tx1">
                    <a:lumMod val="65000"/>
                    <a:lumOff val="35000"/>
                  </a:schemeClr>
                </a:solidFill>
              </a:rPr>
              <a:t>2</a:t>
            </a:r>
            <a:r>
              <a:rPr lang="en-US" kern="1200" baseline="30000" dirty="0">
                <a:solidFill>
                  <a:schemeClr val="tx1">
                    <a:lumMod val="65000"/>
                    <a:lumOff val="35000"/>
                  </a:schemeClr>
                </a:solidFill>
              </a:rPr>
              <a:t>nd</a:t>
            </a:r>
            <a:r>
              <a:rPr lang="en-US" kern="1200" dirty="0">
                <a:solidFill>
                  <a:schemeClr val="tx1">
                    <a:lumMod val="65000"/>
                    <a:lumOff val="35000"/>
                  </a:schemeClr>
                </a:solidFill>
              </a:rPr>
              <a:t> opinion?  </a:t>
            </a:r>
            <a:endParaRPr lang="en-US" dirty="0"/>
          </a:p>
          <a:p>
            <a:endParaRPr lang="en-US" dirty="0"/>
          </a:p>
        </p:txBody>
      </p:sp>
      <p:sp>
        <p:nvSpPr>
          <p:cNvPr id="3" name="Slide Number Placeholder 2">
            <a:extLst>
              <a:ext uri="{FF2B5EF4-FFF2-40B4-BE49-F238E27FC236}">
                <a16:creationId xmlns:a16="http://schemas.microsoft.com/office/drawing/2014/main" id="{5C127413-F37A-574E-BB3D-37D8EECC5834}"/>
              </a:ext>
            </a:extLst>
          </p:cNvPr>
          <p:cNvSpPr>
            <a:spLocks noGrp="1"/>
          </p:cNvSpPr>
          <p:nvPr>
            <p:ph type="sldNum" sz="quarter" idx="4"/>
          </p:nvPr>
        </p:nvSpPr>
        <p:spPr/>
        <p:txBody>
          <a:bodyPr/>
          <a:lstStyle/>
          <a:p>
            <a:fld id="{5545935D-753C-6342-B658-0DC896E1BF92}" type="slidenum">
              <a:rPr lang="en-US" smtClean="0"/>
              <a:t>7</a:t>
            </a:fld>
            <a:endParaRPr lang="en-US" dirty="0"/>
          </a:p>
        </p:txBody>
      </p:sp>
    </p:spTree>
    <p:extLst>
      <p:ext uri="{BB962C8B-B14F-4D97-AF65-F5344CB8AC3E}">
        <p14:creationId xmlns:p14="http://schemas.microsoft.com/office/powerpoint/2010/main" val="386371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6FCBDE46-4C59-C8F7-C926-0B29A4E81305}"/>
              </a:ext>
            </a:extLst>
          </p:cNvPr>
          <p:cNvSpPr>
            <a:spLocks noGrp="1"/>
          </p:cNvSpPr>
          <p:nvPr>
            <p:ph type="title"/>
          </p:nvPr>
        </p:nvSpPr>
        <p:spPr>
          <a:xfrm>
            <a:off x="498474" y="134471"/>
            <a:ext cx="7556313" cy="995082"/>
          </a:xfrm>
        </p:spPr>
        <p:txBody>
          <a:bodyPr/>
          <a:lstStyle/>
          <a:p>
            <a:r>
              <a:rPr lang="en-US" dirty="0"/>
              <a:t>Complete your HIPAA form</a:t>
            </a:r>
          </a:p>
        </p:txBody>
      </p:sp>
      <p:pic>
        <p:nvPicPr>
          <p:cNvPr id="12" name="Content Placeholder 11" descr="A doctor holding a sign&#10;&#10;Description automatically generated">
            <a:extLst>
              <a:ext uri="{FF2B5EF4-FFF2-40B4-BE49-F238E27FC236}">
                <a16:creationId xmlns:a16="http://schemas.microsoft.com/office/drawing/2014/main" id="{AC649E9C-18CE-86C8-ED42-A840B67E8128}"/>
              </a:ext>
            </a:extLst>
          </p:cNvPr>
          <p:cNvPicPr>
            <a:picLocks noGrp="1" noChangeAspect="1"/>
          </p:cNvPicPr>
          <p:nvPr>
            <p:ph idx="1"/>
          </p:nvPr>
        </p:nvPicPr>
        <p:blipFill rotWithShape="1">
          <a:blip r:embed="rId3"/>
          <a:srcRect r="-1" b="17822"/>
          <a:stretch/>
        </p:blipFill>
        <p:spPr>
          <a:xfrm>
            <a:off x="498474" y="1981199"/>
            <a:ext cx="8045632" cy="4347411"/>
          </a:xfrm>
          <a:noFill/>
        </p:spPr>
      </p:pic>
      <p:sp>
        <p:nvSpPr>
          <p:cNvPr id="20" name="Text Placeholder 3">
            <a:extLst>
              <a:ext uri="{FF2B5EF4-FFF2-40B4-BE49-F238E27FC236}">
                <a16:creationId xmlns:a16="http://schemas.microsoft.com/office/drawing/2014/main" id="{0F85BC92-8DDD-A48C-9D8A-A7448AD70A59}"/>
              </a:ext>
            </a:extLst>
          </p:cNvPr>
          <p:cNvSpPr>
            <a:spLocks noGrp="1"/>
          </p:cNvSpPr>
          <p:nvPr>
            <p:ph type="body" sz="half" idx="2"/>
          </p:nvPr>
        </p:nvSpPr>
        <p:spPr>
          <a:xfrm>
            <a:off x="498518" y="1129553"/>
            <a:ext cx="7558960" cy="774700"/>
          </a:xfrm>
        </p:spPr>
        <p:txBody>
          <a:bodyPr/>
          <a:lstStyle/>
          <a:p>
            <a:r>
              <a:rPr lang="en-US" dirty="0"/>
              <a:t>Allows doctor to talk with you when you have someone at your side</a:t>
            </a:r>
          </a:p>
        </p:txBody>
      </p:sp>
      <p:sp>
        <p:nvSpPr>
          <p:cNvPr id="5" name="Footer Placeholder 4">
            <a:extLst>
              <a:ext uri="{FF2B5EF4-FFF2-40B4-BE49-F238E27FC236}">
                <a16:creationId xmlns:a16="http://schemas.microsoft.com/office/drawing/2014/main" id="{2FE85AF4-8688-72FF-53E5-E6E8CF09DA66}"/>
              </a:ext>
            </a:extLst>
          </p:cNvPr>
          <p:cNvSpPr>
            <a:spLocks noGrp="1"/>
          </p:cNvSpPr>
          <p:nvPr>
            <p:ph type="ftr" sz="quarter" idx="11"/>
          </p:nvPr>
        </p:nvSpPr>
        <p:spPr>
          <a:xfrm>
            <a:off x="201613" y="6423025"/>
            <a:ext cx="6122987" cy="365125"/>
          </a:xfrm>
        </p:spPr>
        <p:txBody>
          <a:bodyPr anchor="ctr">
            <a:normAutofit/>
          </a:bodyPr>
          <a:lstStyle/>
          <a:p>
            <a:pPr>
              <a:spcAft>
                <a:spcPts val="600"/>
              </a:spcAft>
              <a:defRPr/>
            </a:pPr>
            <a:r>
              <a:rPr lang="en-US"/>
              <a:t>The Care Partner Project ©2023</a:t>
            </a:r>
          </a:p>
        </p:txBody>
      </p:sp>
      <p:sp>
        <p:nvSpPr>
          <p:cNvPr id="6" name="Slide Number Placeholder 5">
            <a:extLst>
              <a:ext uri="{FF2B5EF4-FFF2-40B4-BE49-F238E27FC236}">
                <a16:creationId xmlns:a16="http://schemas.microsoft.com/office/drawing/2014/main" id="{D38EE20B-02CC-444B-82F3-80BC072CA8C1}"/>
              </a:ext>
            </a:extLst>
          </p:cNvPr>
          <p:cNvSpPr>
            <a:spLocks noGrp="1"/>
          </p:cNvSpPr>
          <p:nvPr>
            <p:ph type="sldNum" sz="quarter" idx="4"/>
          </p:nvPr>
        </p:nvSpPr>
        <p:spPr>
          <a:xfrm>
            <a:off x="6553200" y="6423025"/>
            <a:ext cx="2133600" cy="365125"/>
          </a:xfrm>
        </p:spPr>
        <p:txBody>
          <a:bodyPr wrap="square" anchor="ctr">
            <a:normAutofit/>
          </a:bodyPr>
          <a:lstStyle/>
          <a:p>
            <a:pPr>
              <a:spcAft>
                <a:spcPts val="600"/>
              </a:spcAft>
            </a:pPr>
            <a:fld id="{5545935D-753C-6342-B658-0DC896E1BF92}" type="slidenum">
              <a:rPr lang="en-US" smtClean="0"/>
              <a:pPr>
                <a:spcAft>
                  <a:spcPts val="600"/>
                </a:spcAft>
              </a:pPr>
              <a:t>8</a:t>
            </a:fld>
            <a:endParaRPr lang="en-US"/>
          </a:p>
        </p:txBody>
      </p:sp>
      <p:sp>
        <p:nvSpPr>
          <p:cNvPr id="16" name="TextBox 15">
            <a:extLst>
              <a:ext uri="{FF2B5EF4-FFF2-40B4-BE49-F238E27FC236}">
                <a16:creationId xmlns:a16="http://schemas.microsoft.com/office/drawing/2014/main" id="{B4AC08FA-7B90-86EB-9613-B1F2E405DDA8}"/>
              </a:ext>
            </a:extLst>
          </p:cNvPr>
          <p:cNvSpPr txBox="1"/>
          <p:nvPr/>
        </p:nvSpPr>
        <p:spPr>
          <a:xfrm>
            <a:off x="770021" y="3236495"/>
            <a:ext cx="2923674" cy="2793842"/>
          </a:xfrm>
          <a:prstGeom prst="rect">
            <a:avLst/>
          </a:prstGeom>
          <a:noFill/>
        </p:spPr>
        <p:txBody>
          <a:bodyPr wrap="square" rtlCol="0">
            <a:spAutoFit/>
          </a:bodyPr>
          <a:lstStyle/>
          <a:p>
            <a:pPr>
              <a:lnSpc>
                <a:spcPct val="150000"/>
              </a:lnSpc>
            </a:pPr>
            <a:r>
              <a:rPr lang="en-US" sz="2400" b="1" dirty="0">
                <a:solidFill>
                  <a:schemeClr val="accent5"/>
                </a:solidFill>
                <a:latin typeface="+mn-lt"/>
                <a:cs typeface="Al Nile" pitchFamily="2" charset="-78"/>
              </a:rPr>
              <a:t>H</a:t>
            </a:r>
            <a:r>
              <a:rPr lang="en-US" sz="2400" b="1" dirty="0">
                <a:solidFill>
                  <a:schemeClr val="tx2"/>
                </a:solidFill>
                <a:latin typeface="+mn-lt"/>
                <a:cs typeface="Al Nile" pitchFamily="2" charset="-78"/>
              </a:rPr>
              <a:t>ealth</a:t>
            </a:r>
          </a:p>
          <a:p>
            <a:pPr>
              <a:lnSpc>
                <a:spcPct val="150000"/>
              </a:lnSpc>
            </a:pPr>
            <a:r>
              <a:rPr lang="en-US" sz="2400" b="1" dirty="0">
                <a:solidFill>
                  <a:schemeClr val="accent5"/>
                </a:solidFill>
              </a:rPr>
              <a:t>I</a:t>
            </a:r>
            <a:r>
              <a:rPr lang="en-US" sz="2400" b="1" dirty="0">
                <a:solidFill>
                  <a:schemeClr val="tx2"/>
                </a:solidFill>
              </a:rPr>
              <a:t>nsurance</a:t>
            </a:r>
          </a:p>
          <a:p>
            <a:pPr>
              <a:lnSpc>
                <a:spcPct val="150000"/>
              </a:lnSpc>
            </a:pPr>
            <a:r>
              <a:rPr lang="en-US" sz="2400" b="1" dirty="0">
                <a:solidFill>
                  <a:schemeClr val="accent5"/>
                </a:solidFill>
              </a:rPr>
              <a:t>P</a:t>
            </a:r>
            <a:r>
              <a:rPr lang="en-US" sz="2400" b="1" dirty="0">
                <a:solidFill>
                  <a:schemeClr val="tx2"/>
                </a:solidFill>
              </a:rPr>
              <a:t>ortability and</a:t>
            </a:r>
          </a:p>
          <a:p>
            <a:pPr>
              <a:lnSpc>
                <a:spcPct val="150000"/>
              </a:lnSpc>
            </a:pPr>
            <a:r>
              <a:rPr lang="en-US" sz="2400" b="1" dirty="0">
                <a:solidFill>
                  <a:schemeClr val="accent5"/>
                </a:solidFill>
              </a:rPr>
              <a:t>A</a:t>
            </a:r>
            <a:r>
              <a:rPr lang="en-US" sz="2400" b="1" dirty="0">
                <a:solidFill>
                  <a:schemeClr val="tx2"/>
                </a:solidFill>
              </a:rPr>
              <a:t>ccountability</a:t>
            </a:r>
          </a:p>
          <a:p>
            <a:pPr>
              <a:lnSpc>
                <a:spcPct val="150000"/>
              </a:lnSpc>
            </a:pPr>
            <a:r>
              <a:rPr lang="en-US" sz="2400" b="1" dirty="0">
                <a:solidFill>
                  <a:schemeClr val="accent5"/>
                </a:solidFill>
              </a:rPr>
              <a:t>A</a:t>
            </a:r>
            <a:r>
              <a:rPr lang="en-US" sz="2400" b="1" dirty="0">
                <a:solidFill>
                  <a:schemeClr val="tx2"/>
                </a:solidFill>
              </a:rPr>
              <a:t>ct</a:t>
            </a:r>
          </a:p>
        </p:txBody>
      </p:sp>
    </p:spTree>
    <p:extLst>
      <p:ext uri="{BB962C8B-B14F-4D97-AF65-F5344CB8AC3E}">
        <p14:creationId xmlns:p14="http://schemas.microsoft.com/office/powerpoint/2010/main" val="1612707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95543" y="157120"/>
            <a:ext cx="8548457" cy="995082"/>
          </a:xfrm>
        </p:spPr>
        <p:txBody>
          <a:bodyPr/>
          <a:lstStyle/>
          <a:p>
            <a:r>
              <a:rPr lang="en-US" dirty="0"/>
              <a:t>Arrange for your Care Partner to join in </a:t>
            </a:r>
          </a:p>
        </p:txBody>
      </p:sp>
      <p:sp>
        <p:nvSpPr>
          <p:cNvPr id="7" name="Text Placeholder 6"/>
          <p:cNvSpPr>
            <a:spLocks noGrp="1"/>
          </p:cNvSpPr>
          <p:nvPr>
            <p:ph type="body" sz="half" idx="2"/>
          </p:nvPr>
        </p:nvSpPr>
        <p:spPr>
          <a:xfrm>
            <a:off x="595543" y="1205374"/>
            <a:ext cx="8396523" cy="774700"/>
          </a:xfrm>
        </p:spPr>
        <p:txBody>
          <a:bodyPr/>
          <a:lstStyle/>
          <a:p>
            <a:r>
              <a:rPr lang="en-US" dirty="0"/>
              <a:t>Side-by-side, or from a distance, 2 heads are better than1! </a:t>
            </a:r>
          </a:p>
        </p:txBody>
      </p:sp>
      <p:sp>
        <p:nvSpPr>
          <p:cNvPr id="2" name="Footer Placeholder 1"/>
          <p:cNvSpPr>
            <a:spLocks noGrp="1"/>
          </p:cNvSpPr>
          <p:nvPr>
            <p:ph type="ftr" sz="quarter" idx="11"/>
          </p:nvPr>
        </p:nvSpPr>
        <p:spPr>
          <a:xfrm>
            <a:off x="506941" y="6375448"/>
            <a:ext cx="2496530" cy="365125"/>
          </a:xfrm>
        </p:spPr>
        <p:txBody>
          <a:bodyPr/>
          <a:lstStyle/>
          <a:p>
            <a:pPr>
              <a:defRPr/>
            </a:pPr>
            <a:r>
              <a:rPr lang="en-US"/>
              <a:t>The Care Partner Project ©2023</a:t>
            </a:r>
            <a:endParaRPr lang="en-US" dirty="0"/>
          </a:p>
        </p:txBody>
      </p:sp>
      <p:sp>
        <p:nvSpPr>
          <p:cNvPr id="3" name="TextBox 2">
            <a:extLst>
              <a:ext uri="{FF2B5EF4-FFF2-40B4-BE49-F238E27FC236}">
                <a16:creationId xmlns:a16="http://schemas.microsoft.com/office/drawing/2014/main" id="{3F216704-642A-8293-D877-520934F5B67D}"/>
              </a:ext>
            </a:extLst>
          </p:cNvPr>
          <p:cNvSpPr txBox="1"/>
          <p:nvPr/>
        </p:nvSpPr>
        <p:spPr>
          <a:xfrm>
            <a:off x="1616476" y="2754775"/>
            <a:ext cx="4089843" cy="369332"/>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3A456D84-B651-4A4A-8AFB-A93A78CD24DE}"/>
              </a:ext>
            </a:extLst>
          </p:cNvPr>
          <p:cNvSpPr txBox="1"/>
          <p:nvPr/>
        </p:nvSpPr>
        <p:spPr>
          <a:xfrm>
            <a:off x="506941" y="2555903"/>
            <a:ext cx="3843629" cy="3139321"/>
          </a:xfrm>
          <a:prstGeom prst="rect">
            <a:avLst/>
          </a:prstGeom>
          <a:noFill/>
        </p:spPr>
        <p:txBody>
          <a:bodyPr wrap="square">
            <a:spAutoFit/>
          </a:bodyPr>
          <a:lstStyle/>
          <a:p>
            <a:pPr rtl="0"/>
            <a:r>
              <a:rPr lang="en-US" sz="1800" dirty="0">
                <a:effectLst/>
                <a:latin typeface="Helvetica Neue" panose="02000503000000020004" pitchFamily="2" charset="0"/>
              </a:rPr>
              <a:t>If your Care Partner </a:t>
            </a:r>
            <a:r>
              <a:rPr lang="en-US" dirty="0">
                <a:latin typeface="Helvetica Neue" panose="02000503000000020004" pitchFamily="2" charset="0"/>
              </a:rPr>
              <a:t>can’t be at your side, ask the Dr.’s office if they can provide them with their own login. </a:t>
            </a:r>
          </a:p>
          <a:p>
            <a:pPr rtl="0"/>
            <a:endParaRPr lang="en-US" dirty="0">
              <a:latin typeface="Helvetica Neue" panose="02000503000000020004" pitchFamily="2" charset="0"/>
            </a:endParaRPr>
          </a:p>
          <a:p>
            <a:pPr rtl="0"/>
            <a:r>
              <a:rPr lang="en-US" dirty="0">
                <a:latin typeface="Helvetica Neue" panose="02000503000000020004" pitchFamily="2" charset="0"/>
              </a:rPr>
              <a:t>Some Dr.’s offices don’t have the technology for multiple users, but…</a:t>
            </a:r>
          </a:p>
          <a:p>
            <a:pPr rtl="0"/>
            <a:endParaRPr lang="en-US" dirty="0">
              <a:latin typeface="Helvetica Neue" panose="02000503000000020004" pitchFamily="2" charset="0"/>
            </a:endParaRPr>
          </a:p>
          <a:p>
            <a:pPr rtl="0"/>
            <a:r>
              <a:rPr lang="en-US" dirty="0">
                <a:latin typeface="Helvetica Neue" panose="02000503000000020004" pitchFamily="2" charset="0"/>
              </a:rPr>
              <a:t>There’s a SOLUTION! </a:t>
            </a:r>
          </a:p>
          <a:p>
            <a:pPr rtl="0"/>
            <a:r>
              <a:rPr lang="en-US" dirty="0">
                <a:latin typeface="Helvetica Neue" panose="02000503000000020004" pitchFamily="2" charset="0"/>
              </a:rPr>
              <a:t>Use Face Time or a speaker phone!</a:t>
            </a:r>
          </a:p>
          <a:p>
            <a:pPr rtl="0"/>
            <a:endParaRPr lang="en-US" dirty="0">
              <a:latin typeface="Helvetica Neue" panose="02000503000000020004" pitchFamily="2" charset="0"/>
            </a:endParaRPr>
          </a:p>
          <a:p>
            <a:pPr rtl="0"/>
            <a:endParaRPr lang="en-US" dirty="0">
              <a:latin typeface="Helvetica Neue" panose="02000503000000020004" pitchFamily="2" charset="0"/>
            </a:endParaRPr>
          </a:p>
        </p:txBody>
      </p:sp>
      <p:pic>
        <p:nvPicPr>
          <p:cNvPr id="10" name="Picture 9" descr="Icon&#10;&#10;Description automatically generated">
            <a:extLst>
              <a:ext uri="{FF2B5EF4-FFF2-40B4-BE49-F238E27FC236}">
                <a16:creationId xmlns:a16="http://schemas.microsoft.com/office/drawing/2014/main" id="{6AE3AAAF-3D20-514A-BE57-37860B809F32}"/>
              </a:ext>
            </a:extLst>
          </p:cNvPr>
          <p:cNvPicPr>
            <a:picLocks noChangeAspect="1"/>
          </p:cNvPicPr>
          <p:nvPr/>
        </p:nvPicPr>
        <p:blipFill>
          <a:blip r:embed="rId3"/>
          <a:stretch>
            <a:fillRect/>
          </a:stretch>
        </p:blipFill>
        <p:spPr>
          <a:xfrm>
            <a:off x="4517211" y="1980074"/>
            <a:ext cx="4308215" cy="4308215"/>
          </a:xfrm>
          <a:prstGeom prst="rect">
            <a:avLst/>
          </a:prstGeom>
        </p:spPr>
      </p:pic>
      <p:sp>
        <p:nvSpPr>
          <p:cNvPr id="4" name="Slide Number Placeholder 3">
            <a:extLst>
              <a:ext uri="{FF2B5EF4-FFF2-40B4-BE49-F238E27FC236}">
                <a16:creationId xmlns:a16="http://schemas.microsoft.com/office/drawing/2014/main" id="{55D2E812-2E6C-7C41-90C8-F8602BA0B439}"/>
              </a:ext>
            </a:extLst>
          </p:cNvPr>
          <p:cNvSpPr>
            <a:spLocks noGrp="1"/>
          </p:cNvSpPr>
          <p:nvPr>
            <p:ph type="sldNum" sz="quarter" idx="4"/>
          </p:nvPr>
        </p:nvSpPr>
        <p:spPr/>
        <p:txBody>
          <a:bodyPr/>
          <a:lstStyle/>
          <a:p>
            <a:fld id="{5545935D-753C-6342-B658-0DC896E1BF92}" type="slidenum">
              <a:rPr lang="en-US" smtClean="0"/>
              <a:t>9</a:t>
            </a:fld>
            <a:endParaRPr lang="en-US" dirty="0"/>
          </a:p>
        </p:txBody>
      </p:sp>
    </p:spTree>
    <p:extLst>
      <p:ext uri="{BB962C8B-B14F-4D97-AF65-F5344CB8AC3E}">
        <p14:creationId xmlns:p14="http://schemas.microsoft.com/office/powerpoint/2010/main" val="3673218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5891" y="139444"/>
            <a:ext cx="8462350" cy="995082"/>
          </a:xfrm>
        </p:spPr>
        <p:txBody>
          <a:bodyPr/>
          <a:lstStyle/>
          <a:p>
            <a:r>
              <a:rPr lang="en-US" dirty="0"/>
              <a:t> Prepare your agenda – in advance</a:t>
            </a:r>
          </a:p>
        </p:txBody>
      </p:sp>
      <p:sp>
        <p:nvSpPr>
          <p:cNvPr id="7" name="Text Placeholder 6"/>
          <p:cNvSpPr>
            <a:spLocks noGrp="1"/>
          </p:cNvSpPr>
          <p:nvPr>
            <p:ph type="body" sz="half" idx="2"/>
          </p:nvPr>
        </p:nvSpPr>
        <p:spPr>
          <a:xfrm>
            <a:off x="524467" y="1142354"/>
            <a:ext cx="8353774" cy="493958"/>
          </a:xfrm>
        </p:spPr>
        <p:txBody>
          <a:bodyPr/>
          <a:lstStyle/>
          <a:p>
            <a:r>
              <a:rPr lang="en-US" dirty="0"/>
              <a:t>Average length of time with doc = 15 minutes (Goes by fast!)</a:t>
            </a:r>
          </a:p>
        </p:txBody>
      </p:sp>
      <p:sp>
        <p:nvSpPr>
          <p:cNvPr id="2" name="Footer Placeholder 1"/>
          <p:cNvSpPr>
            <a:spLocks noGrp="1"/>
          </p:cNvSpPr>
          <p:nvPr>
            <p:ph type="ftr" sz="quarter" idx="11"/>
          </p:nvPr>
        </p:nvSpPr>
        <p:spPr>
          <a:xfrm>
            <a:off x="524467" y="6372663"/>
            <a:ext cx="2496530" cy="365125"/>
          </a:xfrm>
        </p:spPr>
        <p:txBody>
          <a:bodyPr/>
          <a:lstStyle/>
          <a:p>
            <a:pPr>
              <a:defRPr/>
            </a:pPr>
            <a:r>
              <a:rPr lang="en-US"/>
              <a:t>The Care Partner Project ©2023</a:t>
            </a:r>
            <a:endParaRPr lang="en-US" dirty="0"/>
          </a:p>
        </p:txBody>
      </p:sp>
      <p:pic>
        <p:nvPicPr>
          <p:cNvPr id="6" name="Picture 5" descr="Icon&#10;&#10;Description automatically generated">
            <a:extLst>
              <a:ext uri="{FF2B5EF4-FFF2-40B4-BE49-F238E27FC236}">
                <a16:creationId xmlns:a16="http://schemas.microsoft.com/office/drawing/2014/main" id="{F0F94BDD-40B4-8C45-99C7-2383E16C4559}"/>
              </a:ext>
            </a:extLst>
          </p:cNvPr>
          <p:cNvPicPr>
            <a:picLocks noChangeAspect="1"/>
          </p:cNvPicPr>
          <p:nvPr/>
        </p:nvPicPr>
        <p:blipFill rotWithShape="1">
          <a:blip r:embed="rId3"/>
          <a:srcRect r="23322"/>
          <a:stretch/>
        </p:blipFill>
        <p:spPr>
          <a:xfrm rot="959054">
            <a:off x="5443651" y="2549029"/>
            <a:ext cx="2353034" cy="3068729"/>
          </a:xfrm>
          <a:prstGeom prst="rect">
            <a:avLst/>
          </a:prstGeom>
        </p:spPr>
      </p:pic>
      <p:sp>
        <p:nvSpPr>
          <p:cNvPr id="10" name="TextBox 9">
            <a:extLst>
              <a:ext uri="{FF2B5EF4-FFF2-40B4-BE49-F238E27FC236}">
                <a16:creationId xmlns:a16="http://schemas.microsoft.com/office/drawing/2014/main" id="{6A2CB38A-DD50-C14B-924E-0448485AAA01}"/>
              </a:ext>
            </a:extLst>
          </p:cNvPr>
          <p:cNvSpPr txBox="1"/>
          <p:nvPr/>
        </p:nvSpPr>
        <p:spPr>
          <a:xfrm>
            <a:off x="415890" y="1782585"/>
            <a:ext cx="6929289" cy="4955203"/>
          </a:xfrm>
          <a:prstGeom prst="rect">
            <a:avLst/>
          </a:prstGeom>
          <a:noFill/>
        </p:spPr>
        <p:txBody>
          <a:bodyPr wrap="square" rtlCol="0">
            <a:spAutoFit/>
          </a:bodyPr>
          <a:lstStyle/>
          <a:p>
            <a:r>
              <a:rPr lang="en-US" b="1" dirty="0">
                <a:solidFill>
                  <a:schemeClr val="tx1">
                    <a:lumMod val="65000"/>
                    <a:lumOff val="35000"/>
                  </a:schemeClr>
                </a:solidFill>
              </a:rPr>
              <a:t>Make every minute count! </a:t>
            </a:r>
          </a:p>
          <a:p>
            <a:r>
              <a:rPr lang="en-US" dirty="0">
                <a:solidFill>
                  <a:schemeClr val="tx1">
                    <a:lumMod val="65000"/>
                    <a:lumOff val="35000"/>
                  </a:schemeClr>
                </a:solidFill>
              </a:rPr>
              <a:t>When you make the appointment, ask how long the doctor has allotted for your time together. </a:t>
            </a:r>
          </a:p>
          <a:p>
            <a:r>
              <a:rPr lang="en-US" sz="1400" i="1" dirty="0">
                <a:solidFill>
                  <a:schemeClr val="tx1">
                    <a:lumMod val="65000"/>
                    <a:lumOff val="35000"/>
                  </a:schemeClr>
                </a:solidFill>
              </a:rPr>
              <a:t>(if you need more time, it’s OK to ask.)</a:t>
            </a:r>
          </a:p>
          <a:p>
            <a:endParaRPr lang="en-US" sz="1400" b="1" i="1" dirty="0">
              <a:solidFill>
                <a:schemeClr val="tx1">
                  <a:lumMod val="65000"/>
                  <a:lumOff val="35000"/>
                </a:schemeClr>
              </a:solidFill>
            </a:endParaRPr>
          </a:p>
          <a:p>
            <a:r>
              <a:rPr lang="en-US" dirty="0">
                <a:solidFill>
                  <a:schemeClr val="tx1">
                    <a:lumMod val="65000"/>
                    <a:lumOff val="35000"/>
                  </a:schemeClr>
                </a:solidFill>
              </a:rPr>
              <a:t>Write down your…</a:t>
            </a:r>
          </a:p>
          <a:p>
            <a:pPr marL="285750" indent="-285750">
              <a:buClr>
                <a:schemeClr val="accent1"/>
              </a:buClr>
              <a:buFont typeface="Wingdings" pitchFamily="2" charset="2"/>
              <a:buChar char="§"/>
            </a:pPr>
            <a:r>
              <a:rPr lang="en-US" b="1" dirty="0">
                <a:solidFill>
                  <a:schemeClr val="tx1">
                    <a:lumMod val="65000"/>
                    <a:lumOff val="35000"/>
                  </a:schemeClr>
                </a:solidFill>
              </a:rPr>
              <a:t>Goals</a:t>
            </a:r>
            <a:r>
              <a:rPr lang="en-US" dirty="0">
                <a:solidFill>
                  <a:schemeClr val="tx1">
                    <a:lumMod val="65000"/>
                    <a:lumOff val="35000"/>
                  </a:schemeClr>
                </a:solidFill>
              </a:rPr>
              <a:t> for seeing the doctor </a:t>
            </a:r>
          </a:p>
          <a:p>
            <a:pPr marL="285750" indent="-285750">
              <a:buClr>
                <a:schemeClr val="accent1"/>
              </a:buClr>
              <a:buFont typeface="Wingdings" pitchFamily="2" charset="2"/>
              <a:buChar char="§"/>
            </a:pPr>
            <a:r>
              <a:rPr lang="en-US" b="1" dirty="0">
                <a:solidFill>
                  <a:schemeClr val="tx1">
                    <a:lumMod val="65000"/>
                    <a:lumOff val="35000"/>
                  </a:schemeClr>
                </a:solidFill>
              </a:rPr>
              <a:t>Questions</a:t>
            </a:r>
          </a:p>
          <a:p>
            <a:pPr marL="285750" indent="-285750">
              <a:buClr>
                <a:schemeClr val="accent1"/>
              </a:buClr>
              <a:buFont typeface="Wingdings" pitchFamily="2" charset="2"/>
              <a:buChar char="§"/>
            </a:pPr>
            <a:r>
              <a:rPr lang="en-US" b="1" dirty="0">
                <a:solidFill>
                  <a:schemeClr val="tx1">
                    <a:lumMod val="65000"/>
                    <a:lumOff val="35000"/>
                  </a:schemeClr>
                </a:solidFill>
              </a:rPr>
              <a:t>Concerns</a:t>
            </a:r>
          </a:p>
          <a:p>
            <a:pPr marL="285750" indent="-285750">
              <a:buClr>
                <a:schemeClr val="accent1"/>
              </a:buClr>
              <a:buFont typeface="Wingdings" pitchFamily="2" charset="2"/>
              <a:buChar char="§"/>
            </a:pPr>
            <a:r>
              <a:rPr lang="en-US" b="1" dirty="0">
                <a:solidFill>
                  <a:schemeClr val="tx1">
                    <a:lumMod val="65000"/>
                    <a:lumOff val="35000"/>
                  </a:schemeClr>
                </a:solidFill>
              </a:rPr>
              <a:t>Changes</a:t>
            </a:r>
            <a:r>
              <a:rPr lang="en-US" dirty="0">
                <a:solidFill>
                  <a:schemeClr val="tx1">
                    <a:lumMod val="65000"/>
                    <a:lumOff val="35000"/>
                  </a:schemeClr>
                </a:solidFill>
              </a:rPr>
              <a:t> in your health</a:t>
            </a:r>
          </a:p>
          <a:p>
            <a:endParaRPr lang="en-US" dirty="0">
              <a:solidFill>
                <a:schemeClr val="tx1">
                  <a:lumMod val="65000"/>
                  <a:lumOff val="35000"/>
                </a:schemeClr>
              </a:solidFill>
            </a:endParaRPr>
          </a:p>
          <a:p>
            <a:r>
              <a:rPr lang="en-US" dirty="0">
                <a:solidFill>
                  <a:schemeClr val="tx1">
                    <a:lumMod val="65000"/>
                    <a:lumOff val="35000"/>
                  </a:schemeClr>
                </a:solidFill>
              </a:rPr>
              <a:t>Share with your doctor and Care Partner</a:t>
            </a:r>
            <a:br>
              <a:rPr lang="en-US" dirty="0">
                <a:solidFill>
                  <a:schemeClr val="tx1">
                    <a:lumMod val="65000"/>
                    <a:lumOff val="35000"/>
                  </a:schemeClr>
                </a:solidFill>
              </a:rPr>
            </a:br>
            <a:r>
              <a:rPr lang="en-US" dirty="0">
                <a:solidFill>
                  <a:schemeClr val="tx1">
                    <a:lumMod val="65000"/>
                    <a:lumOff val="35000"/>
                  </a:schemeClr>
                </a:solidFill>
              </a:rPr>
              <a:t>before your meeting.</a:t>
            </a:r>
          </a:p>
          <a:p>
            <a:pPr marL="285750" indent="-285750">
              <a:buClr>
                <a:schemeClr val="accent1"/>
              </a:buClr>
              <a:buFont typeface="Wingdings" pitchFamily="2" charset="2"/>
              <a:buChar char="§"/>
            </a:pPr>
            <a:r>
              <a:rPr lang="en-US" b="1" dirty="0">
                <a:solidFill>
                  <a:schemeClr val="tx1">
                    <a:lumMod val="65000"/>
                    <a:lumOff val="35000"/>
                  </a:schemeClr>
                </a:solidFill>
              </a:rPr>
              <a:t>Email </a:t>
            </a:r>
            <a:r>
              <a:rPr lang="en-US" dirty="0">
                <a:solidFill>
                  <a:schemeClr val="tx1">
                    <a:lumMod val="65000"/>
                    <a:lumOff val="35000"/>
                  </a:schemeClr>
                </a:solidFill>
              </a:rPr>
              <a:t>to your Dr. or upload to your portal</a:t>
            </a:r>
          </a:p>
          <a:p>
            <a:pPr marL="285750" indent="-285750">
              <a:buClr>
                <a:schemeClr val="accent1"/>
              </a:buClr>
              <a:buFont typeface="Wingdings" pitchFamily="2" charset="2"/>
              <a:buChar char="§"/>
            </a:pPr>
            <a:r>
              <a:rPr lang="en-US" b="1" dirty="0">
                <a:solidFill>
                  <a:schemeClr val="tx1">
                    <a:lumMod val="65000"/>
                    <a:lumOff val="35000"/>
                  </a:schemeClr>
                </a:solidFill>
              </a:rPr>
              <a:t>Call</a:t>
            </a:r>
            <a:r>
              <a:rPr lang="en-US" dirty="0">
                <a:solidFill>
                  <a:schemeClr val="tx1">
                    <a:lumMod val="65000"/>
                    <a:lumOff val="35000"/>
                  </a:schemeClr>
                </a:solidFill>
              </a:rPr>
              <a:t> the Dr. office to let them know you sent notes</a:t>
            </a:r>
          </a:p>
          <a:p>
            <a:pPr marL="285750" indent="-285750">
              <a:buClr>
                <a:schemeClr val="accent1"/>
              </a:buClr>
              <a:buFont typeface="Wingdings" pitchFamily="2" charset="2"/>
              <a:buChar char="§"/>
            </a:pPr>
            <a:r>
              <a:rPr lang="en-US" b="1" dirty="0">
                <a:solidFill>
                  <a:schemeClr val="tx1">
                    <a:lumMod val="65000"/>
                    <a:lumOff val="35000"/>
                  </a:schemeClr>
                </a:solidFill>
              </a:rPr>
              <a:t>Ask</a:t>
            </a:r>
            <a:r>
              <a:rPr lang="en-US" dirty="0">
                <a:solidFill>
                  <a:schemeClr val="tx1">
                    <a:lumMod val="65000"/>
                    <a:lumOff val="35000"/>
                  </a:schemeClr>
                </a:solidFill>
              </a:rPr>
              <a:t> that your notes are delivered to your Dr. before you meet </a:t>
            </a:r>
          </a:p>
          <a:p>
            <a:endParaRPr lang="en-US" b="1" dirty="0">
              <a:solidFill>
                <a:schemeClr val="tx1">
                  <a:lumMod val="65000"/>
                  <a:lumOff val="35000"/>
                </a:schemeClr>
              </a:solidFill>
            </a:endParaRPr>
          </a:p>
          <a:p>
            <a:endParaRPr lang="en-US" dirty="0"/>
          </a:p>
        </p:txBody>
      </p:sp>
      <p:sp>
        <p:nvSpPr>
          <p:cNvPr id="3" name="Slide Number Placeholder 2">
            <a:extLst>
              <a:ext uri="{FF2B5EF4-FFF2-40B4-BE49-F238E27FC236}">
                <a16:creationId xmlns:a16="http://schemas.microsoft.com/office/drawing/2014/main" id="{1C7C94E6-CFA9-084D-8682-8E98A894069E}"/>
              </a:ext>
            </a:extLst>
          </p:cNvPr>
          <p:cNvSpPr>
            <a:spLocks noGrp="1"/>
          </p:cNvSpPr>
          <p:nvPr>
            <p:ph type="sldNum" sz="quarter" idx="4"/>
          </p:nvPr>
        </p:nvSpPr>
        <p:spPr/>
        <p:txBody>
          <a:bodyPr/>
          <a:lstStyle/>
          <a:p>
            <a:fld id="{5545935D-753C-6342-B658-0DC896E1BF92}" type="slidenum">
              <a:rPr lang="en-US" smtClean="0"/>
              <a:t>10</a:t>
            </a:fld>
            <a:endParaRPr lang="en-US" dirty="0"/>
          </a:p>
        </p:txBody>
      </p:sp>
    </p:spTree>
    <p:extLst>
      <p:ext uri="{BB962C8B-B14F-4D97-AF65-F5344CB8AC3E}">
        <p14:creationId xmlns:p14="http://schemas.microsoft.com/office/powerpoint/2010/main" val="146709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78734" y="150063"/>
            <a:ext cx="8299508" cy="995082"/>
          </a:xfrm>
        </p:spPr>
        <p:txBody>
          <a:bodyPr/>
          <a:lstStyle/>
          <a:p>
            <a:r>
              <a:rPr lang="en-US" dirty="0"/>
              <a:t>Create a quiet “conference room” </a:t>
            </a:r>
          </a:p>
        </p:txBody>
      </p:sp>
      <p:sp>
        <p:nvSpPr>
          <p:cNvPr id="7" name="Text Placeholder 6"/>
          <p:cNvSpPr>
            <a:spLocks noGrp="1"/>
          </p:cNvSpPr>
          <p:nvPr>
            <p:ph type="body" sz="half" idx="2"/>
          </p:nvPr>
        </p:nvSpPr>
        <p:spPr>
          <a:xfrm>
            <a:off x="578734" y="1180630"/>
            <a:ext cx="7872101" cy="774700"/>
          </a:xfrm>
        </p:spPr>
        <p:txBody>
          <a:bodyPr/>
          <a:lstStyle/>
          <a:p>
            <a:r>
              <a:rPr lang="en-US" dirty="0"/>
              <a:t>Not a time to multi-task or let the dog out!</a:t>
            </a:r>
          </a:p>
        </p:txBody>
      </p:sp>
      <p:sp>
        <p:nvSpPr>
          <p:cNvPr id="2" name="Footer Placeholder 1"/>
          <p:cNvSpPr>
            <a:spLocks noGrp="1"/>
          </p:cNvSpPr>
          <p:nvPr>
            <p:ph type="ftr" sz="quarter" idx="11"/>
          </p:nvPr>
        </p:nvSpPr>
        <p:spPr>
          <a:xfrm>
            <a:off x="578734" y="6342812"/>
            <a:ext cx="2496530" cy="365125"/>
          </a:xfrm>
        </p:spPr>
        <p:txBody>
          <a:bodyPr/>
          <a:lstStyle/>
          <a:p>
            <a:pPr>
              <a:defRPr/>
            </a:pPr>
            <a:r>
              <a:rPr lang="en-US"/>
              <a:t>The Care Partner Project ©2023</a:t>
            </a:r>
            <a:endParaRPr lang="en-US" dirty="0"/>
          </a:p>
        </p:txBody>
      </p:sp>
      <p:sp>
        <p:nvSpPr>
          <p:cNvPr id="4" name="TextBox 3">
            <a:extLst>
              <a:ext uri="{FF2B5EF4-FFF2-40B4-BE49-F238E27FC236}">
                <a16:creationId xmlns:a16="http://schemas.microsoft.com/office/drawing/2014/main" id="{28A28938-B6C3-4D43-B2A1-15623F9E2B0A}"/>
              </a:ext>
            </a:extLst>
          </p:cNvPr>
          <p:cNvSpPr txBox="1"/>
          <p:nvPr/>
        </p:nvSpPr>
        <p:spPr>
          <a:xfrm>
            <a:off x="3237875" y="1949960"/>
            <a:ext cx="5013241" cy="4247317"/>
          </a:xfrm>
          <a:prstGeom prst="rect">
            <a:avLst/>
          </a:prstGeom>
          <a:noFill/>
        </p:spPr>
        <p:txBody>
          <a:bodyPr wrap="square" rtlCol="0">
            <a:spAutoFit/>
          </a:bodyPr>
          <a:lstStyle/>
          <a:p>
            <a:r>
              <a:rPr lang="en-US" b="1" dirty="0"/>
              <a:t>Have your supplies on hand</a:t>
            </a:r>
          </a:p>
          <a:p>
            <a:endParaRPr lang="en-US" dirty="0"/>
          </a:p>
          <a:p>
            <a:r>
              <a:rPr lang="en-US" b="1" dirty="0"/>
              <a:t>Your notebook</a:t>
            </a:r>
            <a:r>
              <a:rPr lang="en-US" dirty="0"/>
              <a:t>, pen/pencil, especially if you are alone</a:t>
            </a:r>
          </a:p>
          <a:p>
            <a:endParaRPr lang="en-US" dirty="0"/>
          </a:p>
          <a:p>
            <a:endParaRPr lang="en-US" dirty="0"/>
          </a:p>
          <a:p>
            <a:r>
              <a:rPr lang="en-US" b="1" dirty="0"/>
              <a:t>Your medications</a:t>
            </a:r>
            <a:r>
              <a:rPr lang="en-US" dirty="0"/>
              <a:t>, supplements, vitamins, herbs, any non-prescription drugs you take</a:t>
            </a:r>
          </a:p>
          <a:p>
            <a:endParaRPr lang="en-US" dirty="0"/>
          </a:p>
          <a:p>
            <a:endParaRPr lang="en-US" dirty="0"/>
          </a:p>
          <a:p>
            <a:r>
              <a:rPr lang="en-US" b="1" dirty="0"/>
              <a:t>Medical supplies </a:t>
            </a:r>
            <a:r>
              <a:rPr lang="en-US" dirty="0"/>
              <a:t>you use: </a:t>
            </a:r>
          </a:p>
          <a:p>
            <a:r>
              <a:rPr lang="en-US" dirty="0"/>
              <a:t>Blood pressure cuff</a:t>
            </a:r>
          </a:p>
          <a:p>
            <a:r>
              <a:rPr lang="en-US" dirty="0"/>
              <a:t>Pulse oximeter </a:t>
            </a:r>
          </a:p>
          <a:p>
            <a:r>
              <a:rPr lang="en-US" dirty="0"/>
              <a:t>Thermometer</a:t>
            </a:r>
          </a:p>
          <a:p>
            <a:endParaRPr lang="en-US" dirty="0"/>
          </a:p>
        </p:txBody>
      </p:sp>
      <p:pic>
        <p:nvPicPr>
          <p:cNvPr id="8" name="Picture 7" descr="Icon&#10;&#10;Description automatically generated">
            <a:extLst>
              <a:ext uri="{FF2B5EF4-FFF2-40B4-BE49-F238E27FC236}">
                <a16:creationId xmlns:a16="http://schemas.microsoft.com/office/drawing/2014/main" id="{D40AD4FD-0CBA-8D42-A876-6D52D27CAC24}"/>
              </a:ext>
            </a:extLst>
          </p:cNvPr>
          <p:cNvPicPr>
            <a:picLocks noChangeAspect="1"/>
          </p:cNvPicPr>
          <p:nvPr/>
        </p:nvPicPr>
        <p:blipFill>
          <a:blip r:embed="rId3"/>
          <a:stretch>
            <a:fillRect/>
          </a:stretch>
        </p:blipFill>
        <p:spPr>
          <a:xfrm>
            <a:off x="1616476" y="4908041"/>
            <a:ext cx="1133982" cy="1133982"/>
          </a:xfrm>
          <a:prstGeom prst="rect">
            <a:avLst/>
          </a:prstGeom>
        </p:spPr>
      </p:pic>
      <p:pic>
        <p:nvPicPr>
          <p:cNvPr id="11" name="Picture 10" descr="Graphical user interface&#10;&#10;Description automatically generate">
            <a:extLst>
              <a:ext uri="{FF2B5EF4-FFF2-40B4-BE49-F238E27FC236}">
                <a16:creationId xmlns:a16="http://schemas.microsoft.com/office/drawing/2014/main" id="{C02AFC94-87ED-8445-A50D-A6637841C652}"/>
              </a:ext>
            </a:extLst>
          </p:cNvPr>
          <p:cNvPicPr>
            <a:picLocks noChangeAspect="1"/>
          </p:cNvPicPr>
          <p:nvPr/>
        </p:nvPicPr>
        <p:blipFill>
          <a:blip r:embed="rId4"/>
          <a:stretch>
            <a:fillRect/>
          </a:stretch>
        </p:blipFill>
        <p:spPr>
          <a:xfrm>
            <a:off x="1566409" y="3351225"/>
            <a:ext cx="1133981" cy="1133981"/>
          </a:xfrm>
          <a:prstGeom prst="rect">
            <a:avLst/>
          </a:prstGeom>
        </p:spPr>
      </p:pic>
      <p:pic>
        <p:nvPicPr>
          <p:cNvPr id="15" name="Picture 14" descr="Icon&#10;&#10;Description automatically generated">
            <a:extLst>
              <a:ext uri="{FF2B5EF4-FFF2-40B4-BE49-F238E27FC236}">
                <a16:creationId xmlns:a16="http://schemas.microsoft.com/office/drawing/2014/main" id="{51AAB701-E032-2B48-ACCB-A3C7B396EC0F}"/>
              </a:ext>
            </a:extLst>
          </p:cNvPr>
          <p:cNvPicPr>
            <a:picLocks noChangeAspect="1"/>
          </p:cNvPicPr>
          <p:nvPr/>
        </p:nvPicPr>
        <p:blipFill>
          <a:blip r:embed="rId5"/>
          <a:stretch>
            <a:fillRect/>
          </a:stretch>
        </p:blipFill>
        <p:spPr>
          <a:xfrm>
            <a:off x="1641085" y="1869085"/>
            <a:ext cx="1059305" cy="1059305"/>
          </a:xfrm>
          <a:prstGeom prst="rect">
            <a:avLst/>
          </a:prstGeom>
        </p:spPr>
      </p:pic>
      <p:sp>
        <p:nvSpPr>
          <p:cNvPr id="3" name="Slide Number Placeholder 2">
            <a:extLst>
              <a:ext uri="{FF2B5EF4-FFF2-40B4-BE49-F238E27FC236}">
                <a16:creationId xmlns:a16="http://schemas.microsoft.com/office/drawing/2014/main" id="{B832D20D-6781-6F48-A91A-B7B0A977542A}"/>
              </a:ext>
            </a:extLst>
          </p:cNvPr>
          <p:cNvSpPr>
            <a:spLocks noGrp="1"/>
          </p:cNvSpPr>
          <p:nvPr>
            <p:ph type="sldNum" sz="quarter" idx="4"/>
          </p:nvPr>
        </p:nvSpPr>
        <p:spPr/>
        <p:txBody>
          <a:bodyPr/>
          <a:lstStyle/>
          <a:p>
            <a:fld id="{5545935D-753C-6342-B658-0DC896E1BF92}" type="slidenum">
              <a:rPr lang="en-US" smtClean="0"/>
              <a:t>11</a:t>
            </a:fld>
            <a:endParaRPr lang="en-US" dirty="0"/>
          </a:p>
        </p:txBody>
      </p:sp>
    </p:spTree>
    <p:extLst>
      <p:ext uri="{BB962C8B-B14F-4D97-AF65-F5344CB8AC3E}">
        <p14:creationId xmlns:p14="http://schemas.microsoft.com/office/powerpoint/2010/main" val="505859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166837"/>
            <a:ext cx="7868064" cy="995082"/>
          </a:xfrm>
        </p:spPr>
        <p:txBody>
          <a:bodyPr/>
          <a:lstStyle/>
          <a:p>
            <a:r>
              <a:rPr lang="en-US" dirty="0"/>
              <a:t>Test your computer, camera and sound</a:t>
            </a:r>
            <a:endParaRPr lang="en-US" dirty="0">
              <a:solidFill>
                <a:schemeClr val="accent4"/>
              </a:solidFill>
            </a:endParaRPr>
          </a:p>
        </p:txBody>
      </p:sp>
      <p:sp>
        <p:nvSpPr>
          <p:cNvPr id="4" name="Text Placeholder 3"/>
          <p:cNvSpPr>
            <a:spLocks noGrp="1"/>
          </p:cNvSpPr>
          <p:nvPr>
            <p:ph type="body" sz="half" idx="2"/>
          </p:nvPr>
        </p:nvSpPr>
        <p:spPr>
          <a:xfrm>
            <a:off x="539646" y="1129553"/>
            <a:ext cx="7868064" cy="774700"/>
          </a:xfrm>
        </p:spPr>
        <p:txBody>
          <a:bodyPr/>
          <a:lstStyle/>
          <a:p>
            <a:r>
              <a:rPr lang="en-US" dirty="0"/>
              <a:t> Figure on Murphy’s Law. Don’t wait until the last minute!</a:t>
            </a:r>
          </a:p>
          <a:p>
            <a:endParaRPr lang="en-US" dirty="0"/>
          </a:p>
        </p:txBody>
      </p:sp>
      <p:sp>
        <p:nvSpPr>
          <p:cNvPr id="5" name="Footer Placeholder 4"/>
          <p:cNvSpPr>
            <a:spLocks noGrp="1"/>
          </p:cNvSpPr>
          <p:nvPr>
            <p:ph type="ftr" sz="quarter" idx="11"/>
          </p:nvPr>
        </p:nvSpPr>
        <p:spPr>
          <a:xfrm>
            <a:off x="539646" y="6453113"/>
            <a:ext cx="2263214" cy="365125"/>
          </a:xfrm>
        </p:spPr>
        <p:txBody>
          <a:bodyPr/>
          <a:lstStyle/>
          <a:p>
            <a:pPr>
              <a:defRPr/>
            </a:pPr>
            <a:r>
              <a:rPr lang="en-US"/>
              <a:t>The Care Partner Project ©2023</a:t>
            </a:r>
            <a:endParaRPr lang="en-US" dirty="0"/>
          </a:p>
        </p:txBody>
      </p:sp>
      <p:sp>
        <p:nvSpPr>
          <p:cNvPr id="11" name="Content Placeholder 10">
            <a:extLst>
              <a:ext uri="{FF2B5EF4-FFF2-40B4-BE49-F238E27FC236}">
                <a16:creationId xmlns:a16="http://schemas.microsoft.com/office/drawing/2014/main" id="{8D08A8B7-A13E-2177-2B81-6E570ED7168E}"/>
              </a:ext>
            </a:extLst>
          </p:cNvPr>
          <p:cNvSpPr>
            <a:spLocks noGrp="1"/>
          </p:cNvSpPr>
          <p:nvPr>
            <p:ph idx="1"/>
          </p:nvPr>
        </p:nvSpPr>
        <p:spPr>
          <a:xfrm>
            <a:off x="500838" y="2737861"/>
            <a:ext cx="4071162" cy="2918510"/>
          </a:xfrm>
        </p:spPr>
        <p:txBody>
          <a:bodyPr/>
          <a:lstStyle/>
          <a:p>
            <a:pPr rtl="0"/>
            <a:r>
              <a:rPr lang="en-US" dirty="0">
                <a:effectLst/>
                <a:latin typeface="Helvetica Neue" panose="02000503000000020004" pitchFamily="2" charset="0"/>
              </a:rPr>
              <a:t>Test your camera and sound on your computer </a:t>
            </a:r>
            <a:r>
              <a:rPr lang="en-US" dirty="0">
                <a:latin typeface="Helvetica Neue" panose="02000503000000020004" pitchFamily="2" charset="0"/>
              </a:rPr>
              <a:t>well before meeting your doctor. </a:t>
            </a:r>
            <a:r>
              <a:rPr lang="en-US" dirty="0">
                <a:effectLst/>
                <a:latin typeface="Helvetica Neue" panose="02000503000000020004" pitchFamily="2" charset="0"/>
              </a:rPr>
              <a:t> </a:t>
            </a:r>
          </a:p>
          <a:p>
            <a:pPr rtl="0"/>
            <a:r>
              <a:rPr lang="en-US" dirty="0">
                <a:latin typeface="Helvetica Neue" panose="02000503000000020004" pitchFamily="2" charset="0"/>
              </a:rPr>
              <a:t>A</a:t>
            </a:r>
            <a:r>
              <a:rPr lang="en-US" dirty="0">
                <a:effectLst/>
                <a:latin typeface="Helvetica Neue" panose="02000503000000020004" pitchFamily="2" charset="0"/>
              </a:rPr>
              <a:t>sk </a:t>
            </a:r>
            <a:r>
              <a:rPr lang="en-US" dirty="0">
                <a:latin typeface="Helvetica Neue" panose="02000503000000020004" pitchFamily="2" charset="0"/>
              </a:rPr>
              <a:t>your doctor’s</a:t>
            </a:r>
            <a:r>
              <a:rPr lang="en-US" dirty="0">
                <a:effectLst/>
                <a:latin typeface="Helvetica Neue" panose="02000503000000020004" pitchFamily="2" charset="0"/>
              </a:rPr>
              <a:t> office for a link to their telehealth system to test it.</a:t>
            </a:r>
          </a:p>
          <a:p>
            <a:pPr rtl="0"/>
            <a:r>
              <a:rPr lang="en-US" dirty="0">
                <a:effectLst/>
                <a:latin typeface="Helvetica Neue" panose="02000503000000020004" pitchFamily="2" charset="0"/>
              </a:rPr>
              <a:t> They will appreciate that you want to make sure you hav</a:t>
            </a:r>
            <a:r>
              <a:rPr lang="en-US" dirty="0">
                <a:latin typeface="Helvetica Neue" panose="02000503000000020004" pitchFamily="2" charset="0"/>
              </a:rPr>
              <a:t>e a good connection. </a:t>
            </a:r>
            <a:endParaRPr lang="en-US" dirty="0">
              <a:effectLst/>
              <a:latin typeface="Helvetica Neue" panose="02000503000000020004" pitchFamily="2" charset="0"/>
            </a:endParaRPr>
          </a:p>
        </p:txBody>
      </p:sp>
      <p:pic>
        <p:nvPicPr>
          <p:cNvPr id="8" name="Picture 7">
            <a:extLst>
              <a:ext uri="{FF2B5EF4-FFF2-40B4-BE49-F238E27FC236}">
                <a16:creationId xmlns:a16="http://schemas.microsoft.com/office/drawing/2014/main" id="{90E83234-A6A5-F843-B4FE-0F01F9571B23}"/>
              </a:ext>
            </a:extLst>
          </p:cNvPr>
          <p:cNvPicPr>
            <a:picLocks noChangeAspect="1"/>
          </p:cNvPicPr>
          <p:nvPr/>
        </p:nvPicPr>
        <p:blipFill rotWithShape="1">
          <a:blip r:embed="rId3"/>
          <a:srcRect l="9429" t="6762" r="10987"/>
          <a:stretch/>
        </p:blipFill>
        <p:spPr>
          <a:xfrm>
            <a:off x="4610808" y="2124635"/>
            <a:ext cx="4299511" cy="4144963"/>
          </a:xfrm>
          <a:prstGeom prst="rect">
            <a:avLst/>
          </a:prstGeom>
        </p:spPr>
      </p:pic>
      <p:sp>
        <p:nvSpPr>
          <p:cNvPr id="3" name="Slide Number Placeholder 2">
            <a:extLst>
              <a:ext uri="{FF2B5EF4-FFF2-40B4-BE49-F238E27FC236}">
                <a16:creationId xmlns:a16="http://schemas.microsoft.com/office/drawing/2014/main" id="{D18EF96C-DBC6-DF4C-B936-31487B320547}"/>
              </a:ext>
            </a:extLst>
          </p:cNvPr>
          <p:cNvSpPr>
            <a:spLocks noGrp="1"/>
          </p:cNvSpPr>
          <p:nvPr>
            <p:ph type="sldNum" sz="quarter" idx="4"/>
          </p:nvPr>
        </p:nvSpPr>
        <p:spPr/>
        <p:txBody>
          <a:bodyPr/>
          <a:lstStyle/>
          <a:p>
            <a:fld id="{5545935D-753C-6342-B658-0DC896E1BF92}" type="slidenum">
              <a:rPr lang="en-US" smtClean="0"/>
              <a:t>12</a:t>
            </a:fld>
            <a:endParaRPr lang="en-US" dirty="0"/>
          </a:p>
        </p:txBody>
      </p:sp>
    </p:spTree>
    <p:extLst>
      <p:ext uri="{BB962C8B-B14F-4D97-AF65-F5344CB8AC3E}">
        <p14:creationId xmlns:p14="http://schemas.microsoft.com/office/powerpoint/2010/main" val="2590206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404" y="166837"/>
            <a:ext cx="8091843" cy="995082"/>
          </a:xfrm>
        </p:spPr>
        <p:txBody>
          <a:bodyPr/>
          <a:lstStyle/>
          <a:p>
            <a:r>
              <a:rPr lang="en-US" dirty="0"/>
              <a:t> Test your technology! </a:t>
            </a:r>
            <a:endParaRPr lang="en-US" dirty="0">
              <a:solidFill>
                <a:schemeClr val="accent4"/>
              </a:solidFill>
            </a:endParaRPr>
          </a:p>
        </p:txBody>
      </p:sp>
      <p:sp>
        <p:nvSpPr>
          <p:cNvPr id="5" name="Footer Placeholder 4"/>
          <p:cNvSpPr>
            <a:spLocks noGrp="1"/>
          </p:cNvSpPr>
          <p:nvPr>
            <p:ph type="ftr" sz="quarter" idx="11"/>
          </p:nvPr>
        </p:nvSpPr>
        <p:spPr>
          <a:xfrm>
            <a:off x="3242764" y="6492875"/>
            <a:ext cx="2263214" cy="365125"/>
          </a:xfrm>
        </p:spPr>
        <p:txBody>
          <a:bodyPr/>
          <a:lstStyle/>
          <a:p>
            <a:pPr>
              <a:defRPr/>
            </a:pPr>
            <a:r>
              <a:rPr lang="en-US"/>
              <a:t>The Care Partner Project ©2023</a:t>
            </a:r>
            <a:endParaRPr lang="en-US" dirty="0"/>
          </a:p>
        </p:txBody>
      </p:sp>
      <p:pic>
        <p:nvPicPr>
          <p:cNvPr id="8" name="Picture 7" descr="Icon&#10;&#10;Description automatically generated">
            <a:extLst>
              <a:ext uri="{FF2B5EF4-FFF2-40B4-BE49-F238E27FC236}">
                <a16:creationId xmlns:a16="http://schemas.microsoft.com/office/drawing/2014/main" id="{4FA52C76-AFA9-04B2-C839-07DC7F6264F9}"/>
              </a:ext>
            </a:extLst>
          </p:cNvPr>
          <p:cNvPicPr>
            <a:picLocks noChangeAspect="1"/>
          </p:cNvPicPr>
          <p:nvPr/>
        </p:nvPicPr>
        <p:blipFill>
          <a:blip r:embed="rId3"/>
          <a:stretch>
            <a:fillRect/>
          </a:stretch>
        </p:blipFill>
        <p:spPr>
          <a:xfrm>
            <a:off x="1833189" y="1992451"/>
            <a:ext cx="5082365" cy="4516149"/>
          </a:xfrm>
          <a:prstGeom prst="rect">
            <a:avLst/>
          </a:prstGeom>
        </p:spPr>
      </p:pic>
      <p:sp>
        <p:nvSpPr>
          <p:cNvPr id="11" name="Content Placeholder 10">
            <a:extLst>
              <a:ext uri="{FF2B5EF4-FFF2-40B4-BE49-F238E27FC236}">
                <a16:creationId xmlns:a16="http://schemas.microsoft.com/office/drawing/2014/main" id="{8D08A8B7-A13E-2177-2B81-6E570ED7168E}"/>
              </a:ext>
            </a:extLst>
          </p:cNvPr>
          <p:cNvSpPr>
            <a:spLocks noGrp="1"/>
          </p:cNvSpPr>
          <p:nvPr>
            <p:ph idx="1"/>
          </p:nvPr>
        </p:nvSpPr>
        <p:spPr>
          <a:xfrm>
            <a:off x="2807901" y="3887529"/>
            <a:ext cx="3132943" cy="1276581"/>
          </a:xfrm>
        </p:spPr>
        <p:txBody>
          <a:bodyPr/>
          <a:lstStyle/>
          <a:p>
            <a:pPr marL="0" indent="0" algn="ctr" rtl="0">
              <a:buNone/>
            </a:pPr>
            <a:r>
              <a:rPr lang="en-US" sz="2400" dirty="0">
                <a:solidFill>
                  <a:schemeClr val="accent1"/>
                </a:solidFill>
                <a:effectLst/>
                <a:latin typeface="Helvetica Neue" panose="02000503000000020004" pitchFamily="2" charset="0"/>
              </a:rPr>
              <a:t>Be sure of your</a:t>
            </a:r>
            <a:br>
              <a:rPr lang="en-US" sz="2400" dirty="0">
                <a:solidFill>
                  <a:schemeClr val="accent1"/>
                </a:solidFill>
                <a:effectLst/>
                <a:latin typeface="Helvetica Neue" panose="02000503000000020004" pitchFamily="2" charset="0"/>
              </a:rPr>
            </a:br>
            <a:r>
              <a:rPr lang="en-US" sz="2400" dirty="0">
                <a:solidFill>
                  <a:schemeClr val="accent1"/>
                </a:solidFill>
                <a:effectLst/>
                <a:latin typeface="Helvetica Neue" panose="02000503000000020004" pitchFamily="2" charset="0"/>
              </a:rPr>
              <a:t>internet connection!</a:t>
            </a:r>
          </a:p>
        </p:txBody>
      </p:sp>
      <p:sp>
        <p:nvSpPr>
          <p:cNvPr id="3" name="TextBox 2">
            <a:extLst>
              <a:ext uri="{FF2B5EF4-FFF2-40B4-BE49-F238E27FC236}">
                <a16:creationId xmlns:a16="http://schemas.microsoft.com/office/drawing/2014/main" id="{3141EBB5-B65F-F644-81EC-991251BE5475}"/>
              </a:ext>
            </a:extLst>
          </p:cNvPr>
          <p:cNvSpPr txBox="1"/>
          <p:nvPr/>
        </p:nvSpPr>
        <p:spPr>
          <a:xfrm>
            <a:off x="677405" y="1161919"/>
            <a:ext cx="8283868" cy="461665"/>
          </a:xfrm>
          <a:prstGeom prst="rect">
            <a:avLst/>
          </a:prstGeom>
          <a:noFill/>
        </p:spPr>
        <p:txBody>
          <a:bodyPr wrap="square" rtlCol="0">
            <a:spAutoFit/>
          </a:bodyPr>
          <a:lstStyle/>
          <a:p>
            <a:r>
              <a:rPr lang="en-US" sz="2400" dirty="0">
                <a:solidFill>
                  <a:schemeClr val="accent3"/>
                </a:solidFill>
              </a:rPr>
              <a:t>Just because it worked yesterday… (remember, Murphy!)</a:t>
            </a:r>
          </a:p>
        </p:txBody>
      </p:sp>
      <p:sp>
        <p:nvSpPr>
          <p:cNvPr id="4" name="Slide Number Placeholder 3">
            <a:extLst>
              <a:ext uri="{FF2B5EF4-FFF2-40B4-BE49-F238E27FC236}">
                <a16:creationId xmlns:a16="http://schemas.microsoft.com/office/drawing/2014/main" id="{BE54D892-3D0C-624A-ADC0-707C923243E0}"/>
              </a:ext>
            </a:extLst>
          </p:cNvPr>
          <p:cNvSpPr>
            <a:spLocks noGrp="1"/>
          </p:cNvSpPr>
          <p:nvPr>
            <p:ph type="sldNum" sz="quarter" idx="4"/>
          </p:nvPr>
        </p:nvSpPr>
        <p:spPr/>
        <p:txBody>
          <a:bodyPr/>
          <a:lstStyle/>
          <a:p>
            <a:fld id="{5545935D-753C-6342-B658-0DC896E1BF92}" type="slidenum">
              <a:rPr lang="en-US" smtClean="0"/>
              <a:t>13</a:t>
            </a:fld>
            <a:endParaRPr lang="en-US" dirty="0"/>
          </a:p>
        </p:txBody>
      </p:sp>
    </p:spTree>
    <p:extLst>
      <p:ext uri="{BB962C8B-B14F-4D97-AF65-F5344CB8AC3E}">
        <p14:creationId xmlns:p14="http://schemas.microsoft.com/office/powerpoint/2010/main" val="4073470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600876" y="1133876"/>
            <a:ext cx="8218503" cy="774700"/>
          </a:xfrm>
        </p:spPr>
        <p:txBody>
          <a:bodyPr/>
          <a:lstStyle/>
          <a:p>
            <a:r>
              <a:rPr lang="en-US" dirty="0"/>
              <a:t>Show your natural self. It’s medical, not vanity! </a:t>
            </a:r>
          </a:p>
        </p:txBody>
      </p:sp>
      <p:sp>
        <p:nvSpPr>
          <p:cNvPr id="5" name="Footer Placeholder 4"/>
          <p:cNvSpPr>
            <a:spLocks noGrp="1"/>
          </p:cNvSpPr>
          <p:nvPr>
            <p:ph type="ftr" sz="quarter" idx="11"/>
          </p:nvPr>
        </p:nvSpPr>
        <p:spPr>
          <a:xfrm>
            <a:off x="600876" y="6520746"/>
            <a:ext cx="2349844" cy="365125"/>
          </a:xfrm>
        </p:spPr>
        <p:txBody>
          <a:bodyPr/>
          <a:lstStyle/>
          <a:p>
            <a:pPr>
              <a:defRPr/>
            </a:pPr>
            <a:r>
              <a:rPr lang="en-US"/>
              <a:t>The Care Partner Project ©2023</a:t>
            </a:r>
            <a:endParaRPr lang="en-US" dirty="0"/>
          </a:p>
        </p:txBody>
      </p:sp>
      <p:sp>
        <p:nvSpPr>
          <p:cNvPr id="7" name="Rectangle 6"/>
          <p:cNvSpPr/>
          <p:nvPr/>
        </p:nvSpPr>
        <p:spPr>
          <a:xfrm>
            <a:off x="600876" y="597955"/>
            <a:ext cx="8289748" cy="523220"/>
          </a:xfrm>
          <a:prstGeom prst="rect">
            <a:avLst/>
          </a:prstGeom>
        </p:spPr>
        <p:txBody>
          <a:bodyPr wrap="square">
            <a:spAutoFit/>
          </a:bodyPr>
          <a:lstStyle/>
          <a:p>
            <a:r>
              <a:rPr lang="en-US" sz="2800" b="1" dirty="0">
                <a:solidFill>
                  <a:schemeClr val="accent1"/>
                </a:solidFill>
              </a:rPr>
              <a:t>Good lighting is key!</a:t>
            </a:r>
          </a:p>
        </p:txBody>
      </p:sp>
      <p:sp>
        <p:nvSpPr>
          <p:cNvPr id="8" name="Content Placeholder 7">
            <a:extLst>
              <a:ext uri="{FF2B5EF4-FFF2-40B4-BE49-F238E27FC236}">
                <a16:creationId xmlns:a16="http://schemas.microsoft.com/office/drawing/2014/main" id="{ADFE85F2-0EAC-AF88-B3C0-B93826958565}"/>
              </a:ext>
            </a:extLst>
          </p:cNvPr>
          <p:cNvSpPr>
            <a:spLocks noGrp="1"/>
          </p:cNvSpPr>
          <p:nvPr>
            <p:ph idx="1"/>
          </p:nvPr>
        </p:nvSpPr>
        <p:spPr>
          <a:xfrm>
            <a:off x="600876" y="2068643"/>
            <a:ext cx="4825563" cy="4452103"/>
          </a:xfrm>
        </p:spPr>
        <p:txBody>
          <a:bodyPr/>
          <a:lstStyle/>
          <a:p>
            <a:pPr marL="0" indent="0">
              <a:buNone/>
            </a:pPr>
            <a:r>
              <a:rPr lang="en-US" b="1" dirty="0"/>
              <a:t>Help your Doctor gauge your wellness</a:t>
            </a:r>
            <a:endParaRPr lang="en-US" b="1" dirty="0">
              <a:solidFill>
                <a:srgbClr val="202124"/>
              </a:solidFill>
              <a:latin typeface="arial" panose="020B0604020202020204" pitchFamily="34" charset="0"/>
            </a:endParaRPr>
          </a:p>
          <a:p>
            <a:r>
              <a:rPr lang="en-US" dirty="0">
                <a:solidFill>
                  <a:srgbClr val="202124"/>
                </a:solidFill>
                <a:latin typeface="arial" panose="020B0604020202020204" pitchFamily="34" charset="0"/>
              </a:rPr>
              <a:t>T</a:t>
            </a:r>
            <a:r>
              <a:rPr lang="en-US" b="0" i="0" u="none" strike="noStrike" dirty="0">
                <a:solidFill>
                  <a:srgbClr val="202124"/>
                </a:solidFill>
                <a:effectLst/>
                <a:latin typeface="arial" panose="020B0604020202020204" pitchFamily="34" charset="0"/>
              </a:rPr>
              <a:t>ry to sit in a spot with a window in front of you or at your side. </a:t>
            </a:r>
          </a:p>
          <a:p>
            <a:r>
              <a:rPr lang="en-US" b="0" i="0" u="none" strike="noStrike" dirty="0">
                <a:solidFill>
                  <a:srgbClr val="202124"/>
                </a:solidFill>
                <a:effectLst/>
                <a:latin typeface="arial" panose="020B0604020202020204" pitchFamily="34" charset="0"/>
              </a:rPr>
              <a:t>If a window isn't available, </a:t>
            </a:r>
            <a:r>
              <a:rPr lang="en-US" b="1" i="0" u="none" strike="noStrike" dirty="0">
                <a:solidFill>
                  <a:srgbClr val="202124"/>
                </a:solidFill>
                <a:effectLst/>
                <a:latin typeface="arial" panose="020B0604020202020204" pitchFamily="34" charset="0"/>
              </a:rPr>
              <a:t>a lamp or overhead lights</a:t>
            </a:r>
            <a:r>
              <a:rPr lang="en-US" b="0" i="0" u="none" strike="noStrike" dirty="0">
                <a:solidFill>
                  <a:srgbClr val="202124"/>
                </a:solidFill>
                <a:effectLst/>
                <a:latin typeface="arial" panose="020B0604020202020204" pitchFamily="34" charset="0"/>
              </a:rPr>
              <a:t> can also be used to give you better light.</a:t>
            </a:r>
          </a:p>
          <a:p>
            <a:r>
              <a:rPr lang="en-US" dirty="0">
                <a:solidFill>
                  <a:srgbClr val="202124"/>
                </a:solidFill>
                <a:latin typeface="arial" panose="020B0604020202020204" pitchFamily="34" charset="0"/>
              </a:rPr>
              <a:t>Shades or drapes in the room? Try adjusting them with the lighting before meeting the doctor. </a:t>
            </a:r>
          </a:p>
          <a:p>
            <a:r>
              <a:rPr lang="en-US" b="1" dirty="0">
                <a:solidFill>
                  <a:srgbClr val="202124"/>
                </a:solidFill>
                <a:latin typeface="arial" panose="020B0604020202020204" pitchFamily="34" charset="0"/>
              </a:rPr>
              <a:t>Goal</a:t>
            </a:r>
            <a:r>
              <a:rPr lang="en-US" dirty="0">
                <a:solidFill>
                  <a:srgbClr val="202124"/>
                </a:solidFill>
                <a:latin typeface="arial" panose="020B0604020202020204" pitchFamily="34" charset="0"/>
              </a:rPr>
              <a:t>: not too much light, not too little.  Show yourself in the most natural way.</a:t>
            </a:r>
            <a:endParaRPr lang="en-US" dirty="0">
              <a:effectLst/>
              <a:latin typeface="Helvetica Neue" panose="02000503000000020004" pitchFamily="2" charset="0"/>
            </a:endParaRPr>
          </a:p>
          <a:p>
            <a:pPr marL="0" indent="0">
              <a:buNone/>
            </a:pPr>
            <a:endParaRPr lang="en-US" dirty="0"/>
          </a:p>
        </p:txBody>
      </p:sp>
      <p:pic>
        <p:nvPicPr>
          <p:cNvPr id="12" name="Picture 11" descr="A picture containing text, lamp, vector graphics, worktable&#10;&#10;Description automatically generated">
            <a:extLst>
              <a:ext uri="{FF2B5EF4-FFF2-40B4-BE49-F238E27FC236}">
                <a16:creationId xmlns:a16="http://schemas.microsoft.com/office/drawing/2014/main" id="{B3D5D2D5-A23C-F64B-747E-F9F3F4AE8361}"/>
              </a:ext>
            </a:extLst>
          </p:cNvPr>
          <p:cNvPicPr>
            <a:picLocks noChangeAspect="1"/>
          </p:cNvPicPr>
          <p:nvPr/>
        </p:nvPicPr>
        <p:blipFill>
          <a:blip r:embed="rId3"/>
          <a:stretch>
            <a:fillRect/>
          </a:stretch>
        </p:blipFill>
        <p:spPr>
          <a:xfrm>
            <a:off x="5238624" y="2068643"/>
            <a:ext cx="3652000" cy="4017364"/>
          </a:xfrm>
          <a:prstGeom prst="rect">
            <a:avLst/>
          </a:prstGeom>
        </p:spPr>
      </p:pic>
      <p:sp>
        <p:nvSpPr>
          <p:cNvPr id="2" name="Slide Number Placeholder 1">
            <a:extLst>
              <a:ext uri="{FF2B5EF4-FFF2-40B4-BE49-F238E27FC236}">
                <a16:creationId xmlns:a16="http://schemas.microsoft.com/office/drawing/2014/main" id="{F39FEF05-C344-B542-B016-7AC3806C2742}"/>
              </a:ext>
            </a:extLst>
          </p:cNvPr>
          <p:cNvSpPr>
            <a:spLocks noGrp="1"/>
          </p:cNvSpPr>
          <p:nvPr>
            <p:ph type="sldNum" sz="quarter" idx="4"/>
          </p:nvPr>
        </p:nvSpPr>
        <p:spPr/>
        <p:txBody>
          <a:bodyPr/>
          <a:lstStyle/>
          <a:p>
            <a:fld id="{5545935D-753C-6342-B658-0DC896E1BF92}" type="slidenum">
              <a:rPr lang="en-US" smtClean="0"/>
              <a:t>14</a:t>
            </a:fld>
            <a:endParaRPr lang="en-US" dirty="0"/>
          </a:p>
        </p:txBody>
      </p:sp>
    </p:spTree>
    <p:extLst>
      <p:ext uri="{BB962C8B-B14F-4D97-AF65-F5344CB8AC3E}">
        <p14:creationId xmlns:p14="http://schemas.microsoft.com/office/powerpoint/2010/main" val="3394811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A8EEF-6BA3-D44A-A51B-16A80DC2DB12}"/>
              </a:ext>
            </a:extLst>
          </p:cNvPr>
          <p:cNvSpPr>
            <a:spLocks noGrp="1"/>
          </p:cNvSpPr>
          <p:nvPr>
            <p:ph type="title"/>
          </p:nvPr>
        </p:nvSpPr>
        <p:spPr>
          <a:xfrm>
            <a:off x="793750" y="534730"/>
            <a:ext cx="7556313" cy="995082"/>
          </a:xfrm>
        </p:spPr>
        <p:txBody>
          <a:bodyPr/>
          <a:lstStyle/>
          <a:p>
            <a:r>
              <a:rPr lang="en-US" dirty="0"/>
              <a:t>Doctor running late?  </a:t>
            </a:r>
          </a:p>
        </p:txBody>
      </p:sp>
      <p:sp>
        <p:nvSpPr>
          <p:cNvPr id="3" name="Content Placeholder 2">
            <a:extLst>
              <a:ext uri="{FF2B5EF4-FFF2-40B4-BE49-F238E27FC236}">
                <a16:creationId xmlns:a16="http://schemas.microsoft.com/office/drawing/2014/main" id="{01D9B42C-839D-D344-8A00-60FC4F71B79A}"/>
              </a:ext>
            </a:extLst>
          </p:cNvPr>
          <p:cNvSpPr>
            <a:spLocks noGrp="1"/>
          </p:cNvSpPr>
          <p:nvPr>
            <p:ph idx="1"/>
          </p:nvPr>
        </p:nvSpPr>
        <p:spPr>
          <a:xfrm>
            <a:off x="4394498" y="2062392"/>
            <a:ext cx="4454906" cy="4144963"/>
          </a:xfrm>
        </p:spPr>
        <p:txBody>
          <a:bodyPr/>
          <a:lstStyle/>
          <a:p>
            <a:endParaRPr lang="en-US" dirty="0"/>
          </a:p>
          <a:p>
            <a:pPr>
              <a:buSzPct val="100000"/>
              <a:buFont typeface="Wingdings" pitchFamily="2" charset="2"/>
              <a:buChar char="§"/>
            </a:pPr>
            <a:r>
              <a:rPr lang="en-US" dirty="0"/>
              <a:t>When you schedule, allow for the possibility that your doctor may run late, so allow extra time. </a:t>
            </a:r>
          </a:p>
          <a:p>
            <a:pPr>
              <a:buSzPct val="100000"/>
              <a:buFont typeface="Wingdings" pitchFamily="2" charset="2"/>
              <a:buChar char="§"/>
            </a:pPr>
            <a:r>
              <a:rPr lang="en-US" dirty="0"/>
              <a:t>Your doctor’s office will likely send messages online or by text to keep you posted on the doctor’s timing. </a:t>
            </a:r>
          </a:p>
          <a:p>
            <a:pPr>
              <a:buSzPct val="100000"/>
              <a:buFont typeface="Wingdings" pitchFamily="2" charset="2"/>
              <a:buChar char="§"/>
            </a:pPr>
            <a:r>
              <a:rPr lang="en-US" dirty="0"/>
              <a:t>Try to be patient and understanding. It’s possible a patient before you had a complication and needed more time. </a:t>
            </a:r>
            <a:r>
              <a:rPr lang="en-US" i="1" dirty="0"/>
              <a:t>That could be you someday! </a:t>
            </a:r>
          </a:p>
        </p:txBody>
      </p:sp>
      <p:sp>
        <p:nvSpPr>
          <p:cNvPr id="4" name="Text Placeholder 3">
            <a:extLst>
              <a:ext uri="{FF2B5EF4-FFF2-40B4-BE49-F238E27FC236}">
                <a16:creationId xmlns:a16="http://schemas.microsoft.com/office/drawing/2014/main" id="{CA2F4348-C017-DC4E-8330-976CAA661C0B}"/>
              </a:ext>
            </a:extLst>
          </p:cNvPr>
          <p:cNvSpPr>
            <a:spLocks noGrp="1"/>
          </p:cNvSpPr>
          <p:nvPr>
            <p:ph type="body" sz="half" idx="2"/>
          </p:nvPr>
        </p:nvSpPr>
        <p:spPr>
          <a:xfrm>
            <a:off x="731518" y="1529812"/>
            <a:ext cx="8117886" cy="774700"/>
          </a:xfrm>
        </p:spPr>
        <p:txBody>
          <a:bodyPr/>
          <a:lstStyle/>
          <a:p>
            <a:r>
              <a:rPr lang="en-US" b="1" dirty="0"/>
              <a:t> DON’T log off!  Continue waiting. </a:t>
            </a:r>
            <a:r>
              <a:rPr lang="en-US" dirty="0"/>
              <a:t>Your turn will come! </a:t>
            </a:r>
          </a:p>
        </p:txBody>
      </p:sp>
      <p:sp>
        <p:nvSpPr>
          <p:cNvPr id="5" name="Footer Placeholder 4">
            <a:extLst>
              <a:ext uri="{FF2B5EF4-FFF2-40B4-BE49-F238E27FC236}">
                <a16:creationId xmlns:a16="http://schemas.microsoft.com/office/drawing/2014/main" id="{176CBE12-D3A7-0B45-9C1C-48E18CF0C725}"/>
              </a:ext>
            </a:extLst>
          </p:cNvPr>
          <p:cNvSpPr>
            <a:spLocks noGrp="1"/>
          </p:cNvSpPr>
          <p:nvPr>
            <p:ph type="ftr" sz="quarter" idx="11"/>
          </p:nvPr>
        </p:nvSpPr>
        <p:spPr>
          <a:xfrm>
            <a:off x="731518" y="6423025"/>
            <a:ext cx="6122987" cy="365125"/>
          </a:xfrm>
        </p:spPr>
        <p:txBody>
          <a:bodyPr/>
          <a:lstStyle/>
          <a:p>
            <a:pPr>
              <a:defRPr/>
            </a:pPr>
            <a:r>
              <a:rPr lang="en-US"/>
              <a:t>The Care Partner Project ©2023</a:t>
            </a:r>
            <a:endParaRPr lang="en-US" dirty="0"/>
          </a:p>
        </p:txBody>
      </p:sp>
      <p:pic>
        <p:nvPicPr>
          <p:cNvPr id="8" name="Picture 7" descr="A picture containing text, clock&#10;&#10;Description automatically generated">
            <a:extLst>
              <a:ext uri="{FF2B5EF4-FFF2-40B4-BE49-F238E27FC236}">
                <a16:creationId xmlns:a16="http://schemas.microsoft.com/office/drawing/2014/main" id="{7D054213-422F-494E-9F8D-DE7D8B3E385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94596" y="2649301"/>
            <a:ext cx="4207283" cy="3428935"/>
          </a:xfrm>
          <a:prstGeom prst="rect">
            <a:avLst/>
          </a:prstGeom>
        </p:spPr>
      </p:pic>
      <p:sp>
        <p:nvSpPr>
          <p:cNvPr id="6" name="Slide Number Placeholder 5">
            <a:extLst>
              <a:ext uri="{FF2B5EF4-FFF2-40B4-BE49-F238E27FC236}">
                <a16:creationId xmlns:a16="http://schemas.microsoft.com/office/drawing/2014/main" id="{DB8A1D45-64FF-024F-A8E7-68BE129A4A67}"/>
              </a:ext>
            </a:extLst>
          </p:cNvPr>
          <p:cNvSpPr>
            <a:spLocks noGrp="1"/>
          </p:cNvSpPr>
          <p:nvPr>
            <p:ph type="sldNum" sz="quarter" idx="4"/>
          </p:nvPr>
        </p:nvSpPr>
        <p:spPr/>
        <p:txBody>
          <a:bodyPr/>
          <a:lstStyle/>
          <a:p>
            <a:fld id="{5545935D-753C-6342-B658-0DC896E1BF92}" type="slidenum">
              <a:rPr lang="en-US" smtClean="0"/>
              <a:t>15</a:t>
            </a:fld>
            <a:endParaRPr lang="en-US" dirty="0"/>
          </a:p>
        </p:txBody>
      </p:sp>
    </p:spTree>
    <p:extLst>
      <p:ext uri="{BB962C8B-B14F-4D97-AF65-F5344CB8AC3E}">
        <p14:creationId xmlns:p14="http://schemas.microsoft.com/office/powerpoint/2010/main" val="712992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014" y="134471"/>
            <a:ext cx="6972771" cy="995082"/>
          </a:xfrm>
        </p:spPr>
        <p:txBody>
          <a:bodyPr/>
          <a:lstStyle/>
          <a:p>
            <a:r>
              <a:rPr lang="en-US" dirty="0"/>
              <a:t>Speak Up for Plain Speak</a:t>
            </a:r>
          </a:p>
        </p:txBody>
      </p:sp>
      <p:sp>
        <p:nvSpPr>
          <p:cNvPr id="4" name="Text Placeholder 3"/>
          <p:cNvSpPr>
            <a:spLocks noGrp="1"/>
          </p:cNvSpPr>
          <p:nvPr>
            <p:ph type="body" sz="half" idx="2"/>
          </p:nvPr>
        </p:nvSpPr>
        <p:spPr>
          <a:xfrm>
            <a:off x="1082014" y="1129552"/>
            <a:ext cx="7942063" cy="774701"/>
          </a:xfrm>
        </p:spPr>
        <p:txBody>
          <a:bodyPr/>
          <a:lstStyle/>
          <a:p>
            <a:r>
              <a:rPr lang="en-US" dirty="0"/>
              <a:t>You didn’t go to medical school! It’s OK to ask for “translation” for anything you don’t understand.</a:t>
            </a:r>
          </a:p>
        </p:txBody>
      </p:sp>
      <p:sp>
        <p:nvSpPr>
          <p:cNvPr id="5" name="Footer Placeholder 4"/>
          <p:cNvSpPr>
            <a:spLocks noGrp="1"/>
          </p:cNvSpPr>
          <p:nvPr>
            <p:ph type="ftr" sz="quarter" idx="11"/>
          </p:nvPr>
        </p:nvSpPr>
        <p:spPr>
          <a:xfrm>
            <a:off x="1082014" y="6301618"/>
            <a:ext cx="2360615" cy="365125"/>
          </a:xfrm>
        </p:spPr>
        <p:txBody>
          <a:bodyPr/>
          <a:lstStyle/>
          <a:p>
            <a:pPr>
              <a:defRPr/>
            </a:pPr>
            <a:r>
              <a:rPr lang="en-US"/>
              <a:t>The Care Partner Project ©2023</a:t>
            </a:r>
            <a:endParaRPr lang="en-US" dirty="0"/>
          </a:p>
        </p:txBody>
      </p:sp>
      <p:pic>
        <p:nvPicPr>
          <p:cNvPr id="8" name="Picture 7" descr="A picture containing text&#10;&#10;Description automatically generated">
            <a:extLst>
              <a:ext uri="{FF2B5EF4-FFF2-40B4-BE49-F238E27FC236}">
                <a16:creationId xmlns:a16="http://schemas.microsoft.com/office/drawing/2014/main" id="{7B8A0D1B-C124-DF42-A8CE-55779C31A42E}"/>
              </a:ext>
            </a:extLst>
          </p:cNvPr>
          <p:cNvPicPr>
            <a:picLocks noChangeAspect="1"/>
          </p:cNvPicPr>
          <p:nvPr/>
        </p:nvPicPr>
        <p:blipFill>
          <a:blip r:embed="rId3"/>
          <a:stretch>
            <a:fillRect/>
          </a:stretch>
        </p:blipFill>
        <p:spPr>
          <a:xfrm>
            <a:off x="1082015" y="2143593"/>
            <a:ext cx="7238180" cy="4072405"/>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EBC4A814-7898-C84D-9B1B-730587298E78}"/>
              </a:ext>
            </a:extLst>
          </p:cNvPr>
          <p:cNvSpPr>
            <a:spLocks noGrp="1"/>
          </p:cNvSpPr>
          <p:nvPr>
            <p:ph type="sldNum" sz="quarter" idx="4"/>
          </p:nvPr>
        </p:nvSpPr>
        <p:spPr/>
        <p:txBody>
          <a:bodyPr/>
          <a:lstStyle/>
          <a:p>
            <a:fld id="{5545935D-753C-6342-B658-0DC896E1BF92}" type="slidenum">
              <a:rPr lang="en-US" smtClean="0"/>
              <a:t>16</a:t>
            </a:fld>
            <a:endParaRPr lang="en-US" dirty="0"/>
          </a:p>
        </p:txBody>
      </p:sp>
    </p:spTree>
    <p:extLst>
      <p:ext uri="{BB962C8B-B14F-4D97-AF65-F5344CB8AC3E}">
        <p14:creationId xmlns:p14="http://schemas.microsoft.com/office/powerpoint/2010/main" val="3910175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1158F6B-5505-E45F-14A7-DAA51D995473}"/>
              </a:ext>
            </a:extLst>
          </p:cNvPr>
          <p:cNvSpPr>
            <a:spLocks noGrp="1"/>
          </p:cNvSpPr>
          <p:nvPr>
            <p:ph type="ftr" sz="quarter" idx="11"/>
          </p:nvPr>
        </p:nvSpPr>
        <p:spPr>
          <a:xfrm>
            <a:off x="3726865" y="6492875"/>
            <a:ext cx="2421271" cy="365125"/>
          </a:xfrm>
        </p:spPr>
        <p:txBody>
          <a:bodyPr/>
          <a:lstStyle/>
          <a:p>
            <a:pPr>
              <a:defRPr/>
            </a:pPr>
            <a:r>
              <a:rPr lang="en-US" dirty="0"/>
              <a:t>The Care Partner Project ©2023</a:t>
            </a:r>
          </a:p>
        </p:txBody>
      </p:sp>
      <p:sp>
        <p:nvSpPr>
          <p:cNvPr id="4" name="Slide Number Placeholder 3">
            <a:extLst>
              <a:ext uri="{FF2B5EF4-FFF2-40B4-BE49-F238E27FC236}">
                <a16:creationId xmlns:a16="http://schemas.microsoft.com/office/drawing/2014/main" id="{EC75B21B-3AF6-5FC4-970B-F0D3CE2A3749}"/>
              </a:ext>
            </a:extLst>
          </p:cNvPr>
          <p:cNvSpPr>
            <a:spLocks noGrp="1"/>
          </p:cNvSpPr>
          <p:nvPr>
            <p:ph type="sldNum" sz="quarter" idx="4"/>
          </p:nvPr>
        </p:nvSpPr>
        <p:spPr/>
        <p:txBody>
          <a:bodyPr/>
          <a:lstStyle/>
          <a:p>
            <a:fld id="{5545935D-753C-6342-B658-0DC896E1BF92}" type="slidenum">
              <a:rPr lang="en-US" smtClean="0"/>
              <a:t>17</a:t>
            </a:fld>
            <a:endParaRPr lang="en-US" dirty="0"/>
          </a:p>
        </p:txBody>
      </p:sp>
      <p:pic>
        <p:nvPicPr>
          <p:cNvPr id="6" name="Picture 5" descr="A screenshot of a medical website&#10;&#10;Description automatically generated">
            <a:extLst>
              <a:ext uri="{FF2B5EF4-FFF2-40B4-BE49-F238E27FC236}">
                <a16:creationId xmlns:a16="http://schemas.microsoft.com/office/drawing/2014/main" id="{996DC0D9-6E3E-635C-200F-11E6CCB8CFB7}"/>
              </a:ext>
            </a:extLst>
          </p:cNvPr>
          <p:cNvPicPr>
            <a:picLocks noChangeAspect="1"/>
          </p:cNvPicPr>
          <p:nvPr/>
        </p:nvPicPr>
        <p:blipFill>
          <a:blip r:embed="rId3"/>
          <a:stretch>
            <a:fillRect/>
          </a:stretch>
        </p:blipFill>
        <p:spPr>
          <a:xfrm>
            <a:off x="740108" y="184315"/>
            <a:ext cx="7663783" cy="6308560"/>
          </a:xfrm>
          <a:prstGeom prst="rect">
            <a:avLst/>
          </a:prstGeom>
          <a:ln>
            <a:solidFill>
              <a:schemeClr val="tx2"/>
            </a:solidFill>
          </a:ln>
        </p:spPr>
      </p:pic>
      <p:cxnSp>
        <p:nvCxnSpPr>
          <p:cNvPr id="5" name="Straight Arrow Connector 4">
            <a:extLst>
              <a:ext uri="{FF2B5EF4-FFF2-40B4-BE49-F238E27FC236}">
                <a16:creationId xmlns:a16="http://schemas.microsoft.com/office/drawing/2014/main" id="{44BEE30F-03DB-738C-4A83-D550CAC3E798}"/>
              </a:ext>
            </a:extLst>
          </p:cNvPr>
          <p:cNvCxnSpPr>
            <a:cxnSpLocks/>
          </p:cNvCxnSpPr>
          <p:nvPr/>
        </p:nvCxnSpPr>
        <p:spPr>
          <a:xfrm>
            <a:off x="2310063" y="0"/>
            <a:ext cx="998621" cy="842211"/>
          </a:xfrm>
          <a:prstGeom prst="straightConnector1">
            <a:avLst/>
          </a:prstGeom>
          <a:ln w="101600">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765797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ircle&#10;&#10;Description automatically generated">
            <a:extLst>
              <a:ext uri="{FF2B5EF4-FFF2-40B4-BE49-F238E27FC236}">
                <a16:creationId xmlns:a16="http://schemas.microsoft.com/office/drawing/2014/main" id="{830BE970-8048-6F45-9A80-365C091AE3EE}"/>
              </a:ext>
            </a:extLst>
          </p:cNvPr>
          <p:cNvPicPr>
            <a:picLocks noChangeAspect="1"/>
          </p:cNvPicPr>
          <p:nvPr/>
        </p:nvPicPr>
        <p:blipFill rotWithShape="1">
          <a:blip r:embed="rId3"/>
          <a:srcRect l="9163" r="7504"/>
          <a:stretch/>
        </p:blipFill>
        <p:spPr>
          <a:xfrm>
            <a:off x="25013" y="-107977"/>
            <a:ext cx="9143980" cy="6435789"/>
          </a:xfrm>
          <a:prstGeom prst="rect">
            <a:avLst/>
          </a:prstGeom>
        </p:spPr>
      </p:pic>
      <p:sp>
        <p:nvSpPr>
          <p:cNvPr id="2" name="Title 1">
            <a:extLst>
              <a:ext uri="{FF2B5EF4-FFF2-40B4-BE49-F238E27FC236}">
                <a16:creationId xmlns:a16="http://schemas.microsoft.com/office/drawing/2014/main" id="{5AB6FEC2-8E8B-E64E-810C-F643BB6CA5AC}"/>
              </a:ext>
            </a:extLst>
          </p:cNvPr>
          <p:cNvSpPr>
            <a:spLocks noGrp="1"/>
          </p:cNvSpPr>
          <p:nvPr>
            <p:ph type="title"/>
          </p:nvPr>
        </p:nvSpPr>
        <p:spPr>
          <a:xfrm>
            <a:off x="279836" y="5465531"/>
            <a:ext cx="8634334" cy="744836"/>
          </a:xfrm>
        </p:spPr>
        <p:txBody>
          <a:bodyPr>
            <a:normAutofit/>
          </a:bodyPr>
          <a:lstStyle/>
          <a:p>
            <a:pPr algn="ctr"/>
            <a:r>
              <a:rPr lang="en-US" sz="4000" b="1" dirty="0">
                <a:solidFill>
                  <a:schemeClr val="accent1"/>
                </a:solidFill>
              </a:rPr>
              <a:t>Let’s Talk! Questions? Your Ideas?</a:t>
            </a:r>
          </a:p>
        </p:txBody>
      </p:sp>
      <p:sp>
        <p:nvSpPr>
          <p:cNvPr id="3" name="Footer Placeholder 2">
            <a:extLst>
              <a:ext uri="{FF2B5EF4-FFF2-40B4-BE49-F238E27FC236}">
                <a16:creationId xmlns:a16="http://schemas.microsoft.com/office/drawing/2014/main" id="{7A06D7C9-64A8-9B43-BA7D-AF6CFE83EC69}"/>
              </a:ext>
            </a:extLst>
          </p:cNvPr>
          <p:cNvSpPr>
            <a:spLocks noGrp="1"/>
          </p:cNvSpPr>
          <p:nvPr>
            <p:ph type="ftr" sz="quarter" idx="11"/>
          </p:nvPr>
        </p:nvSpPr>
        <p:spPr>
          <a:xfrm>
            <a:off x="3028950" y="6356350"/>
            <a:ext cx="3086100" cy="365125"/>
          </a:xfrm>
        </p:spPr>
        <p:txBody>
          <a:bodyPr>
            <a:normAutofit/>
          </a:bodyPr>
          <a:lstStyle/>
          <a:p>
            <a:pPr>
              <a:spcAft>
                <a:spcPts val="600"/>
              </a:spcAft>
              <a:defRPr/>
            </a:pPr>
            <a:r>
              <a:rPr lang="en-US">
                <a:solidFill>
                  <a:srgbClr val="FFFFFF"/>
                </a:solidFill>
              </a:rPr>
              <a:t>The Care Partner Project ©2023</a:t>
            </a:r>
            <a:endParaRPr lang="en-US" dirty="0">
              <a:solidFill>
                <a:srgbClr val="FFFFFF"/>
              </a:solidFill>
            </a:endParaRPr>
          </a:p>
        </p:txBody>
      </p:sp>
      <p:sp>
        <p:nvSpPr>
          <p:cNvPr id="4" name="Slide Number Placeholder 3">
            <a:extLst>
              <a:ext uri="{FF2B5EF4-FFF2-40B4-BE49-F238E27FC236}">
                <a16:creationId xmlns:a16="http://schemas.microsoft.com/office/drawing/2014/main" id="{4F5D2D6A-B129-AD4F-AD33-D59AB4C9359F}"/>
              </a:ext>
            </a:extLst>
          </p:cNvPr>
          <p:cNvSpPr>
            <a:spLocks noGrp="1"/>
          </p:cNvSpPr>
          <p:nvPr>
            <p:ph type="sldNum" sz="quarter" idx="4"/>
          </p:nvPr>
        </p:nvSpPr>
        <p:spPr/>
        <p:txBody>
          <a:bodyPr/>
          <a:lstStyle/>
          <a:p>
            <a:fld id="{5545935D-753C-6342-B658-0DC896E1BF92}" type="slidenum">
              <a:rPr lang="en-US" smtClean="0"/>
              <a:t>18</a:t>
            </a:fld>
            <a:endParaRPr lang="en-US" dirty="0"/>
          </a:p>
        </p:txBody>
      </p:sp>
    </p:spTree>
    <p:extLst>
      <p:ext uri="{BB962C8B-B14F-4D97-AF65-F5344CB8AC3E}">
        <p14:creationId xmlns:p14="http://schemas.microsoft.com/office/powerpoint/2010/main" val="135519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solidFill>
                  <a:schemeClr val="tx1">
                    <a:lumMod val="65000"/>
                    <a:lumOff val="35000"/>
                  </a:schemeClr>
                </a:solidFill>
              </a:rPr>
              <a:t>The Care Partner Project ©2023</a:t>
            </a:r>
            <a:endParaRPr lang="en-US" dirty="0">
              <a:solidFill>
                <a:schemeClr val="tx1">
                  <a:lumMod val="65000"/>
                  <a:lumOff val="35000"/>
                </a:schemeClr>
              </a:solidFill>
            </a:endParaRPr>
          </a:p>
        </p:txBody>
      </p:sp>
      <p:sp>
        <p:nvSpPr>
          <p:cNvPr id="2" name="Title 1"/>
          <p:cNvSpPr>
            <a:spLocks noGrp="1"/>
          </p:cNvSpPr>
          <p:nvPr>
            <p:ph type="title" idx="4294967295"/>
          </p:nvPr>
        </p:nvSpPr>
        <p:spPr>
          <a:xfrm>
            <a:off x="466138" y="562767"/>
            <a:ext cx="5597109" cy="1162050"/>
          </a:xfrm>
        </p:spPr>
        <p:txBody>
          <a:bodyPr>
            <a:normAutofit/>
          </a:bodyPr>
          <a:lstStyle/>
          <a:p>
            <a:pPr algn="l" fontAlgn="auto">
              <a:spcAft>
                <a:spcPts val="0"/>
              </a:spcAft>
              <a:defRPr/>
            </a:pPr>
            <a:r>
              <a:rPr lang="en-US" sz="4400" b="1" dirty="0"/>
              <a:t>Thank you!</a:t>
            </a:r>
          </a:p>
        </p:txBody>
      </p:sp>
      <p:sp>
        <p:nvSpPr>
          <p:cNvPr id="9" name="Text Placeholder 8"/>
          <p:cNvSpPr>
            <a:spLocks noGrp="1"/>
          </p:cNvSpPr>
          <p:nvPr>
            <p:ph type="body" sz="half" idx="4294967295"/>
          </p:nvPr>
        </p:nvSpPr>
        <p:spPr>
          <a:xfrm>
            <a:off x="466138" y="1877428"/>
            <a:ext cx="4899946" cy="2879725"/>
          </a:xfrm>
        </p:spPr>
        <p:txBody>
          <a:bodyPr/>
          <a:lstStyle/>
          <a:p>
            <a:pPr eaLnBrk="1" fontAlgn="auto" hangingPunct="1">
              <a:lnSpc>
                <a:spcPct val="140000"/>
              </a:lnSpc>
              <a:spcAft>
                <a:spcPts val="0"/>
              </a:spcAft>
              <a:defRPr/>
            </a:pPr>
            <a:r>
              <a:rPr lang="en-US" sz="2000" dirty="0">
                <a:cs typeface="Arial"/>
              </a:rPr>
              <a:t>If this presentation was helpful to you, kindly  spread the word about today’s presentation</a:t>
            </a:r>
            <a:r>
              <a:rPr lang="en-US" sz="2000" b="1" dirty="0">
                <a:cs typeface="Arial"/>
              </a:rPr>
              <a:t> </a:t>
            </a:r>
            <a:r>
              <a:rPr lang="en-US" sz="2000" dirty="0">
                <a:cs typeface="Arial"/>
              </a:rPr>
              <a:t>with your groups in our area. </a:t>
            </a:r>
            <a:br>
              <a:rPr lang="en-US" sz="2000" b="1" dirty="0">
                <a:cs typeface="Arial"/>
              </a:rPr>
            </a:br>
            <a:endParaRPr lang="en-US" sz="2000" b="1" dirty="0">
              <a:cs typeface="Arial"/>
            </a:endParaRPr>
          </a:p>
          <a:p>
            <a:pPr eaLnBrk="1" fontAlgn="auto" hangingPunct="1">
              <a:lnSpc>
                <a:spcPct val="140000"/>
              </a:lnSpc>
              <a:spcAft>
                <a:spcPts val="0"/>
              </a:spcAft>
              <a:defRPr/>
            </a:pPr>
            <a:r>
              <a:rPr lang="en-US" sz="2000" dirty="0">
                <a:cs typeface="Arial"/>
              </a:rPr>
              <a:t>I speak on other topics, as well.  (In person or on ZOOM!)</a:t>
            </a:r>
            <a:r>
              <a:rPr lang="en-US" sz="2000" b="1" dirty="0">
                <a:cs typeface="Arial"/>
              </a:rPr>
              <a:t> </a:t>
            </a:r>
            <a:r>
              <a:rPr lang="en-US" sz="2000" dirty="0">
                <a:cs typeface="Arial"/>
              </a:rPr>
              <a:t>Just call or drop me a note!</a:t>
            </a:r>
            <a:br>
              <a:rPr lang="en-US" sz="2000" b="1" dirty="0">
                <a:cs typeface="Arial"/>
              </a:rPr>
            </a:br>
            <a:endParaRPr lang="en-US" sz="2000" b="1" dirty="0">
              <a:cs typeface="Arial"/>
            </a:endParaRPr>
          </a:p>
          <a:p>
            <a:pPr algn="ctr" eaLnBrk="1" fontAlgn="auto" hangingPunct="1">
              <a:lnSpc>
                <a:spcPct val="140000"/>
              </a:lnSpc>
              <a:spcAft>
                <a:spcPts val="0"/>
              </a:spcAft>
              <a:defRPr/>
            </a:pPr>
            <a:endParaRPr lang="en-US" sz="1600" dirty="0">
              <a:cs typeface="Arial"/>
            </a:endParaRPr>
          </a:p>
        </p:txBody>
      </p:sp>
      <p:sp>
        <p:nvSpPr>
          <p:cNvPr id="5" name="TextBox 4">
            <a:extLst>
              <a:ext uri="{FF2B5EF4-FFF2-40B4-BE49-F238E27FC236}">
                <a16:creationId xmlns:a16="http://schemas.microsoft.com/office/drawing/2014/main" id="{1E9743CF-D04E-3040-96CA-8016ED32C38D}"/>
              </a:ext>
            </a:extLst>
          </p:cNvPr>
          <p:cNvSpPr txBox="1"/>
          <p:nvPr/>
        </p:nvSpPr>
        <p:spPr>
          <a:xfrm>
            <a:off x="6802438" y="2413337"/>
            <a:ext cx="2057400" cy="1477328"/>
          </a:xfrm>
          <a:prstGeom prst="rect">
            <a:avLst/>
          </a:prstGeom>
          <a:noFill/>
        </p:spPr>
        <p:txBody>
          <a:bodyPr wrap="square" rtlCol="0">
            <a:spAutoFit/>
          </a:bodyPr>
          <a:lstStyle/>
          <a:p>
            <a:pPr algn="ctr"/>
            <a:r>
              <a:rPr lang="en-US" dirty="0">
                <a:solidFill>
                  <a:schemeClr val="tx2"/>
                </a:solidFill>
              </a:rPr>
              <a:t>Your Name  Credentials</a:t>
            </a:r>
          </a:p>
          <a:p>
            <a:pPr algn="ctr"/>
            <a:r>
              <a:rPr lang="en-US" dirty="0">
                <a:solidFill>
                  <a:schemeClr val="tx2"/>
                </a:solidFill>
              </a:rPr>
              <a:t>Company Name</a:t>
            </a:r>
          </a:p>
          <a:p>
            <a:pPr algn="ctr"/>
            <a:r>
              <a:rPr lang="en-US" dirty="0">
                <a:solidFill>
                  <a:schemeClr val="tx2"/>
                </a:solidFill>
              </a:rPr>
              <a:t>Phone Number</a:t>
            </a:r>
          </a:p>
          <a:p>
            <a:pPr algn="ctr"/>
            <a:r>
              <a:rPr lang="en-US" dirty="0">
                <a:solidFill>
                  <a:schemeClr val="tx2"/>
                </a:solidFill>
              </a:rPr>
              <a:t>Email</a:t>
            </a:r>
            <a:endParaRPr lang="en-US" dirty="0"/>
          </a:p>
        </p:txBody>
      </p:sp>
      <p:sp>
        <p:nvSpPr>
          <p:cNvPr id="10" name="TextBox 9">
            <a:extLst>
              <a:ext uri="{FF2B5EF4-FFF2-40B4-BE49-F238E27FC236}">
                <a16:creationId xmlns:a16="http://schemas.microsoft.com/office/drawing/2014/main" id="{2FE53C14-286B-7B40-98B2-FDFE2D9D0C43}"/>
              </a:ext>
            </a:extLst>
          </p:cNvPr>
          <p:cNvSpPr txBox="1"/>
          <p:nvPr/>
        </p:nvSpPr>
        <p:spPr>
          <a:xfrm>
            <a:off x="6956816" y="646061"/>
            <a:ext cx="1748644" cy="923330"/>
          </a:xfrm>
          <a:prstGeom prst="rect">
            <a:avLst/>
          </a:prstGeom>
          <a:noFill/>
        </p:spPr>
        <p:txBody>
          <a:bodyPr wrap="square" rtlCol="0">
            <a:spAutoFit/>
          </a:bodyPr>
          <a:lstStyle/>
          <a:p>
            <a:r>
              <a:rPr lang="en-US" dirty="0"/>
              <a:t>Presenter: Insert your headshot here. </a:t>
            </a:r>
          </a:p>
        </p:txBody>
      </p:sp>
      <p:pic>
        <p:nvPicPr>
          <p:cNvPr id="7" name="Picture 6" descr="Text, letter&#10;&#10;Description automatically generated">
            <a:extLst>
              <a:ext uri="{FF2B5EF4-FFF2-40B4-BE49-F238E27FC236}">
                <a16:creationId xmlns:a16="http://schemas.microsoft.com/office/drawing/2014/main" id="{FB5761AF-731D-4C45-985B-621FF7F820B7}"/>
              </a:ext>
            </a:extLst>
          </p:cNvPr>
          <p:cNvPicPr>
            <a:picLocks noChangeAspect="1"/>
          </p:cNvPicPr>
          <p:nvPr/>
        </p:nvPicPr>
        <p:blipFill rotWithShape="1">
          <a:blip r:embed="rId3"/>
          <a:srcRect l="8057" t="13198" r="8308" b="31843"/>
          <a:stretch/>
        </p:blipFill>
        <p:spPr>
          <a:xfrm rot="2033379">
            <a:off x="5640775" y="4131447"/>
            <a:ext cx="2323326" cy="2290082"/>
          </a:xfrm>
          <a:prstGeom prst="rect">
            <a:avLst/>
          </a:prstGeom>
        </p:spPr>
      </p:pic>
      <p:sp>
        <p:nvSpPr>
          <p:cNvPr id="4" name="Slide Number Placeholder 3">
            <a:extLst>
              <a:ext uri="{FF2B5EF4-FFF2-40B4-BE49-F238E27FC236}">
                <a16:creationId xmlns:a16="http://schemas.microsoft.com/office/drawing/2014/main" id="{76275DF3-3077-E244-B826-38DAF5B03497}"/>
              </a:ext>
            </a:extLst>
          </p:cNvPr>
          <p:cNvSpPr>
            <a:spLocks noGrp="1"/>
          </p:cNvSpPr>
          <p:nvPr>
            <p:ph type="sldNum" sz="quarter" idx="4"/>
          </p:nvPr>
        </p:nvSpPr>
        <p:spPr/>
        <p:txBody>
          <a:bodyPr/>
          <a:lstStyle/>
          <a:p>
            <a:fld id="{5545935D-753C-6342-B658-0DC896E1BF92}" type="slidenum">
              <a:rPr lang="en-US" smtClean="0"/>
              <a:t>19</a:t>
            </a:fld>
            <a:endParaRPr lang="en-US" dirty="0"/>
          </a:p>
        </p:txBody>
      </p:sp>
    </p:spTree>
    <p:extLst>
      <p:ext uri="{BB962C8B-B14F-4D97-AF65-F5344CB8AC3E}">
        <p14:creationId xmlns:p14="http://schemas.microsoft.com/office/powerpoint/2010/main" val="904847521"/>
      </p:ext>
    </p:extLst>
  </p:cSld>
  <p:clrMapOvr>
    <a:masterClrMapping/>
  </p:clrMapOvr>
  <p:transition spd="slow">
    <p:push dir="u"/>
  </p:transition>
</p:sld>
</file>

<file path=ppt/theme/theme1.xml><?xml version="1.0" encoding="utf-8"?>
<a:theme xmlns:a="http://schemas.openxmlformats.org/drawingml/2006/main" name="Advant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594</TotalTime>
  <Words>1514</Words>
  <Application>Microsoft Macintosh PowerPoint</Application>
  <PresentationFormat>On-screen Show (4:3)</PresentationFormat>
  <Paragraphs>208</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Arial</vt:lpstr>
      <vt:lpstr>Calibri</vt:lpstr>
      <vt:lpstr>Calibri Light</vt:lpstr>
      <vt:lpstr>Courier New</vt:lpstr>
      <vt:lpstr>Helvetica Neue</vt:lpstr>
      <vt:lpstr>Wingdings</vt:lpstr>
      <vt:lpstr>Advantage</vt:lpstr>
      <vt:lpstr>PowerPoint Presentation</vt:lpstr>
      <vt:lpstr>PowerPoint Presentation</vt:lpstr>
      <vt:lpstr> Brought to You by…</vt:lpstr>
      <vt:lpstr>Today’s Plan: Next 30 Minutes Together </vt:lpstr>
      <vt:lpstr> NOT for everyone.   NOT for every purpose </vt:lpstr>
      <vt:lpstr>PowerPoint Presentation</vt:lpstr>
      <vt:lpstr>PowerPoint Presentation</vt:lpstr>
      <vt:lpstr>Complete your HIPAA form</vt:lpstr>
      <vt:lpstr>Arrange for your Care Partner to join in </vt:lpstr>
      <vt:lpstr> Prepare your agenda – in advance</vt:lpstr>
      <vt:lpstr>Create a quiet “conference room” </vt:lpstr>
      <vt:lpstr>Test your computer, camera and sound</vt:lpstr>
      <vt:lpstr> Test your technology! </vt:lpstr>
      <vt:lpstr>PowerPoint Presentation</vt:lpstr>
      <vt:lpstr>Doctor running late?  </vt:lpstr>
      <vt:lpstr>Speak Up for Plain Speak</vt:lpstr>
      <vt:lpstr>PowerPoint Presentation</vt:lpstr>
      <vt:lpstr>Let’s Talk! Questions? Your Ideas?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Curtiss</dc:creator>
  <cp:lastModifiedBy>Karen Curtiss</cp:lastModifiedBy>
  <cp:revision>9</cp:revision>
  <dcterms:created xsi:type="dcterms:W3CDTF">2022-10-29T23:44:58Z</dcterms:created>
  <dcterms:modified xsi:type="dcterms:W3CDTF">2023-11-05T21:59:02Z</dcterms:modified>
</cp:coreProperties>
</file>