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754" r:id="rId1"/>
  </p:sldMasterIdLst>
  <p:notesMasterIdLst>
    <p:notesMasterId r:id="rId31"/>
  </p:notesMasterIdLst>
  <p:handoutMasterIdLst>
    <p:handoutMasterId r:id="rId32"/>
  </p:handoutMasterIdLst>
  <p:sldIdLst>
    <p:sldId id="257" r:id="rId2"/>
    <p:sldId id="300" r:id="rId3"/>
    <p:sldId id="269" r:id="rId4"/>
    <p:sldId id="854" r:id="rId5"/>
    <p:sldId id="852" r:id="rId6"/>
    <p:sldId id="849" r:id="rId7"/>
    <p:sldId id="850" r:id="rId8"/>
    <p:sldId id="282" r:id="rId9"/>
    <p:sldId id="284" r:id="rId10"/>
    <p:sldId id="267" r:id="rId11"/>
    <p:sldId id="268" r:id="rId12"/>
    <p:sldId id="271" r:id="rId13"/>
    <p:sldId id="272" r:id="rId14"/>
    <p:sldId id="266" r:id="rId15"/>
    <p:sldId id="283" r:id="rId16"/>
    <p:sldId id="279" r:id="rId17"/>
    <p:sldId id="291" r:id="rId18"/>
    <p:sldId id="288" r:id="rId19"/>
    <p:sldId id="298" r:id="rId20"/>
    <p:sldId id="287" r:id="rId21"/>
    <p:sldId id="293" r:id="rId22"/>
    <p:sldId id="292" r:id="rId23"/>
    <p:sldId id="289" r:id="rId24"/>
    <p:sldId id="869" r:id="rId25"/>
    <p:sldId id="290" r:id="rId26"/>
    <p:sldId id="277" r:id="rId27"/>
    <p:sldId id="868" r:id="rId28"/>
    <p:sldId id="296" r:id="rId29"/>
    <p:sldId id="855" r:id="rId3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066"/>
    <p:restoredTop sz="96197"/>
  </p:normalViewPr>
  <p:slideViewPr>
    <p:cSldViewPr snapToGrid="0" snapToObjects="1">
      <p:cViewPr varScale="1">
        <p:scale>
          <a:sx n="46" d="100"/>
          <a:sy n="46" d="100"/>
        </p:scale>
        <p:origin x="200" y="1768"/>
      </p:cViewPr>
      <p:guideLst/>
    </p:cSldViewPr>
  </p:slideViewPr>
  <p:notesTextViewPr>
    <p:cViewPr>
      <p:scale>
        <a:sx n="1" d="1"/>
        <a:sy n="1" d="1"/>
      </p:scale>
      <p:origin x="0" y="0"/>
    </p:cViewPr>
  </p:notesTextViewPr>
  <p:sorterViewPr>
    <p:cViewPr>
      <p:scale>
        <a:sx n="80" d="100"/>
        <a:sy n="80" d="100"/>
      </p:scale>
      <p:origin x="0" y="0"/>
    </p:cViewPr>
  </p:sorterViewPr>
  <p:notesViewPr>
    <p:cSldViewPr snapToGrid="0" snapToObjects="1">
      <p:cViewPr>
        <p:scale>
          <a:sx n="65" d="100"/>
          <a:sy n="65" d="100"/>
        </p:scale>
        <p:origin x="4152" y="101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D3153E2-D705-44C8-8B97-5270D0DE795E}" type="doc">
      <dgm:prSet loTypeId="urn:microsoft.com/office/officeart/2005/8/layout/default" loCatId="list" qsTypeId="urn:microsoft.com/office/officeart/2005/8/quickstyle/simple4" qsCatId="simple" csTypeId="urn:microsoft.com/office/officeart/2005/8/colors/colorful1" csCatId="colorful" phldr="1"/>
      <dgm:spPr/>
      <dgm:t>
        <a:bodyPr/>
        <a:lstStyle/>
        <a:p>
          <a:endParaRPr lang="en-US"/>
        </a:p>
      </dgm:t>
    </dgm:pt>
    <dgm:pt modelId="{8FFB23CA-465E-4F06-B860-43756419E9EF}">
      <dgm:prSet/>
      <dgm:spPr/>
      <dgm:t>
        <a:bodyPr/>
        <a:lstStyle/>
        <a:p>
          <a:pPr algn="l"/>
          <a:r>
            <a:rPr lang="en-US" b="1" dirty="0">
              <a:solidFill>
                <a:schemeClr val="bg1">
                  <a:lumMod val="75000"/>
                  <a:lumOff val="25000"/>
                </a:schemeClr>
              </a:solidFill>
            </a:rPr>
            <a:t>MRSA</a:t>
          </a:r>
          <a:r>
            <a:rPr lang="en-US" dirty="0"/>
            <a:t> AKA staph or “staff” infection: a c</a:t>
          </a:r>
          <a:r>
            <a:rPr lang="en-US" i="1" dirty="0"/>
            <a:t>ommon </a:t>
          </a:r>
          <a:r>
            <a:rPr lang="en-US" b="1" dirty="0"/>
            <a:t>SUPERBUG</a:t>
          </a:r>
        </a:p>
      </dgm:t>
    </dgm:pt>
    <dgm:pt modelId="{3E03DE84-74E0-40B1-8679-D277A8AFF09C}" type="parTrans" cxnId="{57F7D292-7313-49F9-9CA8-E4E91D84B508}">
      <dgm:prSet/>
      <dgm:spPr/>
      <dgm:t>
        <a:bodyPr/>
        <a:lstStyle/>
        <a:p>
          <a:endParaRPr lang="en-US"/>
        </a:p>
      </dgm:t>
    </dgm:pt>
    <dgm:pt modelId="{DEA97B99-A571-45F4-9B5A-D316B44BFF24}" type="sibTrans" cxnId="{57F7D292-7313-49F9-9CA8-E4E91D84B508}">
      <dgm:prSet/>
      <dgm:spPr/>
      <dgm:t>
        <a:bodyPr/>
        <a:lstStyle/>
        <a:p>
          <a:endParaRPr lang="en-US"/>
        </a:p>
      </dgm:t>
    </dgm:pt>
    <dgm:pt modelId="{875D431F-DE27-4FD4-9FB8-962BFF8F3713}">
      <dgm:prSet/>
      <dgm:spPr/>
      <dgm:t>
        <a:bodyPr/>
        <a:lstStyle/>
        <a:p>
          <a:pPr algn="l"/>
          <a:r>
            <a:rPr lang="en-US" b="1" dirty="0">
              <a:solidFill>
                <a:schemeClr val="bg1">
                  <a:lumMod val="75000"/>
                  <a:lumOff val="25000"/>
                </a:schemeClr>
              </a:solidFill>
            </a:rPr>
            <a:t>VRE</a:t>
          </a:r>
          <a:r>
            <a:rPr lang="en-US" b="1" dirty="0"/>
            <a:t>, </a:t>
          </a:r>
          <a:r>
            <a:rPr lang="en-US" b="0" dirty="0"/>
            <a:t>Vancomycin Resistant Enterococcus</a:t>
          </a:r>
          <a:r>
            <a:rPr lang="en-US" dirty="0"/>
            <a:t>,  another </a:t>
          </a:r>
          <a:r>
            <a:rPr lang="en-US" b="1" dirty="0"/>
            <a:t>SUPERBUG </a:t>
          </a:r>
        </a:p>
      </dgm:t>
    </dgm:pt>
    <dgm:pt modelId="{BED85BED-B950-44FF-9160-70CB06E4A062}" type="parTrans" cxnId="{D0728741-928C-4205-9CF1-8A9F4E7E9DE7}">
      <dgm:prSet/>
      <dgm:spPr/>
      <dgm:t>
        <a:bodyPr/>
        <a:lstStyle/>
        <a:p>
          <a:endParaRPr lang="en-US"/>
        </a:p>
      </dgm:t>
    </dgm:pt>
    <dgm:pt modelId="{B1630C42-5004-4031-8E82-8DE16BA28237}" type="sibTrans" cxnId="{D0728741-928C-4205-9CF1-8A9F4E7E9DE7}">
      <dgm:prSet/>
      <dgm:spPr/>
      <dgm:t>
        <a:bodyPr/>
        <a:lstStyle/>
        <a:p>
          <a:endParaRPr lang="en-US"/>
        </a:p>
      </dgm:t>
    </dgm:pt>
    <dgm:pt modelId="{6033866D-38D6-4F01-AC44-D6EB2548481E}">
      <dgm:prSet/>
      <dgm:spPr/>
      <dgm:t>
        <a:bodyPr/>
        <a:lstStyle/>
        <a:p>
          <a:pPr algn="l"/>
          <a:r>
            <a:rPr lang="en-US" b="1" dirty="0">
              <a:solidFill>
                <a:schemeClr val="bg1">
                  <a:lumMod val="75000"/>
                  <a:lumOff val="25000"/>
                </a:schemeClr>
              </a:solidFill>
            </a:rPr>
            <a:t>C </a:t>
          </a:r>
          <a:r>
            <a:rPr lang="en-US" b="1" i="1" dirty="0">
              <a:solidFill>
                <a:schemeClr val="bg1">
                  <a:lumMod val="75000"/>
                  <a:lumOff val="25000"/>
                </a:schemeClr>
              </a:solidFill>
            </a:rPr>
            <a:t>diff</a:t>
          </a:r>
          <a:r>
            <a:rPr lang="en-US" b="1" i="1" dirty="0"/>
            <a:t>,</a:t>
          </a:r>
          <a:r>
            <a:rPr lang="en-US" b="1" dirty="0"/>
            <a:t> Clostridium Difficile</a:t>
          </a:r>
          <a:r>
            <a:rPr lang="en-US" dirty="0"/>
            <a:t>, caused when fecal bacteria (“Poop”) enter body by mouth</a:t>
          </a:r>
        </a:p>
      </dgm:t>
    </dgm:pt>
    <dgm:pt modelId="{59ED02C0-7F98-49FF-A475-351715A02C33}" type="parTrans" cxnId="{42B3B250-65FF-4374-9967-0BDD3A098DE0}">
      <dgm:prSet/>
      <dgm:spPr/>
      <dgm:t>
        <a:bodyPr/>
        <a:lstStyle/>
        <a:p>
          <a:endParaRPr lang="en-US"/>
        </a:p>
      </dgm:t>
    </dgm:pt>
    <dgm:pt modelId="{95E4B31C-27B2-4CAF-8802-1BC5FE76C219}" type="sibTrans" cxnId="{42B3B250-65FF-4374-9967-0BDD3A098DE0}">
      <dgm:prSet/>
      <dgm:spPr/>
      <dgm:t>
        <a:bodyPr/>
        <a:lstStyle/>
        <a:p>
          <a:endParaRPr lang="en-US"/>
        </a:p>
      </dgm:t>
    </dgm:pt>
    <dgm:pt modelId="{29D8E1A9-300A-4159-A07E-E07A8F564453}">
      <dgm:prSet/>
      <dgm:spPr/>
      <dgm:t>
        <a:bodyPr/>
        <a:lstStyle/>
        <a:p>
          <a:pPr algn="l"/>
          <a:r>
            <a:rPr lang="en-US" b="1" dirty="0">
              <a:solidFill>
                <a:schemeClr val="bg1">
                  <a:lumMod val="75000"/>
                  <a:lumOff val="25000"/>
                </a:schemeClr>
              </a:solidFill>
            </a:rPr>
            <a:t>UTI</a:t>
          </a:r>
          <a:r>
            <a:rPr lang="en-US" dirty="0"/>
            <a:t>, </a:t>
          </a:r>
          <a:r>
            <a:rPr lang="en-US" b="1" dirty="0"/>
            <a:t>Urinary Tract Infection</a:t>
          </a:r>
          <a:r>
            <a:rPr lang="en-US" dirty="0"/>
            <a:t> caused when bacteria enter the urinary tract system</a:t>
          </a:r>
        </a:p>
      </dgm:t>
    </dgm:pt>
    <dgm:pt modelId="{74BA7F35-9248-43CD-9A13-58EB488AB12F}" type="parTrans" cxnId="{E423F010-F268-4496-9A6C-1170C9820138}">
      <dgm:prSet/>
      <dgm:spPr/>
      <dgm:t>
        <a:bodyPr/>
        <a:lstStyle/>
        <a:p>
          <a:endParaRPr lang="en-US"/>
        </a:p>
      </dgm:t>
    </dgm:pt>
    <dgm:pt modelId="{38B250D9-DCEC-4753-AD51-889B824A4BEC}" type="sibTrans" cxnId="{E423F010-F268-4496-9A6C-1170C9820138}">
      <dgm:prSet/>
      <dgm:spPr/>
      <dgm:t>
        <a:bodyPr/>
        <a:lstStyle/>
        <a:p>
          <a:endParaRPr lang="en-US"/>
        </a:p>
      </dgm:t>
    </dgm:pt>
    <dgm:pt modelId="{38AFD369-2E04-4862-907C-F5FAA2A5C126}">
      <dgm:prSet/>
      <dgm:spPr/>
      <dgm:t>
        <a:bodyPr/>
        <a:lstStyle/>
        <a:p>
          <a:pPr algn="l"/>
          <a:r>
            <a:rPr lang="en-US" b="1" dirty="0">
              <a:solidFill>
                <a:schemeClr val="bg1">
                  <a:lumMod val="75000"/>
                  <a:lumOff val="25000"/>
                </a:schemeClr>
              </a:solidFill>
            </a:rPr>
            <a:t>VAP</a:t>
          </a:r>
          <a:r>
            <a:rPr lang="en-US" b="1" dirty="0"/>
            <a:t>, Ventilator Associated Pneumonia </a:t>
          </a:r>
          <a:r>
            <a:rPr lang="en-US" dirty="0"/>
            <a:t>caused when germs enter ventilator tubes</a:t>
          </a:r>
        </a:p>
      </dgm:t>
    </dgm:pt>
    <dgm:pt modelId="{2669DE7E-5F19-43D6-B23C-8651BCB7854F}" type="parTrans" cxnId="{4AE6CC91-E0C2-43DE-846A-7DAE4BA3C895}">
      <dgm:prSet/>
      <dgm:spPr/>
      <dgm:t>
        <a:bodyPr/>
        <a:lstStyle/>
        <a:p>
          <a:endParaRPr lang="en-US"/>
        </a:p>
      </dgm:t>
    </dgm:pt>
    <dgm:pt modelId="{A8CECC97-053A-44F4-AD32-F8818A3DB427}" type="sibTrans" cxnId="{4AE6CC91-E0C2-43DE-846A-7DAE4BA3C895}">
      <dgm:prSet/>
      <dgm:spPr/>
      <dgm:t>
        <a:bodyPr/>
        <a:lstStyle/>
        <a:p>
          <a:endParaRPr lang="en-US"/>
        </a:p>
      </dgm:t>
    </dgm:pt>
    <dgm:pt modelId="{770833EC-0787-C349-8994-757B97AF00E0}" type="pres">
      <dgm:prSet presAssocID="{CD3153E2-D705-44C8-8B97-5270D0DE795E}" presName="diagram" presStyleCnt="0">
        <dgm:presLayoutVars>
          <dgm:dir/>
          <dgm:resizeHandles val="exact"/>
        </dgm:presLayoutVars>
      </dgm:prSet>
      <dgm:spPr/>
    </dgm:pt>
    <dgm:pt modelId="{A1BE6947-FC4B-4D41-9101-E6DDAF81E5B7}" type="pres">
      <dgm:prSet presAssocID="{8FFB23CA-465E-4F06-B860-43756419E9EF}" presName="node" presStyleLbl="node1" presStyleIdx="0" presStyleCnt="5">
        <dgm:presLayoutVars>
          <dgm:bulletEnabled val="1"/>
        </dgm:presLayoutVars>
      </dgm:prSet>
      <dgm:spPr/>
    </dgm:pt>
    <dgm:pt modelId="{8F37BEB2-B17C-484A-A499-847D6A3BEB06}" type="pres">
      <dgm:prSet presAssocID="{DEA97B99-A571-45F4-9B5A-D316B44BFF24}" presName="sibTrans" presStyleCnt="0"/>
      <dgm:spPr/>
    </dgm:pt>
    <dgm:pt modelId="{C604253B-39D7-6541-87C2-204B244A02A9}" type="pres">
      <dgm:prSet presAssocID="{875D431F-DE27-4FD4-9FB8-962BFF8F3713}" presName="node" presStyleLbl="node1" presStyleIdx="1" presStyleCnt="5">
        <dgm:presLayoutVars>
          <dgm:bulletEnabled val="1"/>
        </dgm:presLayoutVars>
      </dgm:prSet>
      <dgm:spPr/>
    </dgm:pt>
    <dgm:pt modelId="{081BF682-4E58-664D-BB82-10085E08B33D}" type="pres">
      <dgm:prSet presAssocID="{B1630C42-5004-4031-8E82-8DE16BA28237}" presName="sibTrans" presStyleCnt="0"/>
      <dgm:spPr/>
    </dgm:pt>
    <dgm:pt modelId="{A28457F0-AACC-A54D-8C2B-B09B12B2FDDE}" type="pres">
      <dgm:prSet presAssocID="{6033866D-38D6-4F01-AC44-D6EB2548481E}" presName="node" presStyleLbl="node1" presStyleIdx="2" presStyleCnt="5">
        <dgm:presLayoutVars>
          <dgm:bulletEnabled val="1"/>
        </dgm:presLayoutVars>
      </dgm:prSet>
      <dgm:spPr/>
    </dgm:pt>
    <dgm:pt modelId="{6AE92AF7-7923-4C46-BED3-8D054B9850DD}" type="pres">
      <dgm:prSet presAssocID="{95E4B31C-27B2-4CAF-8802-1BC5FE76C219}" presName="sibTrans" presStyleCnt="0"/>
      <dgm:spPr/>
    </dgm:pt>
    <dgm:pt modelId="{D59FD1DA-CB0D-E545-8CF6-3DCF6FA73242}" type="pres">
      <dgm:prSet presAssocID="{29D8E1A9-300A-4159-A07E-E07A8F564453}" presName="node" presStyleLbl="node1" presStyleIdx="3" presStyleCnt="5">
        <dgm:presLayoutVars>
          <dgm:bulletEnabled val="1"/>
        </dgm:presLayoutVars>
      </dgm:prSet>
      <dgm:spPr/>
    </dgm:pt>
    <dgm:pt modelId="{46647D1F-B487-424F-9FB9-4F312729D2ED}" type="pres">
      <dgm:prSet presAssocID="{38B250D9-DCEC-4753-AD51-889B824A4BEC}" presName="sibTrans" presStyleCnt="0"/>
      <dgm:spPr/>
    </dgm:pt>
    <dgm:pt modelId="{4806D186-B845-D440-8E33-95808FA75931}" type="pres">
      <dgm:prSet presAssocID="{38AFD369-2E04-4862-907C-F5FAA2A5C126}" presName="node" presStyleLbl="node1" presStyleIdx="4" presStyleCnt="5">
        <dgm:presLayoutVars>
          <dgm:bulletEnabled val="1"/>
        </dgm:presLayoutVars>
      </dgm:prSet>
      <dgm:spPr/>
    </dgm:pt>
  </dgm:ptLst>
  <dgm:cxnLst>
    <dgm:cxn modelId="{E423F010-F268-4496-9A6C-1170C9820138}" srcId="{CD3153E2-D705-44C8-8B97-5270D0DE795E}" destId="{29D8E1A9-300A-4159-A07E-E07A8F564453}" srcOrd="3" destOrd="0" parTransId="{74BA7F35-9248-43CD-9A13-58EB488AB12F}" sibTransId="{38B250D9-DCEC-4753-AD51-889B824A4BEC}"/>
    <dgm:cxn modelId="{D19D1037-43AE-F94A-9A6E-20D0489BC2AA}" type="presOf" srcId="{38AFD369-2E04-4862-907C-F5FAA2A5C126}" destId="{4806D186-B845-D440-8E33-95808FA75931}" srcOrd="0" destOrd="0" presId="urn:microsoft.com/office/officeart/2005/8/layout/default"/>
    <dgm:cxn modelId="{D0728741-928C-4205-9CF1-8A9F4E7E9DE7}" srcId="{CD3153E2-D705-44C8-8B97-5270D0DE795E}" destId="{875D431F-DE27-4FD4-9FB8-962BFF8F3713}" srcOrd="1" destOrd="0" parTransId="{BED85BED-B950-44FF-9160-70CB06E4A062}" sibTransId="{B1630C42-5004-4031-8E82-8DE16BA28237}"/>
    <dgm:cxn modelId="{42B3B250-65FF-4374-9967-0BDD3A098DE0}" srcId="{CD3153E2-D705-44C8-8B97-5270D0DE795E}" destId="{6033866D-38D6-4F01-AC44-D6EB2548481E}" srcOrd="2" destOrd="0" parTransId="{59ED02C0-7F98-49FF-A475-351715A02C33}" sibTransId="{95E4B31C-27B2-4CAF-8802-1BC5FE76C219}"/>
    <dgm:cxn modelId="{469FE76F-4254-EA49-A0D8-7FAB88DB45CA}" type="presOf" srcId="{CD3153E2-D705-44C8-8B97-5270D0DE795E}" destId="{770833EC-0787-C349-8994-757B97AF00E0}" srcOrd="0" destOrd="0" presId="urn:microsoft.com/office/officeart/2005/8/layout/default"/>
    <dgm:cxn modelId="{443B5379-C4ED-D64C-A101-0A1ACD15E52A}" type="presOf" srcId="{875D431F-DE27-4FD4-9FB8-962BFF8F3713}" destId="{C604253B-39D7-6541-87C2-204B244A02A9}" srcOrd="0" destOrd="0" presId="urn:microsoft.com/office/officeart/2005/8/layout/default"/>
    <dgm:cxn modelId="{F0D43F85-84C4-674A-84DC-7CB63E95C466}" type="presOf" srcId="{8FFB23CA-465E-4F06-B860-43756419E9EF}" destId="{A1BE6947-FC4B-4D41-9101-E6DDAF81E5B7}" srcOrd="0" destOrd="0" presId="urn:microsoft.com/office/officeart/2005/8/layout/default"/>
    <dgm:cxn modelId="{4AE6CC91-E0C2-43DE-846A-7DAE4BA3C895}" srcId="{CD3153E2-D705-44C8-8B97-5270D0DE795E}" destId="{38AFD369-2E04-4862-907C-F5FAA2A5C126}" srcOrd="4" destOrd="0" parTransId="{2669DE7E-5F19-43D6-B23C-8651BCB7854F}" sibTransId="{A8CECC97-053A-44F4-AD32-F8818A3DB427}"/>
    <dgm:cxn modelId="{57F7D292-7313-49F9-9CA8-E4E91D84B508}" srcId="{CD3153E2-D705-44C8-8B97-5270D0DE795E}" destId="{8FFB23CA-465E-4F06-B860-43756419E9EF}" srcOrd="0" destOrd="0" parTransId="{3E03DE84-74E0-40B1-8679-D277A8AFF09C}" sibTransId="{DEA97B99-A571-45F4-9B5A-D316B44BFF24}"/>
    <dgm:cxn modelId="{7F1FF3AE-A67F-6A4A-86AF-12DB2436B76C}" type="presOf" srcId="{6033866D-38D6-4F01-AC44-D6EB2548481E}" destId="{A28457F0-AACC-A54D-8C2B-B09B12B2FDDE}" srcOrd="0" destOrd="0" presId="urn:microsoft.com/office/officeart/2005/8/layout/default"/>
    <dgm:cxn modelId="{DEB5F9E4-A7FD-314F-82AC-1B96A36B42EB}" type="presOf" srcId="{29D8E1A9-300A-4159-A07E-E07A8F564453}" destId="{D59FD1DA-CB0D-E545-8CF6-3DCF6FA73242}" srcOrd="0" destOrd="0" presId="urn:microsoft.com/office/officeart/2005/8/layout/default"/>
    <dgm:cxn modelId="{BEC5D2E5-B982-C043-910B-AB11038F53B4}" type="presParOf" srcId="{770833EC-0787-C349-8994-757B97AF00E0}" destId="{A1BE6947-FC4B-4D41-9101-E6DDAF81E5B7}" srcOrd="0" destOrd="0" presId="urn:microsoft.com/office/officeart/2005/8/layout/default"/>
    <dgm:cxn modelId="{E5D3F6D2-8FBD-1B48-8E1A-3BC0D78275D3}" type="presParOf" srcId="{770833EC-0787-C349-8994-757B97AF00E0}" destId="{8F37BEB2-B17C-484A-A499-847D6A3BEB06}" srcOrd="1" destOrd="0" presId="urn:microsoft.com/office/officeart/2005/8/layout/default"/>
    <dgm:cxn modelId="{72AB9A2E-E36C-4A4C-934D-CDE127B36DB5}" type="presParOf" srcId="{770833EC-0787-C349-8994-757B97AF00E0}" destId="{C604253B-39D7-6541-87C2-204B244A02A9}" srcOrd="2" destOrd="0" presId="urn:microsoft.com/office/officeart/2005/8/layout/default"/>
    <dgm:cxn modelId="{1B791C25-46CD-DA42-B5E2-E8276E9794C0}" type="presParOf" srcId="{770833EC-0787-C349-8994-757B97AF00E0}" destId="{081BF682-4E58-664D-BB82-10085E08B33D}" srcOrd="3" destOrd="0" presId="urn:microsoft.com/office/officeart/2005/8/layout/default"/>
    <dgm:cxn modelId="{421B827D-3089-5243-95E1-E62FAA225677}" type="presParOf" srcId="{770833EC-0787-C349-8994-757B97AF00E0}" destId="{A28457F0-AACC-A54D-8C2B-B09B12B2FDDE}" srcOrd="4" destOrd="0" presId="urn:microsoft.com/office/officeart/2005/8/layout/default"/>
    <dgm:cxn modelId="{EED1D4D6-1F25-CF44-9CA0-BCA9DB8211DD}" type="presParOf" srcId="{770833EC-0787-C349-8994-757B97AF00E0}" destId="{6AE92AF7-7923-4C46-BED3-8D054B9850DD}" srcOrd="5" destOrd="0" presId="urn:microsoft.com/office/officeart/2005/8/layout/default"/>
    <dgm:cxn modelId="{1E2BF179-1DC2-2840-ACDE-AC0BBB6D6770}" type="presParOf" srcId="{770833EC-0787-C349-8994-757B97AF00E0}" destId="{D59FD1DA-CB0D-E545-8CF6-3DCF6FA73242}" srcOrd="6" destOrd="0" presId="urn:microsoft.com/office/officeart/2005/8/layout/default"/>
    <dgm:cxn modelId="{40B0D820-CE48-B248-9DF3-1BECD0FC97B5}" type="presParOf" srcId="{770833EC-0787-C349-8994-757B97AF00E0}" destId="{46647D1F-B487-424F-9FB9-4F312729D2ED}" srcOrd="7" destOrd="0" presId="urn:microsoft.com/office/officeart/2005/8/layout/default"/>
    <dgm:cxn modelId="{7145D004-73FA-ED41-B1AC-4282217A3340}" type="presParOf" srcId="{770833EC-0787-C349-8994-757B97AF00E0}" destId="{4806D186-B845-D440-8E33-95808FA75931}" srcOrd="8"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7D487B4-110C-4EBD-B77F-1E9BEC7FA916}" type="doc">
      <dgm:prSet loTypeId="urn:microsoft.com/office/officeart/2005/8/layout/default" loCatId="list" qsTypeId="urn:microsoft.com/office/officeart/2005/8/quickstyle/3d1" qsCatId="3D" csTypeId="urn:microsoft.com/office/officeart/2005/8/colors/accent4_2" csCatId="accent4" phldr="1"/>
      <dgm:spPr/>
      <dgm:t>
        <a:bodyPr/>
        <a:lstStyle/>
        <a:p>
          <a:endParaRPr lang="en-US"/>
        </a:p>
      </dgm:t>
    </dgm:pt>
    <dgm:pt modelId="{C5068CEA-5FC3-4BAF-B2E0-506B666A94A3}">
      <dgm:prSet/>
      <dgm:spPr/>
      <dgm:t>
        <a:bodyPr/>
        <a:lstStyle/>
        <a:p>
          <a:r>
            <a:rPr lang="en-US" dirty="0"/>
            <a:t>Surface cleaning is just as important as hand-washing: </a:t>
          </a:r>
          <a:r>
            <a:rPr lang="en-US" u="sng" dirty="0"/>
            <a:t>alcohol-based cleansers</a:t>
          </a:r>
          <a:r>
            <a:rPr lang="en-US" dirty="0"/>
            <a:t> work best</a:t>
          </a:r>
        </a:p>
      </dgm:t>
    </dgm:pt>
    <dgm:pt modelId="{F7FEB722-B512-4946-86C0-4334A1F8B4C5}" type="parTrans" cxnId="{6520A488-1C7E-4030-91A8-5E24FC27DB6A}">
      <dgm:prSet/>
      <dgm:spPr/>
      <dgm:t>
        <a:bodyPr/>
        <a:lstStyle/>
        <a:p>
          <a:endParaRPr lang="en-US"/>
        </a:p>
      </dgm:t>
    </dgm:pt>
    <dgm:pt modelId="{F1E85780-D16E-4F15-A42A-F1A1EABAF1A9}" type="sibTrans" cxnId="{6520A488-1C7E-4030-91A8-5E24FC27DB6A}">
      <dgm:prSet/>
      <dgm:spPr/>
      <dgm:t>
        <a:bodyPr/>
        <a:lstStyle/>
        <a:p>
          <a:endParaRPr lang="en-US"/>
        </a:p>
      </dgm:t>
    </dgm:pt>
    <dgm:pt modelId="{247064D2-AB58-4AA1-81AF-3A0479C1D5F4}">
      <dgm:prSet/>
      <dgm:spPr/>
      <dgm:t>
        <a:bodyPr/>
        <a:lstStyle/>
        <a:p>
          <a:r>
            <a:rPr lang="en-US" dirty="0"/>
            <a:t>Hand cleansers: use 80%+ alcohol content to be effective. Soap &amp; water are great.</a:t>
          </a:r>
        </a:p>
      </dgm:t>
    </dgm:pt>
    <dgm:pt modelId="{0B73D19B-AFF7-41D4-BD19-73C5BF01926F}" type="parTrans" cxnId="{62AEDBC4-2767-4B36-A9F7-7923138536C3}">
      <dgm:prSet/>
      <dgm:spPr/>
      <dgm:t>
        <a:bodyPr/>
        <a:lstStyle/>
        <a:p>
          <a:endParaRPr lang="en-US"/>
        </a:p>
      </dgm:t>
    </dgm:pt>
    <dgm:pt modelId="{FE7BA3AB-4916-4AFA-84BA-614A26C0D188}" type="sibTrans" cxnId="{62AEDBC4-2767-4B36-A9F7-7923138536C3}">
      <dgm:prSet/>
      <dgm:spPr/>
      <dgm:t>
        <a:bodyPr/>
        <a:lstStyle/>
        <a:p>
          <a:endParaRPr lang="en-US"/>
        </a:p>
      </dgm:t>
    </dgm:pt>
    <dgm:pt modelId="{4966B2A1-3342-495C-90EB-E700164B3521}">
      <dgm:prSet/>
      <dgm:spPr/>
      <dgm:t>
        <a:bodyPr/>
        <a:lstStyle/>
        <a:p>
          <a:r>
            <a:rPr lang="en-US" dirty="0"/>
            <a:t>MRSA bugs thrive on clothing &amp; fabrics (hospital drapes!) Wash your own clothes after hospital visit</a:t>
          </a:r>
        </a:p>
      </dgm:t>
    </dgm:pt>
    <dgm:pt modelId="{3693B307-9C1A-4F90-A5C6-5CB4FA76479F}" type="parTrans" cxnId="{6338AFED-C79A-4D26-A324-BE69B0C4318C}">
      <dgm:prSet/>
      <dgm:spPr/>
      <dgm:t>
        <a:bodyPr/>
        <a:lstStyle/>
        <a:p>
          <a:endParaRPr lang="en-US"/>
        </a:p>
      </dgm:t>
    </dgm:pt>
    <dgm:pt modelId="{08F70D20-89A2-4CC9-A801-5C343E128891}" type="sibTrans" cxnId="{6338AFED-C79A-4D26-A324-BE69B0C4318C}">
      <dgm:prSet/>
      <dgm:spPr/>
      <dgm:t>
        <a:bodyPr/>
        <a:lstStyle/>
        <a:p>
          <a:endParaRPr lang="en-US"/>
        </a:p>
      </dgm:t>
    </dgm:pt>
    <dgm:pt modelId="{6EE78747-95E1-4F3B-8DA9-273563361CBC}">
      <dgm:prSet/>
      <dgm:spPr/>
      <dgm:t>
        <a:bodyPr/>
        <a:lstStyle/>
        <a:p>
          <a:r>
            <a:rPr lang="en-US" dirty="0"/>
            <a:t>Gloving protects the health care worker, not the patient </a:t>
          </a:r>
        </a:p>
      </dgm:t>
    </dgm:pt>
    <dgm:pt modelId="{68325A20-4F22-444F-9DFF-C5E7464CBF5B}" type="parTrans" cxnId="{C8892BEA-A325-4A19-A5C7-F38382E1A023}">
      <dgm:prSet/>
      <dgm:spPr/>
      <dgm:t>
        <a:bodyPr/>
        <a:lstStyle/>
        <a:p>
          <a:endParaRPr lang="en-US"/>
        </a:p>
      </dgm:t>
    </dgm:pt>
    <dgm:pt modelId="{88B6BCFD-F6E9-4242-9D86-34A3809ACB44}" type="sibTrans" cxnId="{C8892BEA-A325-4A19-A5C7-F38382E1A023}">
      <dgm:prSet/>
      <dgm:spPr/>
      <dgm:t>
        <a:bodyPr/>
        <a:lstStyle/>
        <a:p>
          <a:endParaRPr lang="en-US"/>
        </a:p>
      </dgm:t>
    </dgm:pt>
    <dgm:pt modelId="{93FD7987-8AA5-4E5F-B18B-A48FD11C4D78}">
      <dgm:prSet/>
      <dgm:spPr/>
      <dgm:t>
        <a:bodyPr/>
        <a:lstStyle/>
        <a:p>
          <a:r>
            <a:rPr lang="en-US" dirty="0"/>
            <a:t>70% of hospital MRSA infections show up after discharge </a:t>
          </a:r>
        </a:p>
      </dgm:t>
    </dgm:pt>
    <dgm:pt modelId="{B2CC509D-E112-446B-BAD2-4A091088A8C6}" type="parTrans" cxnId="{370EB8EB-FFC6-4466-B0E2-D351ECD2C848}">
      <dgm:prSet/>
      <dgm:spPr/>
      <dgm:t>
        <a:bodyPr/>
        <a:lstStyle/>
        <a:p>
          <a:endParaRPr lang="en-US"/>
        </a:p>
      </dgm:t>
    </dgm:pt>
    <dgm:pt modelId="{8F1C5844-0495-4C2C-ABAC-9918B974CD18}" type="sibTrans" cxnId="{370EB8EB-FFC6-4466-B0E2-D351ECD2C848}">
      <dgm:prSet/>
      <dgm:spPr/>
      <dgm:t>
        <a:bodyPr/>
        <a:lstStyle/>
        <a:p>
          <a:endParaRPr lang="en-US"/>
        </a:p>
      </dgm:t>
    </dgm:pt>
    <dgm:pt modelId="{D982FD5C-0E35-A34D-B6F6-011CCC8F7AB6}">
      <dgm:prSet/>
      <dgm:spPr/>
      <dgm:t>
        <a:bodyPr/>
        <a:lstStyle/>
        <a:p>
          <a:r>
            <a:rPr lang="en-US" dirty="0"/>
            <a:t>Surfaces must be cleaned after every touch. </a:t>
          </a:r>
        </a:p>
      </dgm:t>
    </dgm:pt>
    <dgm:pt modelId="{CA84EF37-80B7-9844-AD49-0071590BE833}" type="parTrans" cxnId="{8B5BCF51-CFB6-974C-8CB8-BED4C9D7C254}">
      <dgm:prSet/>
      <dgm:spPr/>
      <dgm:t>
        <a:bodyPr/>
        <a:lstStyle/>
        <a:p>
          <a:endParaRPr lang="en-US"/>
        </a:p>
      </dgm:t>
    </dgm:pt>
    <dgm:pt modelId="{83146221-1156-7F42-8827-E7B4F0F7EBD9}" type="sibTrans" cxnId="{8B5BCF51-CFB6-974C-8CB8-BED4C9D7C254}">
      <dgm:prSet/>
      <dgm:spPr/>
      <dgm:t>
        <a:bodyPr/>
        <a:lstStyle/>
        <a:p>
          <a:endParaRPr lang="en-US"/>
        </a:p>
      </dgm:t>
    </dgm:pt>
    <dgm:pt modelId="{8E070DAF-4961-3648-B03D-66F9F07A10FF}" type="pres">
      <dgm:prSet presAssocID="{F7D487B4-110C-4EBD-B77F-1E9BEC7FA916}" presName="diagram" presStyleCnt="0">
        <dgm:presLayoutVars>
          <dgm:dir/>
          <dgm:resizeHandles val="exact"/>
        </dgm:presLayoutVars>
      </dgm:prSet>
      <dgm:spPr/>
    </dgm:pt>
    <dgm:pt modelId="{41777D44-1939-EE48-87EC-140CA090481F}" type="pres">
      <dgm:prSet presAssocID="{C5068CEA-5FC3-4BAF-B2E0-506B666A94A3}" presName="node" presStyleLbl="node1" presStyleIdx="0" presStyleCnt="6">
        <dgm:presLayoutVars>
          <dgm:bulletEnabled val="1"/>
        </dgm:presLayoutVars>
      </dgm:prSet>
      <dgm:spPr/>
    </dgm:pt>
    <dgm:pt modelId="{3C09ABF5-2CBE-4A4A-8202-E59A7791C848}" type="pres">
      <dgm:prSet presAssocID="{F1E85780-D16E-4F15-A42A-F1A1EABAF1A9}" presName="sibTrans" presStyleCnt="0"/>
      <dgm:spPr/>
    </dgm:pt>
    <dgm:pt modelId="{60206B51-9C65-BB41-AD12-216FA65EA682}" type="pres">
      <dgm:prSet presAssocID="{D982FD5C-0E35-A34D-B6F6-011CCC8F7AB6}" presName="node" presStyleLbl="node1" presStyleIdx="1" presStyleCnt="6">
        <dgm:presLayoutVars>
          <dgm:bulletEnabled val="1"/>
        </dgm:presLayoutVars>
      </dgm:prSet>
      <dgm:spPr/>
    </dgm:pt>
    <dgm:pt modelId="{036CEDEB-5C69-994A-8D7B-A0697C71681A}" type="pres">
      <dgm:prSet presAssocID="{83146221-1156-7F42-8827-E7B4F0F7EBD9}" presName="sibTrans" presStyleCnt="0"/>
      <dgm:spPr/>
    </dgm:pt>
    <dgm:pt modelId="{3D128D15-0AED-1B4B-8CD7-2E967F4B2582}" type="pres">
      <dgm:prSet presAssocID="{247064D2-AB58-4AA1-81AF-3A0479C1D5F4}" presName="node" presStyleLbl="node1" presStyleIdx="2" presStyleCnt="6">
        <dgm:presLayoutVars>
          <dgm:bulletEnabled val="1"/>
        </dgm:presLayoutVars>
      </dgm:prSet>
      <dgm:spPr/>
    </dgm:pt>
    <dgm:pt modelId="{B96657C8-15E5-B849-AFE8-B890CF5CD6AF}" type="pres">
      <dgm:prSet presAssocID="{FE7BA3AB-4916-4AFA-84BA-614A26C0D188}" presName="sibTrans" presStyleCnt="0"/>
      <dgm:spPr/>
    </dgm:pt>
    <dgm:pt modelId="{553C649D-93B3-0F4F-BFB7-38EEBBE3220D}" type="pres">
      <dgm:prSet presAssocID="{4966B2A1-3342-495C-90EB-E700164B3521}" presName="node" presStyleLbl="node1" presStyleIdx="3" presStyleCnt="6">
        <dgm:presLayoutVars>
          <dgm:bulletEnabled val="1"/>
        </dgm:presLayoutVars>
      </dgm:prSet>
      <dgm:spPr/>
    </dgm:pt>
    <dgm:pt modelId="{5D5E9F58-7BBD-544F-969E-E746F9B46140}" type="pres">
      <dgm:prSet presAssocID="{08F70D20-89A2-4CC9-A801-5C343E128891}" presName="sibTrans" presStyleCnt="0"/>
      <dgm:spPr/>
    </dgm:pt>
    <dgm:pt modelId="{322F7F2C-32A5-6743-87AE-7C696564E36E}" type="pres">
      <dgm:prSet presAssocID="{6EE78747-95E1-4F3B-8DA9-273563361CBC}" presName="node" presStyleLbl="node1" presStyleIdx="4" presStyleCnt="6">
        <dgm:presLayoutVars>
          <dgm:bulletEnabled val="1"/>
        </dgm:presLayoutVars>
      </dgm:prSet>
      <dgm:spPr/>
    </dgm:pt>
    <dgm:pt modelId="{F4D25DEF-DC4E-6446-A771-F8E1B35128EB}" type="pres">
      <dgm:prSet presAssocID="{88B6BCFD-F6E9-4242-9D86-34A3809ACB44}" presName="sibTrans" presStyleCnt="0"/>
      <dgm:spPr/>
    </dgm:pt>
    <dgm:pt modelId="{E9AE9277-6386-CD4E-A0C3-5444886E53F4}" type="pres">
      <dgm:prSet presAssocID="{93FD7987-8AA5-4E5F-B18B-A48FD11C4D78}" presName="node" presStyleLbl="node1" presStyleIdx="5" presStyleCnt="6">
        <dgm:presLayoutVars>
          <dgm:bulletEnabled val="1"/>
        </dgm:presLayoutVars>
      </dgm:prSet>
      <dgm:spPr/>
    </dgm:pt>
  </dgm:ptLst>
  <dgm:cxnLst>
    <dgm:cxn modelId="{6A13734C-7904-5845-85FD-4A075E65128A}" type="presOf" srcId="{4966B2A1-3342-495C-90EB-E700164B3521}" destId="{553C649D-93B3-0F4F-BFB7-38EEBBE3220D}" srcOrd="0" destOrd="0" presId="urn:microsoft.com/office/officeart/2005/8/layout/default"/>
    <dgm:cxn modelId="{8B5BCF51-CFB6-974C-8CB8-BED4C9D7C254}" srcId="{F7D487B4-110C-4EBD-B77F-1E9BEC7FA916}" destId="{D982FD5C-0E35-A34D-B6F6-011CCC8F7AB6}" srcOrd="1" destOrd="0" parTransId="{CA84EF37-80B7-9844-AD49-0071590BE833}" sibTransId="{83146221-1156-7F42-8827-E7B4F0F7EBD9}"/>
    <dgm:cxn modelId="{6520A488-1C7E-4030-91A8-5E24FC27DB6A}" srcId="{F7D487B4-110C-4EBD-B77F-1E9BEC7FA916}" destId="{C5068CEA-5FC3-4BAF-B2E0-506B666A94A3}" srcOrd="0" destOrd="0" parTransId="{F7FEB722-B512-4946-86C0-4334A1F8B4C5}" sibTransId="{F1E85780-D16E-4F15-A42A-F1A1EABAF1A9}"/>
    <dgm:cxn modelId="{B3E07989-8120-FD40-9DAE-B4F84FB3D96B}" type="presOf" srcId="{247064D2-AB58-4AA1-81AF-3A0479C1D5F4}" destId="{3D128D15-0AED-1B4B-8CD7-2E967F4B2582}" srcOrd="0" destOrd="0" presId="urn:microsoft.com/office/officeart/2005/8/layout/default"/>
    <dgm:cxn modelId="{A4A74BA8-ECA8-7145-A8F3-EA3D5A7E3E71}" type="presOf" srcId="{C5068CEA-5FC3-4BAF-B2E0-506B666A94A3}" destId="{41777D44-1939-EE48-87EC-140CA090481F}" srcOrd="0" destOrd="0" presId="urn:microsoft.com/office/officeart/2005/8/layout/default"/>
    <dgm:cxn modelId="{F9F724B0-4A2A-6049-8578-7CED39949CDC}" type="presOf" srcId="{F7D487B4-110C-4EBD-B77F-1E9BEC7FA916}" destId="{8E070DAF-4961-3648-B03D-66F9F07A10FF}" srcOrd="0" destOrd="0" presId="urn:microsoft.com/office/officeart/2005/8/layout/default"/>
    <dgm:cxn modelId="{C254AFB3-9517-0D48-BE37-26B4FC8515CC}" type="presOf" srcId="{93FD7987-8AA5-4E5F-B18B-A48FD11C4D78}" destId="{E9AE9277-6386-CD4E-A0C3-5444886E53F4}" srcOrd="0" destOrd="0" presId="urn:microsoft.com/office/officeart/2005/8/layout/default"/>
    <dgm:cxn modelId="{8BB7BBB5-10B8-1548-B889-0C445EDB81F7}" type="presOf" srcId="{D982FD5C-0E35-A34D-B6F6-011CCC8F7AB6}" destId="{60206B51-9C65-BB41-AD12-216FA65EA682}" srcOrd="0" destOrd="0" presId="urn:microsoft.com/office/officeart/2005/8/layout/default"/>
    <dgm:cxn modelId="{E7E1E5C0-BF50-674C-95FF-5575928B1270}" type="presOf" srcId="{6EE78747-95E1-4F3B-8DA9-273563361CBC}" destId="{322F7F2C-32A5-6743-87AE-7C696564E36E}" srcOrd="0" destOrd="0" presId="urn:microsoft.com/office/officeart/2005/8/layout/default"/>
    <dgm:cxn modelId="{62AEDBC4-2767-4B36-A9F7-7923138536C3}" srcId="{F7D487B4-110C-4EBD-B77F-1E9BEC7FA916}" destId="{247064D2-AB58-4AA1-81AF-3A0479C1D5F4}" srcOrd="2" destOrd="0" parTransId="{0B73D19B-AFF7-41D4-BD19-73C5BF01926F}" sibTransId="{FE7BA3AB-4916-4AFA-84BA-614A26C0D188}"/>
    <dgm:cxn modelId="{C8892BEA-A325-4A19-A5C7-F38382E1A023}" srcId="{F7D487B4-110C-4EBD-B77F-1E9BEC7FA916}" destId="{6EE78747-95E1-4F3B-8DA9-273563361CBC}" srcOrd="4" destOrd="0" parTransId="{68325A20-4F22-444F-9DFF-C5E7464CBF5B}" sibTransId="{88B6BCFD-F6E9-4242-9D86-34A3809ACB44}"/>
    <dgm:cxn modelId="{370EB8EB-FFC6-4466-B0E2-D351ECD2C848}" srcId="{F7D487B4-110C-4EBD-B77F-1E9BEC7FA916}" destId="{93FD7987-8AA5-4E5F-B18B-A48FD11C4D78}" srcOrd="5" destOrd="0" parTransId="{B2CC509D-E112-446B-BAD2-4A091088A8C6}" sibTransId="{8F1C5844-0495-4C2C-ABAC-9918B974CD18}"/>
    <dgm:cxn modelId="{6338AFED-C79A-4D26-A324-BE69B0C4318C}" srcId="{F7D487B4-110C-4EBD-B77F-1E9BEC7FA916}" destId="{4966B2A1-3342-495C-90EB-E700164B3521}" srcOrd="3" destOrd="0" parTransId="{3693B307-9C1A-4F90-A5C6-5CB4FA76479F}" sibTransId="{08F70D20-89A2-4CC9-A801-5C343E128891}"/>
    <dgm:cxn modelId="{9BBF9EA1-0C7F-4541-85FF-1B876E653FB2}" type="presParOf" srcId="{8E070DAF-4961-3648-B03D-66F9F07A10FF}" destId="{41777D44-1939-EE48-87EC-140CA090481F}" srcOrd="0" destOrd="0" presId="urn:microsoft.com/office/officeart/2005/8/layout/default"/>
    <dgm:cxn modelId="{D8D844DF-1EAE-DC4D-9AD3-9DEC1863FFE6}" type="presParOf" srcId="{8E070DAF-4961-3648-B03D-66F9F07A10FF}" destId="{3C09ABF5-2CBE-4A4A-8202-E59A7791C848}" srcOrd="1" destOrd="0" presId="urn:microsoft.com/office/officeart/2005/8/layout/default"/>
    <dgm:cxn modelId="{A9948584-D944-054E-BF15-46DFAEF15ACF}" type="presParOf" srcId="{8E070DAF-4961-3648-B03D-66F9F07A10FF}" destId="{60206B51-9C65-BB41-AD12-216FA65EA682}" srcOrd="2" destOrd="0" presId="urn:microsoft.com/office/officeart/2005/8/layout/default"/>
    <dgm:cxn modelId="{BA7218A1-93C5-F849-8FED-EF5744942A12}" type="presParOf" srcId="{8E070DAF-4961-3648-B03D-66F9F07A10FF}" destId="{036CEDEB-5C69-994A-8D7B-A0697C71681A}" srcOrd="3" destOrd="0" presId="urn:microsoft.com/office/officeart/2005/8/layout/default"/>
    <dgm:cxn modelId="{5AD7160B-9F35-2F44-9209-0CF57466A040}" type="presParOf" srcId="{8E070DAF-4961-3648-B03D-66F9F07A10FF}" destId="{3D128D15-0AED-1B4B-8CD7-2E967F4B2582}" srcOrd="4" destOrd="0" presId="urn:microsoft.com/office/officeart/2005/8/layout/default"/>
    <dgm:cxn modelId="{178563A5-215C-0840-9D7E-36144F8F1D76}" type="presParOf" srcId="{8E070DAF-4961-3648-B03D-66F9F07A10FF}" destId="{B96657C8-15E5-B849-AFE8-B890CF5CD6AF}" srcOrd="5" destOrd="0" presId="urn:microsoft.com/office/officeart/2005/8/layout/default"/>
    <dgm:cxn modelId="{05B8C962-81B4-504A-BF09-65CADC58D17C}" type="presParOf" srcId="{8E070DAF-4961-3648-B03D-66F9F07A10FF}" destId="{553C649D-93B3-0F4F-BFB7-38EEBBE3220D}" srcOrd="6" destOrd="0" presId="urn:microsoft.com/office/officeart/2005/8/layout/default"/>
    <dgm:cxn modelId="{74B9FC41-7BFB-8A4A-9806-E206A0E34681}" type="presParOf" srcId="{8E070DAF-4961-3648-B03D-66F9F07A10FF}" destId="{5D5E9F58-7BBD-544F-969E-E746F9B46140}" srcOrd="7" destOrd="0" presId="urn:microsoft.com/office/officeart/2005/8/layout/default"/>
    <dgm:cxn modelId="{F4DAE55A-8FDB-154B-B8BF-9C0143AC13D9}" type="presParOf" srcId="{8E070DAF-4961-3648-B03D-66F9F07A10FF}" destId="{322F7F2C-32A5-6743-87AE-7C696564E36E}" srcOrd="8" destOrd="0" presId="urn:microsoft.com/office/officeart/2005/8/layout/default"/>
    <dgm:cxn modelId="{B72215B0-6191-9D43-9F4C-625DC61E2992}" type="presParOf" srcId="{8E070DAF-4961-3648-B03D-66F9F07A10FF}" destId="{F4D25DEF-DC4E-6446-A771-F8E1B35128EB}" srcOrd="9" destOrd="0" presId="urn:microsoft.com/office/officeart/2005/8/layout/default"/>
    <dgm:cxn modelId="{355BB80F-078E-8D4A-8139-C1D408C27D02}" type="presParOf" srcId="{8E070DAF-4961-3648-B03D-66F9F07A10FF}" destId="{E9AE9277-6386-CD4E-A0C3-5444886E53F4}"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7D487B4-110C-4EBD-B77F-1E9BEC7FA916}" type="doc">
      <dgm:prSet loTypeId="urn:microsoft.com/office/officeart/2005/8/layout/default" loCatId="list" qsTypeId="urn:microsoft.com/office/officeart/2005/8/quickstyle/3d1" qsCatId="3D" csTypeId="urn:microsoft.com/office/officeart/2005/8/colors/accent4_2" csCatId="accent4" phldr="1"/>
      <dgm:spPr/>
      <dgm:t>
        <a:bodyPr/>
        <a:lstStyle/>
        <a:p>
          <a:endParaRPr lang="en-US"/>
        </a:p>
      </dgm:t>
    </dgm:pt>
    <dgm:pt modelId="{C5068CEA-5FC3-4BAF-B2E0-506B666A94A3}">
      <dgm:prSet/>
      <dgm:spPr/>
      <dgm:t>
        <a:bodyPr/>
        <a:lstStyle/>
        <a:p>
          <a:r>
            <a:rPr lang="en-US" dirty="0"/>
            <a:t>Surface cleaning, esp. in bathroom, is just as important as hand-washing. </a:t>
          </a:r>
        </a:p>
      </dgm:t>
    </dgm:pt>
    <dgm:pt modelId="{F7FEB722-B512-4946-86C0-4334A1F8B4C5}" type="parTrans" cxnId="{6520A488-1C7E-4030-91A8-5E24FC27DB6A}">
      <dgm:prSet/>
      <dgm:spPr/>
      <dgm:t>
        <a:bodyPr/>
        <a:lstStyle/>
        <a:p>
          <a:endParaRPr lang="en-US"/>
        </a:p>
      </dgm:t>
    </dgm:pt>
    <dgm:pt modelId="{F1E85780-D16E-4F15-A42A-F1A1EABAF1A9}" type="sibTrans" cxnId="{6520A488-1C7E-4030-91A8-5E24FC27DB6A}">
      <dgm:prSet/>
      <dgm:spPr/>
      <dgm:t>
        <a:bodyPr/>
        <a:lstStyle/>
        <a:p>
          <a:endParaRPr lang="en-US"/>
        </a:p>
      </dgm:t>
    </dgm:pt>
    <dgm:pt modelId="{247064D2-AB58-4AA1-81AF-3A0479C1D5F4}">
      <dgm:prSet/>
      <dgm:spPr/>
      <dgm:t>
        <a:bodyPr/>
        <a:lstStyle/>
        <a:p>
          <a:r>
            <a:rPr lang="en-US" b="0" dirty="0"/>
            <a:t>Patient’s hands must be kept clean. Soapy washcloth works best. </a:t>
          </a:r>
        </a:p>
      </dgm:t>
    </dgm:pt>
    <dgm:pt modelId="{0B73D19B-AFF7-41D4-BD19-73C5BF01926F}" type="parTrans" cxnId="{62AEDBC4-2767-4B36-A9F7-7923138536C3}">
      <dgm:prSet/>
      <dgm:spPr/>
      <dgm:t>
        <a:bodyPr/>
        <a:lstStyle/>
        <a:p>
          <a:endParaRPr lang="en-US"/>
        </a:p>
      </dgm:t>
    </dgm:pt>
    <dgm:pt modelId="{FE7BA3AB-4916-4AFA-84BA-614A26C0D188}" type="sibTrans" cxnId="{62AEDBC4-2767-4B36-A9F7-7923138536C3}">
      <dgm:prSet/>
      <dgm:spPr/>
      <dgm:t>
        <a:bodyPr/>
        <a:lstStyle/>
        <a:p>
          <a:endParaRPr lang="en-US"/>
        </a:p>
      </dgm:t>
    </dgm:pt>
    <dgm:pt modelId="{4966B2A1-3342-495C-90EB-E700164B3521}">
      <dgm:prSet/>
      <dgm:spPr/>
      <dgm:t>
        <a:bodyPr/>
        <a:lstStyle/>
        <a:p>
          <a:r>
            <a:rPr lang="en-US" b="0" dirty="0"/>
            <a:t>Clean under the nails with a nail brush</a:t>
          </a:r>
        </a:p>
      </dgm:t>
    </dgm:pt>
    <dgm:pt modelId="{3693B307-9C1A-4F90-A5C6-5CB4FA76479F}" type="parTrans" cxnId="{6338AFED-C79A-4D26-A324-BE69B0C4318C}">
      <dgm:prSet/>
      <dgm:spPr/>
      <dgm:t>
        <a:bodyPr/>
        <a:lstStyle/>
        <a:p>
          <a:endParaRPr lang="en-US"/>
        </a:p>
      </dgm:t>
    </dgm:pt>
    <dgm:pt modelId="{08F70D20-89A2-4CC9-A801-5C343E128891}" type="sibTrans" cxnId="{6338AFED-C79A-4D26-A324-BE69B0C4318C}">
      <dgm:prSet/>
      <dgm:spPr/>
      <dgm:t>
        <a:bodyPr/>
        <a:lstStyle/>
        <a:p>
          <a:endParaRPr lang="en-US"/>
        </a:p>
      </dgm:t>
    </dgm:pt>
    <dgm:pt modelId="{6EE78747-95E1-4F3B-8DA9-273563361CBC}">
      <dgm:prSet/>
      <dgm:spPr/>
      <dgm:t>
        <a:bodyPr/>
        <a:lstStyle/>
        <a:p>
          <a:r>
            <a:rPr lang="en-US" dirty="0"/>
            <a:t>Clean hands after every trip to the bathroom</a:t>
          </a:r>
        </a:p>
      </dgm:t>
    </dgm:pt>
    <dgm:pt modelId="{68325A20-4F22-444F-9DFF-C5E7464CBF5B}" type="parTrans" cxnId="{C8892BEA-A325-4A19-A5C7-F38382E1A023}">
      <dgm:prSet/>
      <dgm:spPr/>
      <dgm:t>
        <a:bodyPr/>
        <a:lstStyle/>
        <a:p>
          <a:endParaRPr lang="en-US"/>
        </a:p>
      </dgm:t>
    </dgm:pt>
    <dgm:pt modelId="{88B6BCFD-F6E9-4242-9D86-34A3809ACB44}" type="sibTrans" cxnId="{C8892BEA-A325-4A19-A5C7-F38382E1A023}">
      <dgm:prSet/>
      <dgm:spPr/>
      <dgm:t>
        <a:bodyPr/>
        <a:lstStyle/>
        <a:p>
          <a:endParaRPr lang="en-US"/>
        </a:p>
      </dgm:t>
    </dgm:pt>
    <dgm:pt modelId="{D982FD5C-0E35-A34D-B6F6-011CCC8F7AB6}">
      <dgm:prSet/>
      <dgm:spPr/>
      <dgm:t>
        <a:bodyPr/>
        <a:lstStyle/>
        <a:p>
          <a:r>
            <a:rPr lang="en-US" dirty="0"/>
            <a:t>C diff can't be killed by alcohol – </a:t>
          </a:r>
          <a:r>
            <a:rPr lang="en-US" b="1" u="sng" dirty="0"/>
            <a:t>Bring your bleach wipes! </a:t>
          </a:r>
        </a:p>
      </dgm:t>
    </dgm:pt>
    <dgm:pt modelId="{CA84EF37-80B7-9844-AD49-0071590BE833}" type="parTrans" cxnId="{8B5BCF51-CFB6-974C-8CB8-BED4C9D7C254}">
      <dgm:prSet/>
      <dgm:spPr/>
      <dgm:t>
        <a:bodyPr/>
        <a:lstStyle/>
        <a:p>
          <a:endParaRPr lang="en-US"/>
        </a:p>
      </dgm:t>
    </dgm:pt>
    <dgm:pt modelId="{83146221-1156-7F42-8827-E7B4F0F7EBD9}" type="sibTrans" cxnId="{8B5BCF51-CFB6-974C-8CB8-BED4C9D7C254}">
      <dgm:prSet/>
      <dgm:spPr/>
      <dgm:t>
        <a:bodyPr/>
        <a:lstStyle/>
        <a:p>
          <a:endParaRPr lang="en-US"/>
        </a:p>
      </dgm:t>
    </dgm:pt>
    <dgm:pt modelId="{85C5D8AB-D6D2-A241-B5BF-71CBCAEE31E0}">
      <dgm:prSet/>
      <dgm:spPr/>
      <dgm:t>
        <a:bodyPr/>
        <a:lstStyle/>
        <a:p>
          <a:r>
            <a:rPr lang="en-US" dirty="0"/>
            <a:t>Clean hands before every meal</a:t>
          </a:r>
        </a:p>
      </dgm:t>
    </dgm:pt>
    <dgm:pt modelId="{5447B506-8331-7748-A899-494617287834}" type="parTrans" cxnId="{3095D96D-711D-4447-9F66-55D190407643}">
      <dgm:prSet/>
      <dgm:spPr/>
      <dgm:t>
        <a:bodyPr/>
        <a:lstStyle/>
        <a:p>
          <a:endParaRPr lang="en-US"/>
        </a:p>
      </dgm:t>
    </dgm:pt>
    <dgm:pt modelId="{711F4546-482B-A840-9329-051513964884}" type="sibTrans" cxnId="{3095D96D-711D-4447-9F66-55D190407643}">
      <dgm:prSet/>
      <dgm:spPr/>
      <dgm:t>
        <a:bodyPr/>
        <a:lstStyle/>
        <a:p>
          <a:endParaRPr lang="en-US"/>
        </a:p>
      </dgm:t>
    </dgm:pt>
    <dgm:pt modelId="{8E070DAF-4961-3648-B03D-66F9F07A10FF}" type="pres">
      <dgm:prSet presAssocID="{F7D487B4-110C-4EBD-B77F-1E9BEC7FA916}" presName="diagram" presStyleCnt="0">
        <dgm:presLayoutVars>
          <dgm:dir/>
          <dgm:resizeHandles val="exact"/>
        </dgm:presLayoutVars>
      </dgm:prSet>
      <dgm:spPr/>
    </dgm:pt>
    <dgm:pt modelId="{41777D44-1939-EE48-87EC-140CA090481F}" type="pres">
      <dgm:prSet presAssocID="{C5068CEA-5FC3-4BAF-B2E0-506B666A94A3}" presName="node" presStyleLbl="node1" presStyleIdx="0" presStyleCnt="6">
        <dgm:presLayoutVars>
          <dgm:bulletEnabled val="1"/>
        </dgm:presLayoutVars>
      </dgm:prSet>
      <dgm:spPr/>
    </dgm:pt>
    <dgm:pt modelId="{3C09ABF5-2CBE-4A4A-8202-E59A7791C848}" type="pres">
      <dgm:prSet presAssocID="{F1E85780-D16E-4F15-A42A-F1A1EABAF1A9}" presName="sibTrans" presStyleCnt="0"/>
      <dgm:spPr/>
    </dgm:pt>
    <dgm:pt modelId="{60206B51-9C65-BB41-AD12-216FA65EA682}" type="pres">
      <dgm:prSet presAssocID="{D982FD5C-0E35-A34D-B6F6-011CCC8F7AB6}" presName="node" presStyleLbl="node1" presStyleIdx="1" presStyleCnt="6">
        <dgm:presLayoutVars>
          <dgm:bulletEnabled val="1"/>
        </dgm:presLayoutVars>
      </dgm:prSet>
      <dgm:spPr/>
    </dgm:pt>
    <dgm:pt modelId="{036CEDEB-5C69-994A-8D7B-A0697C71681A}" type="pres">
      <dgm:prSet presAssocID="{83146221-1156-7F42-8827-E7B4F0F7EBD9}" presName="sibTrans" presStyleCnt="0"/>
      <dgm:spPr/>
    </dgm:pt>
    <dgm:pt modelId="{3D128D15-0AED-1B4B-8CD7-2E967F4B2582}" type="pres">
      <dgm:prSet presAssocID="{247064D2-AB58-4AA1-81AF-3A0479C1D5F4}" presName="node" presStyleLbl="node1" presStyleIdx="2" presStyleCnt="6">
        <dgm:presLayoutVars>
          <dgm:bulletEnabled val="1"/>
        </dgm:presLayoutVars>
      </dgm:prSet>
      <dgm:spPr/>
    </dgm:pt>
    <dgm:pt modelId="{B96657C8-15E5-B849-AFE8-B890CF5CD6AF}" type="pres">
      <dgm:prSet presAssocID="{FE7BA3AB-4916-4AFA-84BA-614A26C0D188}" presName="sibTrans" presStyleCnt="0"/>
      <dgm:spPr/>
    </dgm:pt>
    <dgm:pt modelId="{553C649D-93B3-0F4F-BFB7-38EEBBE3220D}" type="pres">
      <dgm:prSet presAssocID="{4966B2A1-3342-495C-90EB-E700164B3521}" presName="node" presStyleLbl="node1" presStyleIdx="3" presStyleCnt="6">
        <dgm:presLayoutVars>
          <dgm:bulletEnabled val="1"/>
        </dgm:presLayoutVars>
      </dgm:prSet>
      <dgm:spPr/>
    </dgm:pt>
    <dgm:pt modelId="{5D5E9F58-7BBD-544F-969E-E746F9B46140}" type="pres">
      <dgm:prSet presAssocID="{08F70D20-89A2-4CC9-A801-5C343E128891}" presName="sibTrans" presStyleCnt="0"/>
      <dgm:spPr/>
    </dgm:pt>
    <dgm:pt modelId="{322F7F2C-32A5-6743-87AE-7C696564E36E}" type="pres">
      <dgm:prSet presAssocID="{6EE78747-95E1-4F3B-8DA9-273563361CBC}" presName="node" presStyleLbl="node1" presStyleIdx="4" presStyleCnt="6">
        <dgm:presLayoutVars>
          <dgm:bulletEnabled val="1"/>
        </dgm:presLayoutVars>
      </dgm:prSet>
      <dgm:spPr/>
    </dgm:pt>
    <dgm:pt modelId="{F4D25DEF-DC4E-6446-A771-F8E1B35128EB}" type="pres">
      <dgm:prSet presAssocID="{88B6BCFD-F6E9-4242-9D86-34A3809ACB44}" presName="sibTrans" presStyleCnt="0"/>
      <dgm:spPr/>
    </dgm:pt>
    <dgm:pt modelId="{373ECBD4-D850-D14F-9F93-EA1359B00021}" type="pres">
      <dgm:prSet presAssocID="{85C5D8AB-D6D2-A241-B5BF-71CBCAEE31E0}" presName="node" presStyleLbl="node1" presStyleIdx="5" presStyleCnt="6">
        <dgm:presLayoutVars>
          <dgm:bulletEnabled val="1"/>
        </dgm:presLayoutVars>
      </dgm:prSet>
      <dgm:spPr/>
    </dgm:pt>
  </dgm:ptLst>
  <dgm:cxnLst>
    <dgm:cxn modelId="{6A13734C-7904-5845-85FD-4A075E65128A}" type="presOf" srcId="{4966B2A1-3342-495C-90EB-E700164B3521}" destId="{553C649D-93B3-0F4F-BFB7-38EEBBE3220D}" srcOrd="0" destOrd="0" presId="urn:microsoft.com/office/officeart/2005/8/layout/default"/>
    <dgm:cxn modelId="{8B5BCF51-CFB6-974C-8CB8-BED4C9D7C254}" srcId="{F7D487B4-110C-4EBD-B77F-1E9BEC7FA916}" destId="{D982FD5C-0E35-A34D-B6F6-011CCC8F7AB6}" srcOrd="1" destOrd="0" parTransId="{CA84EF37-80B7-9844-AD49-0071590BE833}" sibTransId="{83146221-1156-7F42-8827-E7B4F0F7EBD9}"/>
    <dgm:cxn modelId="{3095D96D-711D-4447-9F66-55D190407643}" srcId="{F7D487B4-110C-4EBD-B77F-1E9BEC7FA916}" destId="{85C5D8AB-D6D2-A241-B5BF-71CBCAEE31E0}" srcOrd="5" destOrd="0" parTransId="{5447B506-8331-7748-A899-494617287834}" sibTransId="{711F4546-482B-A840-9329-051513964884}"/>
    <dgm:cxn modelId="{6520A488-1C7E-4030-91A8-5E24FC27DB6A}" srcId="{F7D487B4-110C-4EBD-B77F-1E9BEC7FA916}" destId="{C5068CEA-5FC3-4BAF-B2E0-506B666A94A3}" srcOrd="0" destOrd="0" parTransId="{F7FEB722-B512-4946-86C0-4334A1F8B4C5}" sibTransId="{F1E85780-D16E-4F15-A42A-F1A1EABAF1A9}"/>
    <dgm:cxn modelId="{B3E07989-8120-FD40-9DAE-B4F84FB3D96B}" type="presOf" srcId="{247064D2-AB58-4AA1-81AF-3A0479C1D5F4}" destId="{3D128D15-0AED-1B4B-8CD7-2E967F4B2582}" srcOrd="0" destOrd="0" presId="urn:microsoft.com/office/officeart/2005/8/layout/default"/>
    <dgm:cxn modelId="{A4A74BA8-ECA8-7145-A8F3-EA3D5A7E3E71}" type="presOf" srcId="{C5068CEA-5FC3-4BAF-B2E0-506B666A94A3}" destId="{41777D44-1939-EE48-87EC-140CA090481F}" srcOrd="0" destOrd="0" presId="urn:microsoft.com/office/officeart/2005/8/layout/default"/>
    <dgm:cxn modelId="{F9F724B0-4A2A-6049-8578-7CED39949CDC}" type="presOf" srcId="{F7D487B4-110C-4EBD-B77F-1E9BEC7FA916}" destId="{8E070DAF-4961-3648-B03D-66F9F07A10FF}" srcOrd="0" destOrd="0" presId="urn:microsoft.com/office/officeart/2005/8/layout/default"/>
    <dgm:cxn modelId="{8BB7BBB5-10B8-1548-B889-0C445EDB81F7}" type="presOf" srcId="{D982FD5C-0E35-A34D-B6F6-011CCC8F7AB6}" destId="{60206B51-9C65-BB41-AD12-216FA65EA682}" srcOrd="0" destOrd="0" presId="urn:microsoft.com/office/officeart/2005/8/layout/default"/>
    <dgm:cxn modelId="{654FECBA-6F8A-3942-AF94-9F236C0AFB0C}" type="presOf" srcId="{85C5D8AB-D6D2-A241-B5BF-71CBCAEE31E0}" destId="{373ECBD4-D850-D14F-9F93-EA1359B00021}" srcOrd="0" destOrd="0" presId="urn:microsoft.com/office/officeart/2005/8/layout/default"/>
    <dgm:cxn modelId="{E7E1E5C0-BF50-674C-95FF-5575928B1270}" type="presOf" srcId="{6EE78747-95E1-4F3B-8DA9-273563361CBC}" destId="{322F7F2C-32A5-6743-87AE-7C696564E36E}" srcOrd="0" destOrd="0" presId="urn:microsoft.com/office/officeart/2005/8/layout/default"/>
    <dgm:cxn modelId="{62AEDBC4-2767-4B36-A9F7-7923138536C3}" srcId="{F7D487B4-110C-4EBD-B77F-1E9BEC7FA916}" destId="{247064D2-AB58-4AA1-81AF-3A0479C1D5F4}" srcOrd="2" destOrd="0" parTransId="{0B73D19B-AFF7-41D4-BD19-73C5BF01926F}" sibTransId="{FE7BA3AB-4916-4AFA-84BA-614A26C0D188}"/>
    <dgm:cxn modelId="{C8892BEA-A325-4A19-A5C7-F38382E1A023}" srcId="{F7D487B4-110C-4EBD-B77F-1E9BEC7FA916}" destId="{6EE78747-95E1-4F3B-8DA9-273563361CBC}" srcOrd="4" destOrd="0" parTransId="{68325A20-4F22-444F-9DFF-C5E7464CBF5B}" sibTransId="{88B6BCFD-F6E9-4242-9D86-34A3809ACB44}"/>
    <dgm:cxn modelId="{6338AFED-C79A-4D26-A324-BE69B0C4318C}" srcId="{F7D487B4-110C-4EBD-B77F-1E9BEC7FA916}" destId="{4966B2A1-3342-495C-90EB-E700164B3521}" srcOrd="3" destOrd="0" parTransId="{3693B307-9C1A-4F90-A5C6-5CB4FA76479F}" sibTransId="{08F70D20-89A2-4CC9-A801-5C343E128891}"/>
    <dgm:cxn modelId="{9BBF9EA1-0C7F-4541-85FF-1B876E653FB2}" type="presParOf" srcId="{8E070DAF-4961-3648-B03D-66F9F07A10FF}" destId="{41777D44-1939-EE48-87EC-140CA090481F}" srcOrd="0" destOrd="0" presId="urn:microsoft.com/office/officeart/2005/8/layout/default"/>
    <dgm:cxn modelId="{D8D844DF-1EAE-DC4D-9AD3-9DEC1863FFE6}" type="presParOf" srcId="{8E070DAF-4961-3648-B03D-66F9F07A10FF}" destId="{3C09ABF5-2CBE-4A4A-8202-E59A7791C848}" srcOrd="1" destOrd="0" presId="urn:microsoft.com/office/officeart/2005/8/layout/default"/>
    <dgm:cxn modelId="{A9948584-D944-054E-BF15-46DFAEF15ACF}" type="presParOf" srcId="{8E070DAF-4961-3648-B03D-66F9F07A10FF}" destId="{60206B51-9C65-BB41-AD12-216FA65EA682}" srcOrd="2" destOrd="0" presId="urn:microsoft.com/office/officeart/2005/8/layout/default"/>
    <dgm:cxn modelId="{BA7218A1-93C5-F849-8FED-EF5744942A12}" type="presParOf" srcId="{8E070DAF-4961-3648-B03D-66F9F07A10FF}" destId="{036CEDEB-5C69-994A-8D7B-A0697C71681A}" srcOrd="3" destOrd="0" presId="urn:microsoft.com/office/officeart/2005/8/layout/default"/>
    <dgm:cxn modelId="{5AD7160B-9F35-2F44-9209-0CF57466A040}" type="presParOf" srcId="{8E070DAF-4961-3648-B03D-66F9F07A10FF}" destId="{3D128D15-0AED-1B4B-8CD7-2E967F4B2582}" srcOrd="4" destOrd="0" presId="urn:microsoft.com/office/officeart/2005/8/layout/default"/>
    <dgm:cxn modelId="{178563A5-215C-0840-9D7E-36144F8F1D76}" type="presParOf" srcId="{8E070DAF-4961-3648-B03D-66F9F07A10FF}" destId="{B96657C8-15E5-B849-AFE8-B890CF5CD6AF}" srcOrd="5" destOrd="0" presId="urn:microsoft.com/office/officeart/2005/8/layout/default"/>
    <dgm:cxn modelId="{05B8C962-81B4-504A-BF09-65CADC58D17C}" type="presParOf" srcId="{8E070DAF-4961-3648-B03D-66F9F07A10FF}" destId="{553C649D-93B3-0F4F-BFB7-38EEBBE3220D}" srcOrd="6" destOrd="0" presId="urn:microsoft.com/office/officeart/2005/8/layout/default"/>
    <dgm:cxn modelId="{74B9FC41-7BFB-8A4A-9806-E206A0E34681}" type="presParOf" srcId="{8E070DAF-4961-3648-B03D-66F9F07A10FF}" destId="{5D5E9F58-7BBD-544F-969E-E746F9B46140}" srcOrd="7" destOrd="0" presId="urn:microsoft.com/office/officeart/2005/8/layout/default"/>
    <dgm:cxn modelId="{F4DAE55A-8FDB-154B-B8BF-9C0143AC13D9}" type="presParOf" srcId="{8E070DAF-4961-3648-B03D-66F9F07A10FF}" destId="{322F7F2C-32A5-6743-87AE-7C696564E36E}" srcOrd="8" destOrd="0" presId="urn:microsoft.com/office/officeart/2005/8/layout/default"/>
    <dgm:cxn modelId="{B72215B0-6191-9D43-9F4C-625DC61E2992}" type="presParOf" srcId="{8E070DAF-4961-3648-B03D-66F9F07A10FF}" destId="{F4D25DEF-DC4E-6446-A771-F8E1B35128EB}" srcOrd="9" destOrd="0" presId="urn:microsoft.com/office/officeart/2005/8/layout/default"/>
    <dgm:cxn modelId="{E9EFAC2F-B239-AA47-98ED-1DBB3439F548}" type="presParOf" srcId="{8E070DAF-4961-3648-B03D-66F9F07A10FF}" destId="{373ECBD4-D850-D14F-9F93-EA1359B00021}"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7D487B4-110C-4EBD-B77F-1E9BEC7FA916}" type="doc">
      <dgm:prSet loTypeId="urn:microsoft.com/office/officeart/2005/8/layout/default" loCatId="list" qsTypeId="urn:microsoft.com/office/officeart/2005/8/quickstyle/3d1" qsCatId="3D" csTypeId="urn:microsoft.com/office/officeart/2005/8/colors/accent4_2" csCatId="accent4" phldr="1"/>
      <dgm:spPr/>
      <dgm:t>
        <a:bodyPr/>
        <a:lstStyle/>
        <a:p>
          <a:endParaRPr lang="en-US"/>
        </a:p>
      </dgm:t>
    </dgm:pt>
    <dgm:pt modelId="{C5068CEA-5FC3-4BAF-B2E0-506B666A94A3}">
      <dgm:prSet/>
      <dgm:spPr/>
      <dgm:t>
        <a:bodyPr/>
        <a:lstStyle/>
        <a:p>
          <a:r>
            <a:rPr lang="en-US" dirty="0"/>
            <a:t>(In hospital) daily</a:t>
          </a:r>
          <a:r>
            <a:rPr lang="en-US" baseline="0" dirty="0"/>
            <a:t> cleaning of catheter is necessary</a:t>
          </a:r>
          <a:endParaRPr lang="en-US" dirty="0"/>
        </a:p>
      </dgm:t>
    </dgm:pt>
    <dgm:pt modelId="{F7FEB722-B512-4946-86C0-4334A1F8B4C5}" type="parTrans" cxnId="{6520A488-1C7E-4030-91A8-5E24FC27DB6A}">
      <dgm:prSet/>
      <dgm:spPr/>
      <dgm:t>
        <a:bodyPr/>
        <a:lstStyle/>
        <a:p>
          <a:endParaRPr lang="en-US"/>
        </a:p>
      </dgm:t>
    </dgm:pt>
    <dgm:pt modelId="{F1E85780-D16E-4F15-A42A-F1A1EABAF1A9}" type="sibTrans" cxnId="{6520A488-1C7E-4030-91A8-5E24FC27DB6A}">
      <dgm:prSet/>
      <dgm:spPr/>
      <dgm:t>
        <a:bodyPr/>
        <a:lstStyle/>
        <a:p>
          <a:endParaRPr lang="en-US"/>
        </a:p>
      </dgm:t>
    </dgm:pt>
    <dgm:pt modelId="{4966B2A1-3342-495C-90EB-E700164B3521}">
      <dgm:prSet/>
      <dgm:spPr/>
      <dgm:t>
        <a:bodyPr/>
        <a:lstStyle/>
        <a:p>
          <a:r>
            <a:rPr lang="en-US" dirty="0"/>
            <a:t>When catheter no longer needed, make sure doc writes order. Stay on top of it!</a:t>
          </a:r>
        </a:p>
      </dgm:t>
    </dgm:pt>
    <dgm:pt modelId="{3693B307-9C1A-4F90-A5C6-5CB4FA76479F}" type="parTrans" cxnId="{6338AFED-C79A-4D26-A324-BE69B0C4318C}">
      <dgm:prSet/>
      <dgm:spPr/>
      <dgm:t>
        <a:bodyPr/>
        <a:lstStyle/>
        <a:p>
          <a:endParaRPr lang="en-US"/>
        </a:p>
      </dgm:t>
    </dgm:pt>
    <dgm:pt modelId="{08F70D20-89A2-4CC9-A801-5C343E128891}" type="sibTrans" cxnId="{6338AFED-C79A-4D26-A324-BE69B0C4318C}">
      <dgm:prSet/>
      <dgm:spPr/>
      <dgm:t>
        <a:bodyPr/>
        <a:lstStyle/>
        <a:p>
          <a:endParaRPr lang="en-US"/>
        </a:p>
      </dgm:t>
    </dgm:pt>
    <dgm:pt modelId="{D982FD5C-0E35-A34D-B6F6-011CCC8F7AB6}">
      <dgm:prSet/>
      <dgm:spPr/>
      <dgm:t>
        <a:bodyPr/>
        <a:lstStyle/>
        <a:p>
          <a:r>
            <a:rPr lang="en-US" dirty="0"/>
            <a:t>Keep</a:t>
          </a:r>
          <a:r>
            <a:rPr lang="en-US" baseline="0" dirty="0"/>
            <a:t> an eye on tubing to prevent kinks or tangles</a:t>
          </a:r>
          <a:endParaRPr lang="en-US" dirty="0"/>
        </a:p>
      </dgm:t>
    </dgm:pt>
    <dgm:pt modelId="{CA84EF37-80B7-9844-AD49-0071590BE833}" type="parTrans" cxnId="{8B5BCF51-CFB6-974C-8CB8-BED4C9D7C254}">
      <dgm:prSet/>
      <dgm:spPr/>
      <dgm:t>
        <a:bodyPr/>
        <a:lstStyle/>
        <a:p>
          <a:endParaRPr lang="en-US"/>
        </a:p>
      </dgm:t>
    </dgm:pt>
    <dgm:pt modelId="{83146221-1156-7F42-8827-E7B4F0F7EBD9}" type="sibTrans" cxnId="{8B5BCF51-CFB6-974C-8CB8-BED4C9D7C254}">
      <dgm:prSet/>
      <dgm:spPr/>
      <dgm:t>
        <a:bodyPr/>
        <a:lstStyle/>
        <a:p>
          <a:endParaRPr lang="en-US"/>
        </a:p>
      </dgm:t>
    </dgm:pt>
    <dgm:pt modelId="{655F398C-546E-AB4D-A3DD-C8BE0A036C1F}">
      <dgm:prSet/>
      <dgm:spPr/>
      <dgm:t>
        <a:bodyPr/>
        <a:lstStyle/>
        <a:p>
          <a:r>
            <a:rPr lang="en-US" dirty="0"/>
            <a:t>Make</a:t>
          </a:r>
          <a:r>
            <a:rPr lang="en-US" baseline="0" dirty="0"/>
            <a:t> sure bag is replaced when full</a:t>
          </a:r>
          <a:endParaRPr lang="en-US" dirty="0"/>
        </a:p>
      </dgm:t>
    </dgm:pt>
    <dgm:pt modelId="{BE2BC9D8-79E1-424A-9B6B-CCA26B87A4AA}" type="parTrans" cxnId="{D7FE3A0D-A34B-EF4B-8269-B2F8EED45AA1}">
      <dgm:prSet/>
      <dgm:spPr/>
      <dgm:t>
        <a:bodyPr/>
        <a:lstStyle/>
        <a:p>
          <a:endParaRPr lang="en-US"/>
        </a:p>
      </dgm:t>
    </dgm:pt>
    <dgm:pt modelId="{84756AD2-564D-FF46-8197-A5D981FC7129}" type="sibTrans" cxnId="{D7FE3A0D-A34B-EF4B-8269-B2F8EED45AA1}">
      <dgm:prSet/>
      <dgm:spPr/>
      <dgm:t>
        <a:bodyPr/>
        <a:lstStyle/>
        <a:p>
          <a:endParaRPr lang="en-US"/>
        </a:p>
      </dgm:t>
    </dgm:pt>
    <dgm:pt modelId="{C4030749-46F2-F345-9B95-7E273AB93966}">
      <dgm:prSet/>
      <dgm:spPr/>
      <dgm:t>
        <a:bodyPr/>
        <a:lstStyle/>
        <a:p>
          <a:r>
            <a:rPr lang="en-US" dirty="0"/>
            <a:t>Stay hydrated with 8 glasses of water and/or cranberry juice daily</a:t>
          </a:r>
        </a:p>
      </dgm:t>
    </dgm:pt>
    <dgm:pt modelId="{F13E9C74-1E0B-734B-9463-FBBD84BC4277}" type="parTrans" cxnId="{190A1433-1440-1E49-9BC2-B30177F177BC}">
      <dgm:prSet/>
      <dgm:spPr/>
      <dgm:t>
        <a:bodyPr/>
        <a:lstStyle/>
        <a:p>
          <a:endParaRPr lang="en-US"/>
        </a:p>
      </dgm:t>
    </dgm:pt>
    <dgm:pt modelId="{D1D2CB28-16B6-C94C-B7FA-E88C54BA0AFF}" type="sibTrans" cxnId="{190A1433-1440-1E49-9BC2-B30177F177BC}">
      <dgm:prSet/>
      <dgm:spPr/>
      <dgm:t>
        <a:bodyPr/>
        <a:lstStyle/>
        <a:p>
          <a:endParaRPr lang="en-US"/>
        </a:p>
      </dgm:t>
    </dgm:pt>
    <dgm:pt modelId="{A0D297B2-6067-CA48-8F0D-910DB3A86DDB}">
      <dgm:prSet/>
      <dgm:spPr/>
      <dgm:t>
        <a:bodyPr/>
        <a:lstStyle/>
        <a:p>
          <a:r>
            <a:rPr lang="en-US" dirty="0"/>
            <a:t>Avoid caffeine and empty bladder as soon as full</a:t>
          </a:r>
        </a:p>
      </dgm:t>
    </dgm:pt>
    <dgm:pt modelId="{635590A7-69E2-454B-A267-B90579C86354}" type="parTrans" cxnId="{CE22490E-EF38-5847-BB17-DC1D194A8CF9}">
      <dgm:prSet/>
      <dgm:spPr/>
      <dgm:t>
        <a:bodyPr/>
        <a:lstStyle/>
        <a:p>
          <a:endParaRPr lang="en-US"/>
        </a:p>
      </dgm:t>
    </dgm:pt>
    <dgm:pt modelId="{B6CB3493-9752-3441-9BC2-5B07DEA9E734}" type="sibTrans" cxnId="{CE22490E-EF38-5847-BB17-DC1D194A8CF9}">
      <dgm:prSet/>
      <dgm:spPr/>
      <dgm:t>
        <a:bodyPr/>
        <a:lstStyle/>
        <a:p>
          <a:endParaRPr lang="en-US"/>
        </a:p>
      </dgm:t>
    </dgm:pt>
    <dgm:pt modelId="{1EDAA1D8-6186-924D-B3D0-30FA92566C98}">
      <dgm:prSet/>
      <dgm:spPr/>
      <dgm:t>
        <a:bodyPr/>
        <a:lstStyle/>
        <a:p>
          <a:r>
            <a:rPr lang="en-US" dirty="0"/>
            <a:t>Check adult diapers every 2 hours </a:t>
          </a:r>
        </a:p>
      </dgm:t>
    </dgm:pt>
    <dgm:pt modelId="{09913D42-F3AF-8F46-B18C-4D4DC27FF94D}" type="parTrans" cxnId="{88475D92-964C-F048-B713-87DB216551E9}">
      <dgm:prSet/>
      <dgm:spPr/>
      <dgm:t>
        <a:bodyPr/>
        <a:lstStyle/>
        <a:p>
          <a:endParaRPr lang="en-US"/>
        </a:p>
      </dgm:t>
    </dgm:pt>
    <dgm:pt modelId="{8277C8AF-A0B7-664E-840D-C54D22533DC4}" type="sibTrans" cxnId="{88475D92-964C-F048-B713-87DB216551E9}">
      <dgm:prSet/>
      <dgm:spPr/>
      <dgm:t>
        <a:bodyPr/>
        <a:lstStyle/>
        <a:p>
          <a:endParaRPr lang="en-US"/>
        </a:p>
      </dgm:t>
    </dgm:pt>
    <dgm:pt modelId="{E667D3A8-97DF-1248-BE17-CB0DC304A551}">
      <dgm:prSet/>
      <dgm:spPr/>
      <dgm:t>
        <a:bodyPr/>
        <a:lstStyle/>
        <a:p>
          <a:r>
            <a:rPr lang="en-US" dirty="0"/>
            <a:t>Keep area clean, wipe front to back </a:t>
          </a:r>
        </a:p>
      </dgm:t>
    </dgm:pt>
    <dgm:pt modelId="{34FF87A8-DDAF-614A-BD0F-60BFB248AC4F}" type="parTrans" cxnId="{DA6A2BDD-C3AA-394A-A447-1591990C3D93}">
      <dgm:prSet/>
      <dgm:spPr/>
      <dgm:t>
        <a:bodyPr/>
        <a:lstStyle/>
        <a:p>
          <a:endParaRPr lang="en-US"/>
        </a:p>
      </dgm:t>
    </dgm:pt>
    <dgm:pt modelId="{4E0C38B2-2826-2845-9BDB-79F87447611E}" type="sibTrans" cxnId="{DA6A2BDD-C3AA-394A-A447-1591990C3D93}">
      <dgm:prSet/>
      <dgm:spPr/>
      <dgm:t>
        <a:bodyPr/>
        <a:lstStyle/>
        <a:p>
          <a:endParaRPr lang="en-US"/>
        </a:p>
      </dgm:t>
    </dgm:pt>
    <dgm:pt modelId="{8E070DAF-4961-3648-B03D-66F9F07A10FF}" type="pres">
      <dgm:prSet presAssocID="{F7D487B4-110C-4EBD-B77F-1E9BEC7FA916}" presName="diagram" presStyleCnt="0">
        <dgm:presLayoutVars>
          <dgm:dir/>
          <dgm:resizeHandles val="exact"/>
        </dgm:presLayoutVars>
      </dgm:prSet>
      <dgm:spPr/>
    </dgm:pt>
    <dgm:pt modelId="{41777D44-1939-EE48-87EC-140CA090481F}" type="pres">
      <dgm:prSet presAssocID="{C5068CEA-5FC3-4BAF-B2E0-506B666A94A3}" presName="node" presStyleLbl="node1" presStyleIdx="0" presStyleCnt="8">
        <dgm:presLayoutVars>
          <dgm:bulletEnabled val="1"/>
        </dgm:presLayoutVars>
      </dgm:prSet>
      <dgm:spPr/>
    </dgm:pt>
    <dgm:pt modelId="{3C09ABF5-2CBE-4A4A-8202-E59A7791C848}" type="pres">
      <dgm:prSet presAssocID="{F1E85780-D16E-4F15-A42A-F1A1EABAF1A9}" presName="sibTrans" presStyleCnt="0"/>
      <dgm:spPr/>
    </dgm:pt>
    <dgm:pt modelId="{60206B51-9C65-BB41-AD12-216FA65EA682}" type="pres">
      <dgm:prSet presAssocID="{D982FD5C-0E35-A34D-B6F6-011CCC8F7AB6}" presName="node" presStyleLbl="node1" presStyleIdx="1" presStyleCnt="8">
        <dgm:presLayoutVars>
          <dgm:bulletEnabled val="1"/>
        </dgm:presLayoutVars>
      </dgm:prSet>
      <dgm:spPr/>
    </dgm:pt>
    <dgm:pt modelId="{036CEDEB-5C69-994A-8D7B-A0697C71681A}" type="pres">
      <dgm:prSet presAssocID="{83146221-1156-7F42-8827-E7B4F0F7EBD9}" presName="sibTrans" presStyleCnt="0"/>
      <dgm:spPr/>
    </dgm:pt>
    <dgm:pt modelId="{53E06F41-9E97-1E4B-84FE-E54C7B63EC70}" type="pres">
      <dgm:prSet presAssocID="{655F398C-546E-AB4D-A3DD-C8BE0A036C1F}" presName="node" presStyleLbl="node1" presStyleIdx="2" presStyleCnt="8">
        <dgm:presLayoutVars>
          <dgm:bulletEnabled val="1"/>
        </dgm:presLayoutVars>
      </dgm:prSet>
      <dgm:spPr/>
    </dgm:pt>
    <dgm:pt modelId="{33E0F17B-B24A-134C-9001-1BFDE0291B85}" type="pres">
      <dgm:prSet presAssocID="{84756AD2-564D-FF46-8197-A5D981FC7129}" presName="sibTrans" presStyleCnt="0"/>
      <dgm:spPr/>
    </dgm:pt>
    <dgm:pt modelId="{553C649D-93B3-0F4F-BFB7-38EEBBE3220D}" type="pres">
      <dgm:prSet presAssocID="{4966B2A1-3342-495C-90EB-E700164B3521}" presName="node" presStyleLbl="node1" presStyleIdx="3" presStyleCnt="8">
        <dgm:presLayoutVars>
          <dgm:bulletEnabled val="1"/>
        </dgm:presLayoutVars>
      </dgm:prSet>
      <dgm:spPr/>
    </dgm:pt>
    <dgm:pt modelId="{C8F4E74F-8883-4846-A69B-03F8BC939AA9}" type="pres">
      <dgm:prSet presAssocID="{08F70D20-89A2-4CC9-A801-5C343E128891}" presName="sibTrans" presStyleCnt="0"/>
      <dgm:spPr/>
    </dgm:pt>
    <dgm:pt modelId="{166715F6-1EDA-AE46-A6B8-5827BA026E40}" type="pres">
      <dgm:prSet presAssocID="{C4030749-46F2-F345-9B95-7E273AB93966}" presName="node" presStyleLbl="node1" presStyleIdx="4" presStyleCnt="8">
        <dgm:presLayoutVars>
          <dgm:bulletEnabled val="1"/>
        </dgm:presLayoutVars>
      </dgm:prSet>
      <dgm:spPr/>
    </dgm:pt>
    <dgm:pt modelId="{6FDD1E1A-1F94-154F-8D75-396A33315999}" type="pres">
      <dgm:prSet presAssocID="{D1D2CB28-16B6-C94C-B7FA-E88C54BA0AFF}" presName="sibTrans" presStyleCnt="0"/>
      <dgm:spPr/>
    </dgm:pt>
    <dgm:pt modelId="{A1E4E269-7D5A-AD4C-B1AF-2357C59C7AE5}" type="pres">
      <dgm:prSet presAssocID="{A0D297B2-6067-CA48-8F0D-910DB3A86DDB}" presName="node" presStyleLbl="node1" presStyleIdx="5" presStyleCnt="8">
        <dgm:presLayoutVars>
          <dgm:bulletEnabled val="1"/>
        </dgm:presLayoutVars>
      </dgm:prSet>
      <dgm:spPr/>
    </dgm:pt>
    <dgm:pt modelId="{9FAF6ED8-8176-C34B-AE34-F6D255BD786E}" type="pres">
      <dgm:prSet presAssocID="{B6CB3493-9752-3441-9BC2-5B07DEA9E734}" presName="sibTrans" presStyleCnt="0"/>
      <dgm:spPr/>
    </dgm:pt>
    <dgm:pt modelId="{FAD76408-3D74-1F42-AB2A-D176D750EE81}" type="pres">
      <dgm:prSet presAssocID="{1EDAA1D8-6186-924D-B3D0-30FA92566C98}" presName="node" presStyleLbl="node1" presStyleIdx="6" presStyleCnt="8">
        <dgm:presLayoutVars>
          <dgm:bulletEnabled val="1"/>
        </dgm:presLayoutVars>
      </dgm:prSet>
      <dgm:spPr/>
    </dgm:pt>
    <dgm:pt modelId="{DB1C54C4-2962-8B43-B913-478F2A942817}" type="pres">
      <dgm:prSet presAssocID="{8277C8AF-A0B7-664E-840D-C54D22533DC4}" presName="sibTrans" presStyleCnt="0"/>
      <dgm:spPr/>
    </dgm:pt>
    <dgm:pt modelId="{7B3F8E98-7889-544C-805B-4DCE0FA0C2BD}" type="pres">
      <dgm:prSet presAssocID="{E667D3A8-97DF-1248-BE17-CB0DC304A551}" presName="node" presStyleLbl="node1" presStyleIdx="7" presStyleCnt="8">
        <dgm:presLayoutVars>
          <dgm:bulletEnabled val="1"/>
        </dgm:presLayoutVars>
      </dgm:prSet>
      <dgm:spPr/>
    </dgm:pt>
  </dgm:ptLst>
  <dgm:cxnLst>
    <dgm:cxn modelId="{D7FE3A0D-A34B-EF4B-8269-B2F8EED45AA1}" srcId="{F7D487B4-110C-4EBD-B77F-1E9BEC7FA916}" destId="{655F398C-546E-AB4D-A3DD-C8BE0A036C1F}" srcOrd="2" destOrd="0" parTransId="{BE2BC9D8-79E1-424A-9B6B-CCA26B87A4AA}" sibTransId="{84756AD2-564D-FF46-8197-A5D981FC7129}"/>
    <dgm:cxn modelId="{CE22490E-EF38-5847-BB17-DC1D194A8CF9}" srcId="{F7D487B4-110C-4EBD-B77F-1E9BEC7FA916}" destId="{A0D297B2-6067-CA48-8F0D-910DB3A86DDB}" srcOrd="5" destOrd="0" parTransId="{635590A7-69E2-454B-A267-B90579C86354}" sibTransId="{B6CB3493-9752-3441-9BC2-5B07DEA9E734}"/>
    <dgm:cxn modelId="{190A1433-1440-1E49-9BC2-B30177F177BC}" srcId="{F7D487B4-110C-4EBD-B77F-1E9BEC7FA916}" destId="{C4030749-46F2-F345-9B95-7E273AB93966}" srcOrd="4" destOrd="0" parTransId="{F13E9C74-1E0B-734B-9463-FBBD84BC4277}" sibTransId="{D1D2CB28-16B6-C94C-B7FA-E88C54BA0AFF}"/>
    <dgm:cxn modelId="{3F344234-66E4-AF40-97ED-15AF5B2F544B}" type="presOf" srcId="{A0D297B2-6067-CA48-8F0D-910DB3A86DDB}" destId="{A1E4E269-7D5A-AD4C-B1AF-2357C59C7AE5}" srcOrd="0" destOrd="0" presId="urn:microsoft.com/office/officeart/2005/8/layout/default"/>
    <dgm:cxn modelId="{6A13734C-7904-5845-85FD-4A075E65128A}" type="presOf" srcId="{4966B2A1-3342-495C-90EB-E700164B3521}" destId="{553C649D-93B3-0F4F-BFB7-38EEBBE3220D}" srcOrd="0" destOrd="0" presId="urn:microsoft.com/office/officeart/2005/8/layout/default"/>
    <dgm:cxn modelId="{8B5BCF51-CFB6-974C-8CB8-BED4C9D7C254}" srcId="{F7D487B4-110C-4EBD-B77F-1E9BEC7FA916}" destId="{D982FD5C-0E35-A34D-B6F6-011CCC8F7AB6}" srcOrd="1" destOrd="0" parTransId="{CA84EF37-80B7-9844-AD49-0071590BE833}" sibTransId="{83146221-1156-7F42-8827-E7B4F0F7EBD9}"/>
    <dgm:cxn modelId="{6520A488-1C7E-4030-91A8-5E24FC27DB6A}" srcId="{F7D487B4-110C-4EBD-B77F-1E9BEC7FA916}" destId="{C5068CEA-5FC3-4BAF-B2E0-506B666A94A3}" srcOrd="0" destOrd="0" parTransId="{F7FEB722-B512-4946-86C0-4334A1F8B4C5}" sibTransId="{F1E85780-D16E-4F15-A42A-F1A1EABAF1A9}"/>
    <dgm:cxn modelId="{88475D92-964C-F048-B713-87DB216551E9}" srcId="{F7D487B4-110C-4EBD-B77F-1E9BEC7FA916}" destId="{1EDAA1D8-6186-924D-B3D0-30FA92566C98}" srcOrd="6" destOrd="0" parTransId="{09913D42-F3AF-8F46-B18C-4D4DC27FF94D}" sibTransId="{8277C8AF-A0B7-664E-840D-C54D22533DC4}"/>
    <dgm:cxn modelId="{3DD409A4-FBAB-EB41-B5D2-609A69E6E1CD}" type="presOf" srcId="{C4030749-46F2-F345-9B95-7E273AB93966}" destId="{166715F6-1EDA-AE46-A6B8-5827BA026E40}" srcOrd="0" destOrd="0" presId="urn:microsoft.com/office/officeart/2005/8/layout/default"/>
    <dgm:cxn modelId="{A4A74BA8-ECA8-7145-A8F3-EA3D5A7E3E71}" type="presOf" srcId="{C5068CEA-5FC3-4BAF-B2E0-506B666A94A3}" destId="{41777D44-1939-EE48-87EC-140CA090481F}" srcOrd="0" destOrd="0" presId="urn:microsoft.com/office/officeart/2005/8/layout/default"/>
    <dgm:cxn modelId="{20815BAC-C652-BF40-B776-2165CF3A9D32}" type="presOf" srcId="{1EDAA1D8-6186-924D-B3D0-30FA92566C98}" destId="{FAD76408-3D74-1F42-AB2A-D176D750EE81}" srcOrd="0" destOrd="0" presId="urn:microsoft.com/office/officeart/2005/8/layout/default"/>
    <dgm:cxn modelId="{F9F724B0-4A2A-6049-8578-7CED39949CDC}" type="presOf" srcId="{F7D487B4-110C-4EBD-B77F-1E9BEC7FA916}" destId="{8E070DAF-4961-3648-B03D-66F9F07A10FF}" srcOrd="0" destOrd="0" presId="urn:microsoft.com/office/officeart/2005/8/layout/default"/>
    <dgm:cxn modelId="{0EA53DB3-632E-654D-A809-7CE041EDE6B2}" type="presOf" srcId="{E667D3A8-97DF-1248-BE17-CB0DC304A551}" destId="{7B3F8E98-7889-544C-805B-4DCE0FA0C2BD}" srcOrd="0" destOrd="0" presId="urn:microsoft.com/office/officeart/2005/8/layout/default"/>
    <dgm:cxn modelId="{8BB7BBB5-10B8-1548-B889-0C445EDB81F7}" type="presOf" srcId="{D982FD5C-0E35-A34D-B6F6-011CCC8F7AB6}" destId="{60206B51-9C65-BB41-AD12-216FA65EA682}" srcOrd="0" destOrd="0" presId="urn:microsoft.com/office/officeart/2005/8/layout/default"/>
    <dgm:cxn modelId="{ED9EC6D0-CA6B-2842-B255-80828C4792AF}" type="presOf" srcId="{655F398C-546E-AB4D-A3DD-C8BE0A036C1F}" destId="{53E06F41-9E97-1E4B-84FE-E54C7B63EC70}" srcOrd="0" destOrd="0" presId="urn:microsoft.com/office/officeart/2005/8/layout/default"/>
    <dgm:cxn modelId="{DA6A2BDD-C3AA-394A-A447-1591990C3D93}" srcId="{F7D487B4-110C-4EBD-B77F-1E9BEC7FA916}" destId="{E667D3A8-97DF-1248-BE17-CB0DC304A551}" srcOrd="7" destOrd="0" parTransId="{34FF87A8-DDAF-614A-BD0F-60BFB248AC4F}" sibTransId="{4E0C38B2-2826-2845-9BDB-79F87447611E}"/>
    <dgm:cxn modelId="{6338AFED-C79A-4D26-A324-BE69B0C4318C}" srcId="{F7D487B4-110C-4EBD-B77F-1E9BEC7FA916}" destId="{4966B2A1-3342-495C-90EB-E700164B3521}" srcOrd="3" destOrd="0" parTransId="{3693B307-9C1A-4F90-A5C6-5CB4FA76479F}" sibTransId="{08F70D20-89A2-4CC9-A801-5C343E128891}"/>
    <dgm:cxn modelId="{9BBF9EA1-0C7F-4541-85FF-1B876E653FB2}" type="presParOf" srcId="{8E070DAF-4961-3648-B03D-66F9F07A10FF}" destId="{41777D44-1939-EE48-87EC-140CA090481F}" srcOrd="0" destOrd="0" presId="urn:microsoft.com/office/officeart/2005/8/layout/default"/>
    <dgm:cxn modelId="{D8D844DF-1EAE-DC4D-9AD3-9DEC1863FFE6}" type="presParOf" srcId="{8E070DAF-4961-3648-B03D-66F9F07A10FF}" destId="{3C09ABF5-2CBE-4A4A-8202-E59A7791C848}" srcOrd="1" destOrd="0" presId="urn:microsoft.com/office/officeart/2005/8/layout/default"/>
    <dgm:cxn modelId="{A9948584-D944-054E-BF15-46DFAEF15ACF}" type="presParOf" srcId="{8E070DAF-4961-3648-B03D-66F9F07A10FF}" destId="{60206B51-9C65-BB41-AD12-216FA65EA682}" srcOrd="2" destOrd="0" presId="urn:microsoft.com/office/officeart/2005/8/layout/default"/>
    <dgm:cxn modelId="{BA7218A1-93C5-F849-8FED-EF5744942A12}" type="presParOf" srcId="{8E070DAF-4961-3648-B03D-66F9F07A10FF}" destId="{036CEDEB-5C69-994A-8D7B-A0697C71681A}" srcOrd="3" destOrd="0" presId="urn:microsoft.com/office/officeart/2005/8/layout/default"/>
    <dgm:cxn modelId="{4352B388-E429-414E-BF74-222DC8F39B6E}" type="presParOf" srcId="{8E070DAF-4961-3648-B03D-66F9F07A10FF}" destId="{53E06F41-9E97-1E4B-84FE-E54C7B63EC70}" srcOrd="4" destOrd="0" presId="urn:microsoft.com/office/officeart/2005/8/layout/default"/>
    <dgm:cxn modelId="{93720624-4E4E-D94B-A031-75D087488D62}" type="presParOf" srcId="{8E070DAF-4961-3648-B03D-66F9F07A10FF}" destId="{33E0F17B-B24A-134C-9001-1BFDE0291B85}" srcOrd="5" destOrd="0" presId="urn:microsoft.com/office/officeart/2005/8/layout/default"/>
    <dgm:cxn modelId="{05B8C962-81B4-504A-BF09-65CADC58D17C}" type="presParOf" srcId="{8E070DAF-4961-3648-B03D-66F9F07A10FF}" destId="{553C649D-93B3-0F4F-BFB7-38EEBBE3220D}" srcOrd="6" destOrd="0" presId="urn:microsoft.com/office/officeart/2005/8/layout/default"/>
    <dgm:cxn modelId="{B9DA1EA2-35E8-BE49-8607-52D3F1CA022A}" type="presParOf" srcId="{8E070DAF-4961-3648-B03D-66F9F07A10FF}" destId="{C8F4E74F-8883-4846-A69B-03F8BC939AA9}" srcOrd="7" destOrd="0" presId="urn:microsoft.com/office/officeart/2005/8/layout/default"/>
    <dgm:cxn modelId="{259576F1-2838-404D-BDCF-8D472C6FB278}" type="presParOf" srcId="{8E070DAF-4961-3648-B03D-66F9F07A10FF}" destId="{166715F6-1EDA-AE46-A6B8-5827BA026E40}" srcOrd="8" destOrd="0" presId="urn:microsoft.com/office/officeart/2005/8/layout/default"/>
    <dgm:cxn modelId="{7CA2E84F-ACBA-3547-A190-99D7A484E461}" type="presParOf" srcId="{8E070DAF-4961-3648-B03D-66F9F07A10FF}" destId="{6FDD1E1A-1F94-154F-8D75-396A33315999}" srcOrd="9" destOrd="0" presId="urn:microsoft.com/office/officeart/2005/8/layout/default"/>
    <dgm:cxn modelId="{95E541AD-C6A0-E54A-BBC1-26B81463B0EB}" type="presParOf" srcId="{8E070DAF-4961-3648-B03D-66F9F07A10FF}" destId="{A1E4E269-7D5A-AD4C-B1AF-2357C59C7AE5}" srcOrd="10" destOrd="0" presId="urn:microsoft.com/office/officeart/2005/8/layout/default"/>
    <dgm:cxn modelId="{61637F4C-B23C-3B44-94C2-85068DF9CA10}" type="presParOf" srcId="{8E070DAF-4961-3648-B03D-66F9F07A10FF}" destId="{9FAF6ED8-8176-C34B-AE34-F6D255BD786E}" srcOrd="11" destOrd="0" presId="urn:microsoft.com/office/officeart/2005/8/layout/default"/>
    <dgm:cxn modelId="{B346011E-C087-8D49-B7C1-B839AE6EB38F}" type="presParOf" srcId="{8E070DAF-4961-3648-B03D-66F9F07A10FF}" destId="{FAD76408-3D74-1F42-AB2A-D176D750EE81}" srcOrd="12" destOrd="0" presId="urn:microsoft.com/office/officeart/2005/8/layout/default"/>
    <dgm:cxn modelId="{90189510-35BA-B143-A02E-5BB894F93080}" type="presParOf" srcId="{8E070DAF-4961-3648-B03D-66F9F07A10FF}" destId="{DB1C54C4-2962-8B43-B913-478F2A942817}" srcOrd="13" destOrd="0" presId="urn:microsoft.com/office/officeart/2005/8/layout/default"/>
    <dgm:cxn modelId="{90B7BE62-0F4C-9443-8A40-45EC28F81069}" type="presParOf" srcId="{8E070DAF-4961-3648-B03D-66F9F07A10FF}" destId="{7B3F8E98-7889-544C-805B-4DCE0FA0C2BD}" srcOrd="1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7D487B4-110C-4EBD-B77F-1E9BEC7FA916}" type="doc">
      <dgm:prSet loTypeId="urn:microsoft.com/office/officeart/2005/8/layout/default" loCatId="list" qsTypeId="urn:microsoft.com/office/officeart/2005/8/quickstyle/3d1" qsCatId="3D" csTypeId="urn:microsoft.com/office/officeart/2005/8/colors/accent4_2" csCatId="accent4" phldr="1"/>
      <dgm:spPr/>
      <dgm:t>
        <a:bodyPr/>
        <a:lstStyle/>
        <a:p>
          <a:endParaRPr lang="en-US"/>
        </a:p>
      </dgm:t>
    </dgm:pt>
    <dgm:pt modelId="{C5068CEA-5FC3-4BAF-B2E0-506B666A94A3}">
      <dgm:prSet/>
      <dgm:spPr/>
      <dgm:t>
        <a:bodyPr/>
        <a:lstStyle/>
        <a:p>
          <a:r>
            <a:rPr lang="en-US" dirty="0"/>
            <a:t>Oral care is super important to remove bacteria: teeth, gums &amp; tongue</a:t>
          </a:r>
        </a:p>
      </dgm:t>
    </dgm:pt>
    <dgm:pt modelId="{F7FEB722-B512-4946-86C0-4334A1F8B4C5}" type="parTrans" cxnId="{6520A488-1C7E-4030-91A8-5E24FC27DB6A}">
      <dgm:prSet/>
      <dgm:spPr/>
      <dgm:t>
        <a:bodyPr/>
        <a:lstStyle/>
        <a:p>
          <a:endParaRPr lang="en-US"/>
        </a:p>
      </dgm:t>
    </dgm:pt>
    <dgm:pt modelId="{F1E85780-D16E-4F15-A42A-F1A1EABAF1A9}" type="sibTrans" cxnId="{6520A488-1C7E-4030-91A8-5E24FC27DB6A}">
      <dgm:prSet/>
      <dgm:spPr/>
      <dgm:t>
        <a:bodyPr/>
        <a:lstStyle/>
        <a:p>
          <a:endParaRPr lang="en-US"/>
        </a:p>
      </dgm:t>
    </dgm:pt>
    <dgm:pt modelId="{247064D2-AB58-4AA1-81AF-3A0479C1D5F4}">
      <dgm:prSet/>
      <dgm:spPr/>
      <dgm:t>
        <a:bodyPr/>
        <a:lstStyle/>
        <a:p>
          <a:r>
            <a:rPr lang="en-US" dirty="0"/>
            <a:t>Ask</a:t>
          </a:r>
          <a:r>
            <a:rPr lang="en-US" baseline="0" dirty="0"/>
            <a:t> about stomach lying vs. bed angle (new learning from Covid)</a:t>
          </a:r>
          <a:endParaRPr lang="en-US" dirty="0"/>
        </a:p>
      </dgm:t>
    </dgm:pt>
    <dgm:pt modelId="{0B73D19B-AFF7-41D4-BD19-73C5BF01926F}" type="parTrans" cxnId="{62AEDBC4-2767-4B36-A9F7-7923138536C3}">
      <dgm:prSet/>
      <dgm:spPr/>
      <dgm:t>
        <a:bodyPr/>
        <a:lstStyle/>
        <a:p>
          <a:endParaRPr lang="en-US"/>
        </a:p>
      </dgm:t>
    </dgm:pt>
    <dgm:pt modelId="{FE7BA3AB-4916-4AFA-84BA-614A26C0D188}" type="sibTrans" cxnId="{62AEDBC4-2767-4B36-A9F7-7923138536C3}">
      <dgm:prSet/>
      <dgm:spPr/>
      <dgm:t>
        <a:bodyPr/>
        <a:lstStyle/>
        <a:p>
          <a:endParaRPr lang="en-US"/>
        </a:p>
      </dgm:t>
    </dgm:pt>
    <dgm:pt modelId="{4966B2A1-3342-495C-90EB-E700164B3521}">
      <dgm:prSet/>
      <dgm:spPr/>
      <dgm:t>
        <a:bodyPr/>
        <a:lstStyle/>
        <a:p>
          <a:r>
            <a:rPr lang="en-US" dirty="0"/>
            <a:t>Ask</a:t>
          </a:r>
          <a:r>
            <a:rPr lang="en-US" baseline="0" dirty="0"/>
            <a:t> about medication to prevent stomach ulcers (from vent)</a:t>
          </a:r>
          <a:endParaRPr lang="en-US" dirty="0"/>
        </a:p>
      </dgm:t>
    </dgm:pt>
    <dgm:pt modelId="{3693B307-9C1A-4F90-A5C6-5CB4FA76479F}" type="parTrans" cxnId="{6338AFED-C79A-4D26-A324-BE69B0C4318C}">
      <dgm:prSet/>
      <dgm:spPr/>
      <dgm:t>
        <a:bodyPr/>
        <a:lstStyle/>
        <a:p>
          <a:endParaRPr lang="en-US"/>
        </a:p>
      </dgm:t>
    </dgm:pt>
    <dgm:pt modelId="{08F70D20-89A2-4CC9-A801-5C343E128891}" type="sibTrans" cxnId="{6338AFED-C79A-4D26-A324-BE69B0C4318C}">
      <dgm:prSet/>
      <dgm:spPr/>
      <dgm:t>
        <a:bodyPr/>
        <a:lstStyle/>
        <a:p>
          <a:endParaRPr lang="en-US"/>
        </a:p>
      </dgm:t>
    </dgm:pt>
    <dgm:pt modelId="{6EE78747-95E1-4F3B-8DA9-273563361CBC}">
      <dgm:prSet/>
      <dgm:spPr/>
      <dgm:t>
        <a:bodyPr/>
        <a:lstStyle/>
        <a:p>
          <a:r>
            <a:rPr lang="en-US" dirty="0"/>
            <a:t>Some</a:t>
          </a:r>
          <a:r>
            <a:rPr lang="en-US" baseline="0" dirty="0"/>
            <a:t> patients are put in hand restraints to keep from pulling vent tubing out – very scary</a:t>
          </a:r>
          <a:endParaRPr lang="en-US" dirty="0"/>
        </a:p>
      </dgm:t>
    </dgm:pt>
    <dgm:pt modelId="{68325A20-4F22-444F-9DFF-C5E7464CBF5B}" type="parTrans" cxnId="{C8892BEA-A325-4A19-A5C7-F38382E1A023}">
      <dgm:prSet/>
      <dgm:spPr/>
      <dgm:t>
        <a:bodyPr/>
        <a:lstStyle/>
        <a:p>
          <a:endParaRPr lang="en-US"/>
        </a:p>
      </dgm:t>
    </dgm:pt>
    <dgm:pt modelId="{88B6BCFD-F6E9-4242-9D86-34A3809ACB44}" type="sibTrans" cxnId="{C8892BEA-A325-4A19-A5C7-F38382E1A023}">
      <dgm:prSet/>
      <dgm:spPr/>
      <dgm:t>
        <a:bodyPr/>
        <a:lstStyle/>
        <a:p>
          <a:endParaRPr lang="en-US"/>
        </a:p>
      </dgm:t>
    </dgm:pt>
    <dgm:pt modelId="{D982FD5C-0E35-A34D-B6F6-011CCC8F7AB6}">
      <dgm:prSet/>
      <dgm:spPr/>
      <dgm:t>
        <a:bodyPr/>
        <a:lstStyle/>
        <a:p>
          <a:r>
            <a:rPr lang="en-US" dirty="0"/>
            <a:t>Ask about the bed angle (30 degrees)</a:t>
          </a:r>
        </a:p>
      </dgm:t>
    </dgm:pt>
    <dgm:pt modelId="{CA84EF37-80B7-9844-AD49-0071590BE833}" type="parTrans" cxnId="{8B5BCF51-CFB6-974C-8CB8-BED4C9D7C254}">
      <dgm:prSet/>
      <dgm:spPr/>
      <dgm:t>
        <a:bodyPr/>
        <a:lstStyle/>
        <a:p>
          <a:endParaRPr lang="en-US"/>
        </a:p>
      </dgm:t>
    </dgm:pt>
    <dgm:pt modelId="{83146221-1156-7F42-8827-E7B4F0F7EBD9}" type="sibTrans" cxnId="{8B5BCF51-CFB6-974C-8CB8-BED4C9D7C254}">
      <dgm:prSet/>
      <dgm:spPr/>
      <dgm:t>
        <a:bodyPr/>
        <a:lstStyle/>
        <a:p>
          <a:endParaRPr lang="en-US"/>
        </a:p>
      </dgm:t>
    </dgm:pt>
    <dgm:pt modelId="{8E070DAF-4961-3648-B03D-66F9F07A10FF}" type="pres">
      <dgm:prSet presAssocID="{F7D487B4-110C-4EBD-B77F-1E9BEC7FA916}" presName="diagram" presStyleCnt="0">
        <dgm:presLayoutVars>
          <dgm:dir/>
          <dgm:resizeHandles val="exact"/>
        </dgm:presLayoutVars>
      </dgm:prSet>
      <dgm:spPr/>
    </dgm:pt>
    <dgm:pt modelId="{41777D44-1939-EE48-87EC-140CA090481F}" type="pres">
      <dgm:prSet presAssocID="{C5068CEA-5FC3-4BAF-B2E0-506B666A94A3}" presName="node" presStyleLbl="node1" presStyleIdx="0" presStyleCnt="5">
        <dgm:presLayoutVars>
          <dgm:bulletEnabled val="1"/>
        </dgm:presLayoutVars>
      </dgm:prSet>
      <dgm:spPr/>
    </dgm:pt>
    <dgm:pt modelId="{3C09ABF5-2CBE-4A4A-8202-E59A7791C848}" type="pres">
      <dgm:prSet presAssocID="{F1E85780-D16E-4F15-A42A-F1A1EABAF1A9}" presName="sibTrans" presStyleCnt="0"/>
      <dgm:spPr/>
    </dgm:pt>
    <dgm:pt modelId="{60206B51-9C65-BB41-AD12-216FA65EA682}" type="pres">
      <dgm:prSet presAssocID="{D982FD5C-0E35-A34D-B6F6-011CCC8F7AB6}" presName="node" presStyleLbl="node1" presStyleIdx="1" presStyleCnt="5">
        <dgm:presLayoutVars>
          <dgm:bulletEnabled val="1"/>
        </dgm:presLayoutVars>
      </dgm:prSet>
      <dgm:spPr/>
    </dgm:pt>
    <dgm:pt modelId="{036CEDEB-5C69-994A-8D7B-A0697C71681A}" type="pres">
      <dgm:prSet presAssocID="{83146221-1156-7F42-8827-E7B4F0F7EBD9}" presName="sibTrans" presStyleCnt="0"/>
      <dgm:spPr/>
    </dgm:pt>
    <dgm:pt modelId="{3D128D15-0AED-1B4B-8CD7-2E967F4B2582}" type="pres">
      <dgm:prSet presAssocID="{247064D2-AB58-4AA1-81AF-3A0479C1D5F4}" presName="node" presStyleLbl="node1" presStyleIdx="2" presStyleCnt="5">
        <dgm:presLayoutVars>
          <dgm:bulletEnabled val="1"/>
        </dgm:presLayoutVars>
      </dgm:prSet>
      <dgm:spPr/>
    </dgm:pt>
    <dgm:pt modelId="{B96657C8-15E5-B849-AFE8-B890CF5CD6AF}" type="pres">
      <dgm:prSet presAssocID="{FE7BA3AB-4916-4AFA-84BA-614A26C0D188}" presName="sibTrans" presStyleCnt="0"/>
      <dgm:spPr/>
    </dgm:pt>
    <dgm:pt modelId="{553C649D-93B3-0F4F-BFB7-38EEBBE3220D}" type="pres">
      <dgm:prSet presAssocID="{4966B2A1-3342-495C-90EB-E700164B3521}" presName="node" presStyleLbl="node1" presStyleIdx="3" presStyleCnt="5">
        <dgm:presLayoutVars>
          <dgm:bulletEnabled val="1"/>
        </dgm:presLayoutVars>
      </dgm:prSet>
      <dgm:spPr/>
    </dgm:pt>
    <dgm:pt modelId="{5D5E9F58-7BBD-544F-969E-E746F9B46140}" type="pres">
      <dgm:prSet presAssocID="{08F70D20-89A2-4CC9-A801-5C343E128891}" presName="sibTrans" presStyleCnt="0"/>
      <dgm:spPr/>
    </dgm:pt>
    <dgm:pt modelId="{322F7F2C-32A5-6743-87AE-7C696564E36E}" type="pres">
      <dgm:prSet presAssocID="{6EE78747-95E1-4F3B-8DA9-273563361CBC}" presName="node" presStyleLbl="node1" presStyleIdx="4" presStyleCnt="5">
        <dgm:presLayoutVars>
          <dgm:bulletEnabled val="1"/>
        </dgm:presLayoutVars>
      </dgm:prSet>
      <dgm:spPr/>
    </dgm:pt>
  </dgm:ptLst>
  <dgm:cxnLst>
    <dgm:cxn modelId="{6A13734C-7904-5845-85FD-4A075E65128A}" type="presOf" srcId="{4966B2A1-3342-495C-90EB-E700164B3521}" destId="{553C649D-93B3-0F4F-BFB7-38EEBBE3220D}" srcOrd="0" destOrd="0" presId="urn:microsoft.com/office/officeart/2005/8/layout/default"/>
    <dgm:cxn modelId="{8B5BCF51-CFB6-974C-8CB8-BED4C9D7C254}" srcId="{F7D487B4-110C-4EBD-B77F-1E9BEC7FA916}" destId="{D982FD5C-0E35-A34D-B6F6-011CCC8F7AB6}" srcOrd="1" destOrd="0" parTransId="{CA84EF37-80B7-9844-AD49-0071590BE833}" sibTransId="{83146221-1156-7F42-8827-E7B4F0F7EBD9}"/>
    <dgm:cxn modelId="{6520A488-1C7E-4030-91A8-5E24FC27DB6A}" srcId="{F7D487B4-110C-4EBD-B77F-1E9BEC7FA916}" destId="{C5068CEA-5FC3-4BAF-B2E0-506B666A94A3}" srcOrd="0" destOrd="0" parTransId="{F7FEB722-B512-4946-86C0-4334A1F8B4C5}" sibTransId="{F1E85780-D16E-4F15-A42A-F1A1EABAF1A9}"/>
    <dgm:cxn modelId="{B3E07989-8120-FD40-9DAE-B4F84FB3D96B}" type="presOf" srcId="{247064D2-AB58-4AA1-81AF-3A0479C1D5F4}" destId="{3D128D15-0AED-1B4B-8CD7-2E967F4B2582}" srcOrd="0" destOrd="0" presId="urn:microsoft.com/office/officeart/2005/8/layout/default"/>
    <dgm:cxn modelId="{A4A74BA8-ECA8-7145-A8F3-EA3D5A7E3E71}" type="presOf" srcId="{C5068CEA-5FC3-4BAF-B2E0-506B666A94A3}" destId="{41777D44-1939-EE48-87EC-140CA090481F}" srcOrd="0" destOrd="0" presId="urn:microsoft.com/office/officeart/2005/8/layout/default"/>
    <dgm:cxn modelId="{F9F724B0-4A2A-6049-8578-7CED39949CDC}" type="presOf" srcId="{F7D487B4-110C-4EBD-B77F-1E9BEC7FA916}" destId="{8E070DAF-4961-3648-B03D-66F9F07A10FF}" srcOrd="0" destOrd="0" presId="urn:microsoft.com/office/officeart/2005/8/layout/default"/>
    <dgm:cxn modelId="{8BB7BBB5-10B8-1548-B889-0C445EDB81F7}" type="presOf" srcId="{D982FD5C-0E35-A34D-B6F6-011CCC8F7AB6}" destId="{60206B51-9C65-BB41-AD12-216FA65EA682}" srcOrd="0" destOrd="0" presId="urn:microsoft.com/office/officeart/2005/8/layout/default"/>
    <dgm:cxn modelId="{E7E1E5C0-BF50-674C-95FF-5575928B1270}" type="presOf" srcId="{6EE78747-95E1-4F3B-8DA9-273563361CBC}" destId="{322F7F2C-32A5-6743-87AE-7C696564E36E}" srcOrd="0" destOrd="0" presId="urn:microsoft.com/office/officeart/2005/8/layout/default"/>
    <dgm:cxn modelId="{62AEDBC4-2767-4B36-A9F7-7923138536C3}" srcId="{F7D487B4-110C-4EBD-B77F-1E9BEC7FA916}" destId="{247064D2-AB58-4AA1-81AF-3A0479C1D5F4}" srcOrd="2" destOrd="0" parTransId="{0B73D19B-AFF7-41D4-BD19-73C5BF01926F}" sibTransId="{FE7BA3AB-4916-4AFA-84BA-614A26C0D188}"/>
    <dgm:cxn modelId="{C8892BEA-A325-4A19-A5C7-F38382E1A023}" srcId="{F7D487B4-110C-4EBD-B77F-1E9BEC7FA916}" destId="{6EE78747-95E1-4F3B-8DA9-273563361CBC}" srcOrd="4" destOrd="0" parTransId="{68325A20-4F22-444F-9DFF-C5E7464CBF5B}" sibTransId="{88B6BCFD-F6E9-4242-9D86-34A3809ACB44}"/>
    <dgm:cxn modelId="{6338AFED-C79A-4D26-A324-BE69B0C4318C}" srcId="{F7D487B4-110C-4EBD-B77F-1E9BEC7FA916}" destId="{4966B2A1-3342-495C-90EB-E700164B3521}" srcOrd="3" destOrd="0" parTransId="{3693B307-9C1A-4F90-A5C6-5CB4FA76479F}" sibTransId="{08F70D20-89A2-4CC9-A801-5C343E128891}"/>
    <dgm:cxn modelId="{9BBF9EA1-0C7F-4541-85FF-1B876E653FB2}" type="presParOf" srcId="{8E070DAF-4961-3648-B03D-66F9F07A10FF}" destId="{41777D44-1939-EE48-87EC-140CA090481F}" srcOrd="0" destOrd="0" presId="urn:microsoft.com/office/officeart/2005/8/layout/default"/>
    <dgm:cxn modelId="{D8D844DF-1EAE-DC4D-9AD3-9DEC1863FFE6}" type="presParOf" srcId="{8E070DAF-4961-3648-B03D-66F9F07A10FF}" destId="{3C09ABF5-2CBE-4A4A-8202-E59A7791C848}" srcOrd="1" destOrd="0" presId="urn:microsoft.com/office/officeart/2005/8/layout/default"/>
    <dgm:cxn modelId="{A9948584-D944-054E-BF15-46DFAEF15ACF}" type="presParOf" srcId="{8E070DAF-4961-3648-B03D-66F9F07A10FF}" destId="{60206B51-9C65-BB41-AD12-216FA65EA682}" srcOrd="2" destOrd="0" presId="urn:microsoft.com/office/officeart/2005/8/layout/default"/>
    <dgm:cxn modelId="{BA7218A1-93C5-F849-8FED-EF5744942A12}" type="presParOf" srcId="{8E070DAF-4961-3648-B03D-66F9F07A10FF}" destId="{036CEDEB-5C69-994A-8D7B-A0697C71681A}" srcOrd="3" destOrd="0" presId="urn:microsoft.com/office/officeart/2005/8/layout/default"/>
    <dgm:cxn modelId="{5AD7160B-9F35-2F44-9209-0CF57466A040}" type="presParOf" srcId="{8E070DAF-4961-3648-B03D-66F9F07A10FF}" destId="{3D128D15-0AED-1B4B-8CD7-2E967F4B2582}" srcOrd="4" destOrd="0" presId="urn:microsoft.com/office/officeart/2005/8/layout/default"/>
    <dgm:cxn modelId="{178563A5-215C-0840-9D7E-36144F8F1D76}" type="presParOf" srcId="{8E070DAF-4961-3648-B03D-66F9F07A10FF}" destId="{B96657C8-15E5-B849-AFE8-B890CF5CD6AF}" srcOrd="5" destOrd="0" presId="urn:microsoft.com/office/officeart/2005/8/layout/default"/>
    <dgm:cxn modelId="{05B8C962-81B4-504A-BF09-65CADC58D17C}" type="presParOf" srcId="{8E070DAF-4961-3648-B03D-66F9F07A10FF}" destId="{553C649D-93B3-0F4F-BFB7-38EEBBE3220D}" srcOrd="6" destOrd="0" presId="urn:microsoft.com/office/officeart/2005/8/layout/default"/>
    <dgm:cxn modelId="{74B9FC41-7BFB-8A4A-9806-E206A0E34681}" type="presParOf" srcId="{8E070DAF-4961-3648-B03D-66F9F07A10FF}" destId="{5D5E9F58-7BBD-544F-969E-E746F9B46140}" srcOrd="7" destOrd="0" presId="urn:microsoft.com/office/officeart/2005/8/layout/default"/>
    <dgm:cxn modelId="{F4DAE55A-8FDB-154B-B8BF-9C0143AC13D9}" type="presParOf" srcId="{8E070DAF-4961-3648-B03D-66F9F07A10FF}" destId="{322F7F2C-32A5-6743-87AE-7C696564E36E}"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7D487B4-110C-4EBD-B77F-1E9BEC7FA916}" type="doc">
      <dgm:prSet loTypeId="urn:microsoft.com/office/officeart/2005/8/layout/default" loCatId="list" qsTypeId="urn:microsoft.com/office/officeart/2005/8/quickstyle/3d1" qsCatId="3D" csTypeId="urn:microsoft.com/office/officeart/2005/8/colors/accent4_2" csCatId="accent4" phldr="1"/>
      <dgm:spPr/>
      <dgm:t>
        <a:bodyPr/>
        <a:lstStyle/>
        <a:p>
          <a:endParaRPr lang="en-US"/>
        </a:p>
      </dgm:t>
    </dgm:pt>
    <dgm:pt modelId="{C5068CEA-5FC3-4BAF-B2E0-506B666A94A3}">
      <dgm:prSet custT="1"/>
      <dgm:spPr/>
      <dgm:t>
        <a:bodyPr/>
        <a:lstStyle/>
        <a:p>
          <a:pPr algn="ctr">
            <a:buFont typeface="Wingdings" pitchFamily="2" charset="2"/>
            <a:buChar char="§"/>
          </a:pPr>
          <a:r>
            <a:rPr lang="en-US" sz="1600" dirty="0"/>
            <a:t>Common skin scrapes!</a:t>
          </a:r>
        </a:p>
        <a:p>
          <a:pPr algn="ctr">
            <a:buFont typeface="Wingdings" pitchFamily="2" charset="2"/>
            <a:buChar char="§"/>
          </a:pPr>
          <a:r>
            <a:rPr lang="en-US" sz="1600" dirty="0"/>
            <a:t>Scratching bug bites </a:t>
          </a:r>
        </a:p>
        <a:p>
          <a:pPr algn="ctr">
            <a:buFont typeface="Wingdings" pitchFamily="2" charset="2"/>
            <a:buChar char="§"/>
          </a:pPr>
          <a:r>
            <a:rPr lang="en-US" sz="1600" dirty="0"/>
            <a:t>Places where IV’s lines  enter the body   </a:t>
          </a:r>
        </a:p>
        <a:p>
          <a:pPr algn="ctr">
            <a:buFont typeface="Wingdings" pitchFamily="2" charset="2"/>
            <a:buChar char="§"/>
          </a:pPr>
          <a:endParaRPr lang="en-US" sz="700" dirty="0"/>
        </a:p>
      </dgm:t>
    </dgm:pt>
    <dgm:pt modelId="{F7FEB722-B512-4946-86C0-4334A1F8B4C5}" type="parTrans" cxnId="{6520A488-1C7E-4030-91A8-5E24FC27DB6A}">
      <dgm:prSet/>
      <dgm:spPr/>
      <dgm:t>
        <a:bodyPr/>
        <a:lstStyle/>
        <a:p>
          <a:endParaRPr lang="en-US"/>
        </a:p>
      </dgm:t>
    </dgm:pt>
    <dgm:pt modelId="{F1E85780-D16E-4F15-A42A-F1A1EABAF1A9}" type="sibTrans" cxnId="{6520A488-1C7E-4030-91A8-5E24FC27DB6A}">
      <dgm:prSet/>
      <dgm:spPr/>
      <dgm:t>
        <a:bodyPr/>
        <a:lstStyle/>
        <a:p>
          <a:endParaRPr lang="en-US"/>
        </a:p>
      </dgm:t>
    </dgm:pt>
    <dgm:pt modelId="{90756074-2B2E-3144-A8BD-8651D4B5AAB1}">
      <dgm:prSet/>
      <dgm:spPr/>
      <dgm:t>
        <a:bodyPr/>
        <a:lstStyle/>
        <a:p>
          <a:r>
            <a:rPr lang="en-US" dirty="0"/>
            <a:t>Sepsis</a:t>
          </a:r>
          <a:r>
            <a:rPr lang="en-US" baseline="0" dirty="0"/>
            <a:t> can result in organ failure, death –  shockingly fast</a:t>
          </a:r>
          <a:endParaRPr lang="en-US" dirty="0"/>
        </a:p>
      </dgm:t>
    </dgm:pt>
    <dgm:pt modelId="{DCC09402-D181-AF40-9AAC-088CBE60B8A1}" type="parTrans" cxnId="{5ADCEF24-6084-2F42-B4A0-12427D39F4E5}">
      <dgm:prSet/>
      <dgm:spPr/>
      <dgm:t>
        <a:bodyPr/>
        <a:lstStyle/>
        <a:p>
          <a:endParaRPr lang="en-US"/>
        </a:p>
      </dgm:t>
    </dgm:pt>
    <dgm:pt modelId="{D62AF4E3-4E17-734C-B8E0-16199933E764}" type="sibTrans" cxnId="{5ADCEF24-6084-2F42-B4A0-12427D39F4E5}">
      <dgm:prSet/>
      <dgm:spPr/>
      <dgm:t>
        <a:bodyPr/>
        <a:lstStyle/>
        <a:p>
          <a:endParaRPr lang="en-US"/>
        </a:p>
      </dgm:t>
    </dgm:pt>
    <dgm:pt modelId="{0FA5D39B-5D4E-744B-ABD8-CA48E027F61A}">
      <dgm:prSet/>
      <dgm:spPr/>
      <dgm:t>
        <a:bodyPr/>
        <a:lstStyle/>
        <a:p>
          <a:r>
            <a:rPr lang="en-US" dirty="0"/>
            <a:t>Infection can come from bacteria entering the body through any cuts, openings in the skin</a:t>
          </a:r>
        </a:p>
      </dgm:t>
    </dgm:pt>
    <dgm:pt modelId="{67A18891-89CF-D447-96C1-81AE50F85356}" type="parTrans" cxnId="{E827F985-4B6E-D548-9715-DB2C49EA7F66}">
      <dgm:prSet/>
      <dgm:spPr/>
      <dgm:t>
        <a:bodyPr/>
        <a:lstStyle/>
        <a:p>
          <a:endParaRPr lang="en-US"/>
        </a:p>
      </dgm:t>
    </dgm:pt>
    <dgm:pt modelId="{5BDAE8AA-87AB-CD43-94DA-32869551DFA8}" type="sibTrans" cxnId="{E827F985-4B6E-D548-9715-DB2C49EA7F66}">
      <dgm:prSet/>
      <dgm:spPr/>
      <dgm:t>
        <a:bodyPr/>
        <a:lstStyle/>
        <a:p>
          <a:endParaRPr lang="en-US"/>
        </a:p>
      </dgm:t>
    </dgm:pt>
    <dgm:pt modelId="{99719BDF-37C5-DC4E-85A2-D56FDAD3D75E}">
      <dgm:prSet/>
      <dgm:spPr/>
      <dgm:t>
        <a:bodyPr/>
        <a:lstStyle/>
        <a:p>
          <a:pPr algn="l"/>
          <a:r>
            <a:rPr lang="en-US" dirty="0"/>
            <a:t>Sepsis results from immune system’s extreme reaction fighting a bad infection (or several), </a:t>
          </a:r>
          <a:r>
            <a:rPr lang="en-US" dirty="0" err="1"/>
            <a:t>eg.</a:t>
          </a:r>
          <a:r>
            <a:rPr lang="en-US" dirty="0"/>
            <a:t>, urinary tract,  bronchitis, strep, pneumonia</a:t>
          </a:r>
        </a:p>
      </dgm:t>
    </dgm:pt>
    <dgm:pt modelId="{6046F266-1921-9842-A143-7904B72CA25C}" type="parTrans" cxnId="{AE9FCFF1-4227-4F46-942D-61A142A25308}">
      <dgm:prSet/>
      <dgm:spPr/>
      <dgm:t>
        <a:bodyPr/>
        <a:lstStyle/>
        <a:p>
          <a:endParaRPr lang="en-US"/>
        </a:p>
      </dgm:t>
    </dgm:pt>
    <dgm:pt modelId="{B4C758AC-BBA1-9740-9133-DC0A4E1BC9DB}" type="sibTrans" cxnId="{AE9FCFF1-4227-4F46-942D-61A142A25308}">
      <dgm:prSet/>
      <dgm:spPr/>
      <dgm:t>
        <a:bodyPr/>
        <a:lstStyle/>
        <a:p>
          <a:endParaRPr lang="en-US"/>
        </a:p>
      </dgm:t>
    </dgm:pt>
    <dgm:pt modelId="{822F4B7E-BD5B-DE4A-92E4-9C80B626A565}">
      <dgm:prSet/>
      <dgm:spPr/>
      <dgm:t>
        <a:bodyPr/>
        <a:lstStyle/>
        <a:p>
          <a:r>
            <a:rPr lang="en-US" dirty="0"/>
            <a:t>Hospitals are getting better at spotting sepsis, but can be slow to react </a:t>
          </a:r>
        </a:p>
      </dgm:t>
    </dgm:pt>
    <dgm:pt modelId="{69FED254-B0CE-3B48-B7C0-5C5B9EC9C0EF}" type="parTrans" cxnId="{231B5C08-2D7E-A14B-9E10-AB4B52B5755C}">
      <dgm:prSet/>
      <dgm:spPr/>
      <dgm:t>
        <a:bodyPr/>
        <a:lstStyle/>
        <a:p>
          <a:endParaRPr lang="en-US"/>
        </a:p>
      </dgm:t>
    </dgm:pt>
    <dgm:pt modelId="{420674EB-87C9-7849-9754-1B6C319E82B6}" type="sibTrans" cxnId="{231B5C08-2D7E-A14B-9E10-AB4B52B5755C}">
      <dgm:prSet/>
      <dgm:spPr/>
      <dgm:t>
        <a:bodyPr/>
        <a:lstStyle/>
        <a:p>
          <a:endParaRPr lang="en-US"/>
        </a:p>
      </dgm:t>
    </dgm:pt>
    <dgm:pt modelId="{023D900D-1881-9141-BCB9-065012FE6B22}">
      <dgm:prSet/>
      <dgm:spPr/>
      <dgm:t>
        <a:bodyPr/>
        <a:lstStyle/>
        <a:p>
          <a:r>
            <a:rPr lang="en-US" dirty="0"/>
            <a:t>Press for tests. </a:t>
          </a:r>
        </a:p>
        <a:p>
          <a:r>
            <a:rPr lang="en-US" dirty="0"/>
            <a:t>Press for results.</a:t>
          </a:r>
        </a:p>
        <a:p>
          <a:r>
            <a:rPr lang="en-US" dirty="0"/>
            <a:t>Press for treatment. </a:t>
          </a:r>
        </a:p>
      </dgm:t>
    </dgm:pt>
    <dgm:pt modelId="{AE35224A-7CEA-B34D-BC73-865D30D96B61}" type="parTrans" cxnId="{C4205FF8-825E-CB49-8F95-E59853D9EE2B}">
      <dgm:prSet/>
      <dgm:spPr/>
      <dgm:t>
        <a:bodyPr/>
        <a:lstStyle/>
        <a:p>
          <a:endParaRPr lang="en-US"/>
        </a:p>
      </dgm:t>
    </dgm:pt>
    <dgm:pt modelId="{1C8432CE-8677-6449-90D1-344614909CBC}" type="sibTrans" cxnId="{C4205FF8-825E-CB49-8F95-E59853D9EE2B}">
      <dgm:prSet/>
      <dgm:spPr/>
      <dgm:t>
        <a:bodyPr/>
        <a:lstStyle/>
        <a:p>
          <a:endParaRPr lang="en-US"/>
        </a:p>
      </dgm:t>
    </dgm:pt>
    <dgm:pt modelId="{8E070DAF-4961-3648-B03D-66F9F07A10FF}" type="pres">
      <dgm:prSet presAssocID="{F7D487B4-110C-4EBD-B77F-1E9BEC7FA916}" presName="diagram" presStyleCnt="0">
        <dgm:presLayoutVars>
          <dgm:dir/>
          <dgm:resizeHandles val="exact"/>
        </dgm:presLayoutVars>
      </dgm:prSet>
      <dgm:spPr/>
    </dgm:pt>
    <dgm:pt modelId="{41777D44-1939-EE48-87EC-140CA090481F}" type="pres">
      <dgm:prSet presAssocID="{C5068CEA-5FC3-4BAF-B2E0-506B666A94A3}" presName="node" presStyleLbl="node1" presStyleIdx="0" presStyleCnt="6" custLinFactX="4555" custLinFactY="15513" custLinFactNeighborX="100000" custLinFactNeighborY="100000">
        <dgm:presLayoutVars>
          <dgm:bulletEnabled val="1"/>
        </dgm:presLayoutVars>
      </dgm:prSet>
      <dgm:spPr/>
    </dgm:pt>
    <dgm:pt modelId="{3C09ABF5-2CBE-4A4A-8202-E59A7791C848}" type="pres">
      <dgm:prSet presAssocID="{F1E85780-D16E-4F15-A42A-F1A1EABAF1A9}" presName="sibTrans" presStyleCnt="0"/>
      <dgm:spPr/>
    </dgm:pt>
    <dgm:pt modelId="{23B373AD-EF05-D94D-AE3D-AEEE14FC1437}" type="pres">
      <dgm:prSet presAssocID="{99719BDF-37C5-DC4E-85A2-D56FDAD3D75E}" presName="node" presStyleLbl="node1" presStyleIdx="1" presStyleCnt="6" custScaleX="103302" custLinFactX="-9526" custLinFactNeighborX="-100000" custLinFactNeighborY="8433">
        <dgm:presLayoutVars>
          <dgm:bulletEnabled val="1"/>
        </dgm:presLayoutVars>
      </dgm:prSet>
      <dgm:spPr/>
    </dgm:pt>
    <dgm:pt modelId="{1F92898F-3980-A141-A481-6F3231535707}" type="pres">
      <dgm:prSet presAssocID="{B4C758AC-BBA1-9740-9133-DC0A4E1BC9DB}" presName="sibTrans" presStyleCnt="0"/>
      <dgm:spPr/>
    </dgm:pt>
    <dgm:pt modelId="{EB123A37-B88E-FD46-97C8-6AC85B26DB3B}" type="pres">
      <dgm:prSet presAssocID="{0FA5D39B-5D4E-744B-ABD8-CA48E027F61A}" presName="node" presStyleLbl="node1" presStyleIdx="2" presStyleCnt="6">
        <dgm:presLayoutVars>
          <dgm:bulletEnabled val="1"/>
        </dgm:presLayoutVars>
      </dgm:prSet>
      <dgm:spPr/>
    </dgm:pt>
    <dgm:pt modelId="{38EF4277-4023-6C42-8EEC-ECEAB25D489F}" type="pres">
      <dgm:prSet presAssocID="{5BDAE8AA-87AB-CD43-94DA-32869551DFA8}" presName="sibTrans" presStyleCnt="0"/>
      <dgm:spPr/>
    </dgm:pt>
    <dgm:pt modelId="{5A1F9DCD-6832-8246-BBDD-A7D79240B5DA}" type="pres">
      <dgm:prSet presAssocID="{90756074-2B2E-3144-A8BD-8651D4B5AAB1}" presName="node" presStyleLbl="node1" presStyleIdx="3" presStyleCnt="6" custLinFactY="-8234" custLinFactNeighborX="-3112" custLinFactNeighborY="-100000">
        <dgm:presLayoutVars>
          <dgm:bulletEnabled val="1"/>
        </dgm:presLayoutVars>
      </dgm:prSet>
      <dgm:spPr/>
    </dgm:pt>
    <dgm:pt modelId="{4C646ED2-922F-A844-9539-B957AD85B7C5}" type="pres">
      <dgm:prSet presAssocID="{D62AF4E3-4E17-734C-B8E0-16199933E764}" presName="sibTrans" presStyleCnt="0"/>
      <dgm:spPr/>
    </dgm:pt>
    <dgm:pt modelId="{FCFB1A3E-2399-FB43-B48B-EA534A7AD8FC}" type="pres">
      <dgm:prSet presAssocID="{822F4B7E-BD5B-DE4A-92E4-9C80B626A565}" presName="node" presStyleLbl="node1" presStyleIdx="4" presStyleCnt="6">
        <dgm:presLayoutVars>
          <dgm:bulletEnabled val="1"/>
        </dgm:presLayoutVars>
      </dgm:prSet>
      <dgm:spPr/>
    </dgm:pt>
    <dgm:pt modelId="{DA688A0F-C69D-0546-804E-AA7E9DF0CEBB}" type="pres">
      <dgm:prSet presAssocID="{420674EB-87C9-7849-9754-1B6C319E82B6}" presName="sibTrans" presStyleCnt="0"/>
      <dgm:spPr/>
    </dgm:pt>
    <dgm:pt modelId="{5C1A3039-9092-7D43-A3F3-02227641C1AF}" type="pres">
      <dgm:prSet presAssocID="{023D900D-1881-9141-BCB9-065012FE6B22}" presName="node" presStyleLbl="node1" presStyleIdx="5" presStyleCnt="6">
        <dgm:presLayoutVars>
          <dgm:bulletEnabled val="1"/>
        </dgm:presLayoutVars>
      </dgm:prSet>
      <dgm:spPr/>
    </dgm:pt>
  </dgm:ptLst>
  <dgm:cxnLst>
    <dgm:cxn modelId="{231B5C08-2D7E-A14B-9E10-AB4B52B5755C}" srcId="{F7D487B4-110C-4EBD-B77F-1E9BEC7FA916}" destId="{822F4B7E-BD5B-DE4A-92E4-9C80B626A565}" srcOrd="4" destOrd="0" parTransId="{69FED254-B0CE-3B48-B7C0-5C5B9EC9C0EF}" sibTransId="{420674EB-87C9-7849-9754-1B6C319E82B6}"/>
    <dgm:cxn modelId="{AC92DB19-CC2D-044C-9179-74F6AACCF869}" type="presOf" srcId="{99719BDF-37C5-DC4E-85A2-D56FDAD3D75E}" destId="{23B373AD-EF05-D94D-AE3D-AEEE14FC1437}" srcOrd="0" destOrd="0" presId="urn:microsoft.com/office/officeart/2005/8/layout/default"/>
    <dgm:cxn modelId="{5ADCEF24-6084-2F42-B4A0-12427D39F4E5}" srcId="{F7D487B4-110C-4EBD-B77F-1E9BEC7FA916}" destId="{90756074-2B2E-3144-A8BD-8651D4B5AAB1}" srcOrd="3" destOrd="0" parTransId="{DCC09402-D181-AF40-9AAC-088CBE60B8A1}" sibTransId="{D62AF4E3-4E17-734C-B8E0-16199933E764}"/>
    <dgm:cxn modelId="{0D5AC07D-52AD-7546-BB1C-0A019EE09658}" type="presOf" srcId="{0FA5D39B-5D4E-744B-ABD8-CA48E027F61A}" destId="{EB123A37-B88E-FD46-97C8-6AC85B26DB3B}" srcOrd="0" destOrd="0" presId="urn:microsoft.com/office/officeart/2005/8/layout/default"/>
    <dgm:cxn modelId="{E827F985-4B6E-D548-9715-DB2C49EA7F66}" srcId="{F7D487B4-110C-4EBD-B77F-1E9BEC7FA916}" destId="{0FA5D39B-5D4E-744B-ABD8-CA48E027F61A}" srcOrd="2" destOrd="0" parTransId="{67A18891-89CF-D447-96C1-81AE50F85356}" sibTransId="{5BDAE8AA-87AB-CD43-94DA-32869551DFA8}"/>
    <dgm:cxn modelId="{6520A488-1C7E-4030-91A8-5E24FC27DB6A}" srcId="{F7D487B4-110C-4EBD-B77F-1E9BEC7FA916}" destId="{C5068CEA-5FC3-4BAF-B2E0-506B666A94A3}" srcOrd="0" destOrd="0" parTransId="{F7FEB722-B512-4946-86C0-4334A1F8B4C5}" sibTransId="{F1E85780-D16E-4F15-A42A-F1A1EABAF1A9}"/>
    <dgm:cxn modelId="{E12B5591-06E9-114A-8AA3-A5EE58CF5621}" type="presOf" srcId="{90756074-2B2E-3144-A8BD-8651D4B5AAB1}" destId="{5A1F9DCD-6832-8246-BBDD-A7D79240B5DA}" srcOrd="0" destOrd="0" presId="urn:microsoft.com/office/officeart/2005/8/layout/default"/>
    <dgm:cxn modelId="{A4A74BA8-ECA8-7145-A8F3-EA3D5A7E3E71}" type="presOf" srcId="{C5068CEA-5FC3-4BAF-B2E0-506B666A94A3}" destId="{41777D44-1939-EE48-87EC-140CA090481F}" srcOrd="0" destOrd="0" presId="urn:microsoft.com/office/officeart/2005/8/layout/default"/>
    <dgm:cxn modelId="{F9F724B0-4A2A-6049-8578-7CED39949CDC}" type="presOf" srcId="{F7D487B4-110C-4EBD-B77F-1E9BEC7FA916}" destId="{8E070DAF-4961-3648-B03D-66F9F07A10FF}" srcOrd="0" destOrd="0" presId="urn:microsoft.com/office/officeart/2005/8/layout/default"/>
    <dgm:cxn modelId="{949312BF-D22D-714F-BF44-6EB333C2295C}" type="presOf" srcId="{023D900D-1881-9141-BCB9-065012FE6B22}" destId="{5C1A3039-9092-7D43-A3F3-02227641C1AF}" srcOrd="0" destOrd="0" presId="urn:microsoft.com/office/officeart/2005/8/layout/default"/>
    <dgm:cxn modelId="{0D76DEC8-8243-AC4E-B1FC-CE8504823251}" type="presOf" srcId="{822F4B7E-BD5B-DE4A-92E4-9C80B626A565}" destId="{FCFB1A3E-2399-FB43-B48B-EA534A7AD8FC}" srcOrd="0" destOrd="0" presId="urn:microsoft.com/office/officeart/2005/8/layout/default"/>
    <dgm:cxn modelId="{AE9FCFF1-4227-4F46-942D-61A142A25308}" srcId="{F7D487B4-110C-4EBD-B77F-1E9BEC7FA916}" destId="{99719BDF-37C5-DC4E-85A2-D56FDAD3D75E}" srcOrd="1" destOrd="0" parTransId="{6046F266-1921-9842-A143-7904B72CA25C}" sibTransId="{B4C758AC-BBA1-9740-9133-DC0A4E1BC9DB}"/>
    <dgm:cxn modelId="{C4205FF8-825E-CB49-8F95-E59853D9EE2B}" srcId="{F7D487B4-110C-4EBD-B77F-1E9BEC7FA916}" destId="{023D900D-1881-9141-BCB9-065012FE6B22}" srcOrd="5" destOrd="0" parTransId="{AE35224A-7CEA-B34D-BC73-865D30D96B61}" sibTransId="{1C8432CE-8677-6449-90D1-344614909CBC}"/>
    <dgm:cxn modelId="{9BBF9EA1-0C7F-4541-85FF-1B876E653FB2}" type="presParOf" srcId="{8E070DAF-4961-3648-B03D-66F9F07A10FF}" destId="{41777D44-1939-EE48-87EC-140CA090481F}" srcOrd="0" destOrd="0" presId="urn:microsoft.com/office/officeart/2005/8/layout/default"/>
    <dgm:cxn modelId="{D8D844DF-1EAE-DC4D-9AD3-9DEC1863FFE6}" type="presParOf" srcId="{8E070DAF-4961-3648-B03D-66F9F07A10FF}" destId="{3C09ABF5-2CBE-4A4A-8202-E59A7791C848}" srcOrd="1" destOrd="0" presId="urn:microsoft.com/office/officeart/2005/8/layout/default"/>
    <dgm:cxn modelId="{85C7E00F-2CC7-B845-8255-E541E154B955}" type="presParOf" srcId="{8E070DAF-4961-3648-B03D-66F9F07A10FF}" destId="{23B373AD-EF05-D94D-AE3D-AEEE14FC1437}" srcOrd="2" destOrd="0" presId="urn:microsoft.com/office/officeart/2005/8/layout/default"/>
    <dgm:cxn modelId="{0846274F-2DCB-FE4E-BB0B-5F888A854C8E}" type="presParOf" srcId="{8E070DAF-4961-3648-B03D-66F9F07A10FF}" destId="{1F92898F-3980-A141-A481-6F3231535707}" srcOrd="3" destOrd="0" presId="urn:microsoft.com/office/officeart/2005/8/layout/default"/>
    <dgm:cxn modelId="{DEE99471-1E8C-A84D-B724-A329AD20C85F}" type="presParOf" srcId="{8E070DAF-4961-3648-B03D-66F9F07A10FF}" destId="{EB123A37-B88E-FD46-97C8-6AC85B26DB3B}" srcOrd="4" destOrd="0" presId="urn:microsoft.com/office/officeart/2005/8/layout/default"/>
    <dgm:cxn modelId="{B3DD0051-D523-4842-A516-19DCB89801C0}" type="presParOf" srcId="{8E070DAF-4961-3648-B03D-66F9F07A10FF}" destId="{38EF4277-4023-6C42-8EEC-ECEAB25D489F}" srcOrd="5" destOrd="0" presId="urn:microsoft.com/office/officeart/2005/8/layout/default"/>
    <dgm:cxn modelId="{9524C6EA-F934-F842-98AE-A8F28D280201}" type="presParOf" srcId="{8E070DAF-4961-3648-B03D-66F9F07A10FF}" destId="{5A1F9DCD-6832-8246-BBDD-A7D79240B5DA}" srcOrd="6" destOrd="0" presId="urn:microsoft.com/office/officeart/2005/8/layout/default"/>
    <dgm:cxn modelId="{BF651540-EBAD-1F47-AE65-B9D1ECD09557}" type="presParOf" srcId="{8E070DAF-4961-3648-B03D-66F9F07A10FF}" destId="{4C646ED2-922F-A844-9539-B957AD85B7C5}" srcOrd="7" destOrd="0" presId="urn:microsoft.com/office/officeart/2005/8/layout/default"/>
    <dgm:cxn modelId="{B970AED4-7B87-B340-B6FF-9E1EB16EEC87}" type="presParOf" srcId="{8E070DAF-4961-3648-B03D-66F9F07A10FF}" destId="{FCFB1A3E-2399-FB43-B48B-EA534A7AD8FC}" srcOrd="8" destOrd="0" presId="urn:microsoft.com/office/officeart/2005/8/layout/default"/>
    <dgm:cxn modelId="{B2F5DB67-E647-6843-9ABB-916E0246B50D}" type="presParOf" srcId="{8E070DAF-4961-3648-B03D-66F9F07A10FF}" destId="{DA688A0F-C69D-0546-804E-AA7E9DF0CEBB}" srcOrd="9" destOrd="0" presId="urn:microsoft.com/office/officeart/2005/8/layout/default"/>
    <dgm:cxn modelId="{266CE2B1-32B1-A94C-816B-5CDF9BA499B5}" type="presParOf" srcId="{8E070DAF-4961-3648-B03D-66F9F07A10FF}" destId="{5C1A3039-9092-7D43-A3F3-02227641C1AF}"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BE6947-FC4B-4D41-9101-E6DDAF81E5B7}">
      <dsp:nvSpPr>
        <dsp:cNvPr id="0" name=""/>
        <dsp:cNvSpPr/>
      </dsp:nvSpPr>
      <dsp:spPr>
        <a:xfrm>
          <a:off x="0" y="39687"/>
          <a:ext cx="3286125" cy="1971675"/>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b="1" kern="1200" dirty="0">
              <a:solidFill>
                <a:schemeClr val="bg1">
                  <a:lumMod val="75000"/>
                  <a:lumOff val="25000"/>
                </a:schemeClr>
              </a:solidFill>
            </a:rPr>
            <a:t>MRSA</a:t>
          </a:r>
          <a:r>
            <a:rPr lang="en-US" sz="2500" kern="1200" dirty="0"/>
            <a:t> AKA staph or “staff” infection: a c</a:t>
          </a:r>
          <a:r>
            <a:rPr lang="en-US" sz="2500" i="1" kern="1200" dirty="0"/>
            <a:t>ommon </a:t>
          </a:r>
          <a:r>
            <a:rPr lang="en-US" sz="2500" b="1" kern="1200" dirty="0"/>
            <a:t>SUPERBUG</a:t>
          </a:r>
        </a:p>
      </dsp:txBody>
      <dsp:txXfrm>
        <a:off x="0" y="39687"/>
        <a:ext cx="3286125" cy="1971675"/>
      </dsp:txXfrm>
    </dsp:sp>
    <dsp:sp modelId="{C604253B-39D7-6541-87C2-204B244A02A9}">
      <dsp:nvSpPr>
        <dsp:cNvPr id="0" name=""/>
        <dsp:cNvSpPr/>
      </dsp:nvSpPr>
      <dsp:spPr>
        <a:xfrm>
          <a:off x="3614737" y="39687"/>
          <a:ext cx="3286125" cy="1971675"/>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b="1" kern="1200" dirty="0">
              <a:solidFill>
                <a:schemeClr val="bg1">
                  <a:lumMod val="75000"/>
                  <a:lumOff val="25000"/>
                </a:schemeClr>
              </a:solidFill>
            </a:rPr>
            <a:t>VRE</a:t>
          </a:r>
          <a:r>
            <a:rPr lang="en-US" sz="2500" b="1" kern="1200" dirty="0"/>
            <a:t>, </a:t>
          </a:r>
          <a:r>
            <a:rPr lang="en-US" sz="2500" b="0" kern="1200" dirty="0"/>
            <a:t>Vancomycin Resistant Enterococcus</a:t>
          </a:r>
          <a:r>
            <a:rPr lang="en-US" sz="2500" kern="1200" dirty="0"/>
            <a:t>,  another </a:t>
          </a:r>
          <a:r>
            <a:rPr lang="en-US" sz="2500" b="1" kern="1200" dirty="0"/>
            <a:t>SUPERBUG </a:t>
          </a:r>
        </a:p>
      </dsp:txBody>
      <dsp:txXfrm>
        <a:off x="3614737" y="39687"/>
        <a:ext cx="3286125" cy="1971675"/>
      </dsp:txXfrm>
    </dsp:sp>
    <dsp:sp modelId="{A28457F0-AACC-A54D-8C2B-B09B12B2FDDE}">
      <dsp:nvSpPr>
        <dsp:cNvPr id="0" name=""/>
        <dsp:cNvSpPr/>
      </dsp:nvSpPr>
      <dsp:spPr>
        <a:xfrm>
          <a:off x="7229475" y="39687"/>
          <a:ext cx="3286125" cy="1971675"/>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b="1" kern="1200" dirty="0">
              <a:solidFill>
                <a:schemeClr val="bg1">
                  <a:lumMod val="75000"/>
                  <a:lumOff val="25000"/>
                </a:schemeClr>
              </a:solidFill>
            </a:rPr>
            <a:t>C </a:t>
          </a:r>
          <a:r>
            <a:rPr lang="en-US" sz="2500" b="1" i="1" kern="1200" dirty="0">
              <a:solidFill>
                <a:schemeClr val="bg1">
                  <a:lumMod val="75000"/>
                  <a:lumOff val="25000"/>
                </a:schemeClr>
              </a:solidFill>
            </a:rPr>
            <a:t>diff</a:t>
          </a:r>
          <a:r>
            <a:rPr lang="en-US" sz="2500" b="1" i="1" kern="1200" dirty="0"/>
            <a:t>,</a:t>
          </a:r>
          <a:r>
            <a:rPr lang="en-US" sz="2500" b="1" kern="1200" dirty="0"/>
            <a:t> Clostridium Difficile</a:t>
          </a:r>
          <a:r>
            <a:rPr lang="en-US" sz="2500" kern="1200" dirty="0"/>
            <a:t>, caused when fecal bacteria (“Poop”) enter body by mouth</a:t>
          </a:r>
        </a:p>
      </dsp:txBody>
      <dsp:txXfrm>
        <a:off x="7229475" y="39687"/>
        <a:ext cx="3286125" cy="1971675"/>
      </dsp:txXfrm>
    </dsp:sp>
    <dsp:sp modelId="{D59FD1DA-CB0D-E545-8CF6-3DCF6FA73242}">
      <dsp:nvSpPr>
        <dsp:cNvPr id="0" name=""/>
        <dsp:cNvSpPr/>
      </dsp:nvSpPr>
      <dsp:spPr>
        <a:xfrm>
          <a:off x="1807368" y="2339975"/>
          <a:ext cx="3286125" cy="1971675"/>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b="1" kern="1200" dirty="0">
              <a:solidFill>
                <a:schemeClr val="bg1">
                  <a:lumMod val="75000"/>
                  <a:lumOff val="25000"/>
                </a:schemeClr>
              </a:solidFill>
            </a:rPr>
            <a:t>UTI</a:t>
          </a:r>
          <a:r>
            <a:rPr lang="en-US" sz="2500" kern="1200" dirty="0"/>
            <a:t>, </a:t>
          </a:r>
          <a:r>
            <a:rPr lang="en-US" sz="2500" b="1" kern="1200" dirty="0"/>
            <a:t>Urinary Tract Infection</a:t>
          </a:r>
          <a:r>
            <a:rPr lang="en-US" sz="2500" kern="1200" dirty="0"/>
            <a:t> caused when bacteria enter the urinary tract system</a:t>
          </a:r>
        </a:p>
      </dsp:txBody>
      <dsp:txXfrm>
        <a:off x="1807368" y="2339975"/>
        <a:ext cx="3286125" cy="1971675"/>
      </dsp:txXfrm>
    </dsp:sp>
    <dsp:sp modelId="{4806D186-B845-D440-8E33-95808FA75931}">
      <dsp:nvSpPr>
        <dsp:cNvPr id="0" name=""/>
        <dsp:cNvSpPr/>
      </dsp:nvSpPr>
      <dsp:spPr>
        <a:xfrm>
          <a:off x="5422106" y="2339975"/>
          <a:ext cx="3286125" cy="1971675"/>
        </a:xfrm>
        <a:prstGeom prst="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b="1" kern="1200" dirty="0">
              <a:solidFill>
                <a:schemeClr val="bg1">
                  <a:lumMod val="75000"/>
                  <a:lumOff val="25000"/>
                </a:schemeClr>
              </a:solidFill>
            </a:rPr>
            <a:t>VAP</a:t>
          </a:r>
          <a:r>
            <a:rPr lang="en-US" sz="2500" b="1" kern="1200" dirty="0"/>
            <a:t>, Ventilator Associated Pneumonia </a:t>
          </a:r>
          <a:r>
            <a:rPr lang="en-US" sz="2500" kern="1200" dirty="0"/>
            <a:t>caused when germs enter ventilator tubes</a:t>
          </a:r>
        </a:p>
      </dsp:txBody>
      <dsp:txXfrm>
        <a:off x="5422106" y="2339975"/>
        <a:ext cx="3286125" cy="197167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777D44-1939-EE48-87EC-140CA090481F}">
      <dsp:nvSpPr>
        <dsp:cNvPr id="0" name=""/>
        <dsp:cNvSpPr/>
      </dsp:nvSpPr>
      <dsp:spPr>
        <a:xfrm>
          <a:off x="167567" y="2515"/>
          <a:ext cx="2763817" cy="1658290"/>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t>Surface cleaning is just as important as hand-washing: </a:t>
          </a:r>
          <a:r>
            <a:rPr lang="en-US" sz="2100" u="sng" kern="1200" dirty="0"/>
            <a:t>alcohol-based cleansers</a:t>
          </a:r>
          <a:r>
            <a:rPr lang="en-US" sz="2100" kern="1200" dirty="0"/>
            <a:t> work best</a:t>
          </a:r>
        </a:p>
      </dsp:txBody>
      <dsp:txXfrm>
        <a:off x="167567" y="2515"/>
        <a:ext cx="2763817" cy="1658290"/>
      </dsp:txXfrm>
    </dsp:sp>
    <dsp:sp modelId="{60206B51-9C65-BB41-AD12-216FA65EA682}">
      <dsp:nvSpPr>
        <dsp:cNvPr id="0" name=""/>
        <dsp:cNvSpPr/>
      </dsp:nvSpPr>
      <dsp:spPr>
        <a:xfrm>
          <a:off x="3207766" y="2515"/>
          <a:ext cx="2763817" cy="1658290"/>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t>Surfaces must be cleaned after every touch. </a:t>
          </a:r>
        </a:p>
      </dsp:txBody>
      <dsp:txXfrm>
        <a:off x="3207766" y="2515"/>
        <a:ext cx="2763817" cy="1658290"/>
      </dsp:txXfrm>
    </dsp:sp>
    <dsp:sp modelId="{3D128D15-0AED-1B4B-8CD7-2E967F4B2582}">
      <dsp:nvSpPr>
        <dsp:cNvPr id="0" name=""/>
        <dsp:cNvSpPr/>
      </dsp:nvSpPr>
      <dsp:spPr>
        <a:xfrm>
          <a:off x="167567" y="1937187"/>
          <a:ext cx="2763817" cy="1658290"/>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t>Hand cleansers: use 80%+ alcohol content to be effective. Soap &amp; water are great.</a:t>
          </a:r>
        </a:p>
      </dsp:txBody>
      <dsp:txXfrm>
        <a:off x="167567" y="1937187"/>
        <a:ext cx="2763817" cy="1658290"/>
      </dsp:txXfrm>
    </dsp:sp>
    <dsp:sp modelId="{553C649D-93B3-0F4F-BFB7-38EEBBE3220D}">
      <dsp:nvSpPr>
        <dsp:cNvPr id="0" name=""/>
        <dsp:cNvSpPr/>
      </dsp:nvSpPr>
      <dsp:spPr>
        <a:xfrm>
          <a:off x="3207766" y="1937187"/>
          <a:ext cx="2763817" cy="1658290"/>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t>MRSA bugs thrive on clothing &amp; fabrics (hospital drapes!) Wash your own clothes after hospital visit</a:t>
          </a:r>
        </a:p>
      </dsp:txBody>
      <dsp:txXfrm>
        <a:off x="3207766" y="1937187"/>
        <a:ext cx="2763817" cy="1658290"/>
      </dsp:txXfrm>
    </dsp:sp>
    <dsp:sp modelId="{322F7F2C-32A5-6743-87AE-7C696564E36E}">
      <dsp:nvSpPr>
        <dsp:cNvPr id="0" name=""/>
        <dsp:cNvSpPr/>
      </dsp:nvSpPr>
      <dsp:spPr>
        <a:xfrm>
          <a:off x="167567" y="3871859"/>
          <a:ext cx="2763817" cy="1658290"/>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t>Gloving protects the health care worker, not the patient </a:t>
          </a:r>
        </a:p>
      </dsp:txBody>
      <dsp:txXfrm>
        <a:off x="167567" y="3871859"/>
        <a:ext cx="2763817" cy="1658290"/>
      </dsp:txXfrm>
    </dsp:sp>
    <dsp:sp modelId="{E9AE9277-6386-CD4E-A0C3-5444886E53F4}">
      <dsp:nvSpPr>
        <dsp:cNvPr id="0" name=""/>
        <dsp:cNvSpPr/>
      </dsp:nvSpPr>
      <dsp:spPr>
        <a:xfrm>
          <a:off x="3207766" y="3871859"/>
          <a:ext cx="2763817" cy="1658290"/>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t>70% of hospital MRSA infections show up after discharge </a:t>
          </a:r>
        </a:p>
      </dsp:txBody>
      <dsp:txXfrm>
        <a:off x="3207766" y="3871859"/>
        <a:ext cx="2763817" cy="165829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777D44-1939-EE48-87EC-140CA090481F}">
      <dsp:nvSpPr>
        <dsp:cNvPr id="0" name=""/>
        <dsp:cNvSpPr/>
      </dsp:nvSpPr>
      <dsp:spPr>
        <a:xfrm>
          <a:off x="380338" y="1463"/>
          <a:ext cx="2504239" cy="1502543"/>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Surface cleaning, esp. in bathroom, is just as important as hand-washing. </a:t>
          </a:r>
        </a:p>
      </dsp:txBody>
      <dsp:txXfrm>
        <a:off x="380338" y="1463"/>
        <a:ext cx="2504239" cy="1502543"/>
      </dsp:txXfrm>
    </dsp:sp>
    <dsp:sp modelId="{60206B51-9C65-BB41-AD12-216FA65EA682}">
      <dsp:nvSpPr>
        <dsp:cNvPr id="0" name=""/>
        <dsp:cNvSpPr/>
      </dsp:nvSpPr>
      <dsp:spPr>
        <a:xfrm>
          <a:off x="3135002" y="1463"/>
          <a:ext cx="2504239" cy="1502543"/>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C diff can't be killed by alcohol – </a:t>
          </a:r>
          <a:r>
            <a:rPr lang="en-US" sz="2300" b="1" u="sng" kern="1200" dirty="0"/>
            <a:t>Bring your bleach wipes! </a:t>
          </a:r>
        </a:p>
      </dsp:txBody>
      <dsp:txXfrm>
        <a:off x="3135002" y="1463"/>
        <a:ext cx="2504239" cy="1502543"/>
      </dsp:txXfrm>
    </dsp:sp>
    <dsp:sp modelId="{3D128D15-0AED-1B4B-8CD7-2E967F4B2582}">
      <dsp:nvSpPr>
        <dsp:cNvPr id="0" name=""/>
        <dsp:cNvSpPr/>
      </dsp:nvSpPr>
      <dsp:spPr>
        <a:xfrm>
          <a:off x="380338" y="1754431"/>
          <a:ext cx="2504239" cy="1502543"/>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b="0" kern="1200" dirty="0"/>
            <a:t>Patient’s hands must be kept clean. Soapy washcloth works best. </a:t>
          </a:r>
        </a:p>
      </dsp:txBody>
      <dsp:txXfrm>
        <a:off x="380338" y="1754431"/>
        <a:ext cx="2504239" cy="1502543"/>
      </dsp:txXfrm>
    </dsp:sp>
    <dsp:sp modelId="{553C649D-93B3-0F4F-BFB7-38EEBBE3220D}">
      <dsp:nvSpPr>
        <dsp:cNvPr id="0" name=""/>
        <dsp:cNvSpPr/>
      </dsp:nvSpPr>
      <dsp:spPr>
        <a:xfrm>
          <a:off x="3135002" y="1754431"/>
          <a:ext cx="2504239" cy="1502543"/>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b="0" kern="1200" dirty="0"/>
            <a:t>Clean under the nails with a nail brush</a:t>
          </a:r>
        </a:p>
      </dsp:txBody>
      <dsp:txXfrm>
        <a:off x="3135002" y="1754431"/>
        <a:ext cx="2504239" cy="1502543"/>
      </dsp:txXfrm>
    </dsp:sp>
    <dsp:sp modelId="{322F7F2C-32A5-6743-87AE-7C696564E36E}">
      <dsp:nvSpPr>
        <dsp:cNvPr id="0" name=""/>
        <dsp:cNvSpPr/>
      </dsp:nvSpPr>
      <dsp:spPr>
        <a:xfrm>
          <a:off x="380338" y="3507399"/>
          <a:ext cx="2504239" cy="1502543"/>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Clean hands after every trip to the bathroom</a:t>
          </a:r>
        </a:p>
      </dsp:txBody>
      <dsp:txXfrm>
        <a:off x="380338" y="3507399"/>
        <a:ext cx="2504239" cy="1502543"/>
      </dsp:txXfrm>
    </dsp:sp>
    <dsp:sp modelId="{373ECBD4-D850-D14F-9F93-EA1359B00021}">
      <dsp:nvSpPr>
        <dsp:cNvPr id="0" name=""/>
        <dsp:cNvSpPr/>
      </dsp:nvSpPr>
      <dsp:spPr>
        <a:xfrm>
          <a:off x="3135002" y="3507399"/>
          <a:ext cx="2504239" cy="1502543"/>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Clean hands before every meal</a:t>
          </a:r>
        </a:p>
      </dsp:txBody>
      <dsp:txXfrm>
        <a:off x="3135002" y="3507399"/>
        <a:ext cx="2504239" cy="150254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777D44-1939-EE48-87EC-140CA090481F}">
      <dsp:nvSpPr>
        <dsp:cNvPr id="0" name=""/>
        <dsp:cNvSpPr/>
      </dsp:nvSpPr>
      <dsp:spPr>
        <a:xfrm>
          <a:off x="844064" y="4304"/>
          <a:ext cx="2329008" cy="1397405"/>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(In hospital) daily</a:t>
          </a:r>
          <a:r>
            <a:rPr lang="en-US" sz="1900" kern="1200" baseline="0" dirty="0"/>
            <a:t> cleaning of catheter is necessary</a:t>
          </a:r>
          <a:endParaRPr lang="en-US" sz="1900" kern="1200" dirty="0"/>
        </a:p>
      </dsp:txBody>
      <dsp:txXfrm>
        <a:off x="844064" y="4304"/>
        <a:ext cx="2329008" cy="1397405"/>
      </dsp:txXfrm>
    </dsp:sp>
    <dsp:sp modelId="{60206B51-9C65-BB41-AD12-216FA65EA682}">
      <dsp:nvSpPr>
        <dsp:cNvPr id="0" name=""/>
        <dsp:cNvSpPr/>
      </dsp:nvSpPr>
      <dsp:spPr>
        <a:xfrm>
          <a:off x="3405974" y="4304"/>
          <a:ext cx="2329008" cy="1397405"/>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Keep</a:t>
          </a:r>
          <a:r>
            <a:rPr lang="en-US" sz="1900" kern="1200" baseline="0" dirty="0"/>
            <a:t> an eye on tubing to prevent kinks or tangles</a:t>
          </a:r>
          <a:endParaRPr lang="en-US" sz="1900" kern="1200" dirty="0"/>
        </a:p>
      </dsp:txBody>
      <dsp:txXfrm>
        <a:off x="3405974" y="4304"/>
        <a:ext cx="2329008" cy="1397405"/>
      </dsp:txXfrm>
    </dsp:sp>
    <dsp:sp modelId="{53E06F41-9E97-1E4B-84FE-E54C7B63EC70}">
      <dsp:nvSpPr>
        <dsp:cNvPr id="0" name=""/>
        <dsp:cNvSpPr/>
      </dsp:nvSpPr>
      <dsp:spPr>
        <a:xfrm>
          <a:off x="844064" y="1634610"/>
          <a:ext cx="2329008" cy="1397405"/>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Make</a:t>
          </a:r>
          <a:r>
            <a:rPr lang="en-US" sz="1900" kern="1200" baseline="0" dirty="0"/>
            <a:t> sure bag is replaced when full</a:t>
          </a:r>
          <a:endParaRPr lang="en-US" sz="1900" kern="1200" dirty="0"/>
        </a:p>
      </dsp:txBody>
      <dsp:txXfrm>
        <a:off x="844064" y="1634610"/>
        <a:ext cx="2329008" cy="1397405"/>
      </dsp:txXfrm>
    </dsp:sp>
    <dsp:sp modelId="{553C649D-93B3-0F4F-BFB7-38EEBBE3220D}">
      <dsp:nvSpPr>
        <dsp:cNvPr id="0" name=""/>
        <dsp:cNvSpPr/>
      </dsp:nvSpPr>
      <dsp:spPr>
        <a:xfrm>
          <a:off x="3405974" y="1634610"/>
          <a:ext cx="2329008" cy="1397405"/>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When catheter no longer needed, make sure doc writes order. Stay on top of it!</a:t>
          </a:r>
        </a:p>
      </dsp:txBody>
      <dsp:txXfrm>
        <a:off x="3405974" y="1634610"/>
        <a:ext cx="2329008" cy="1397405"/>
      </dsp:txXfrm>
    </dsp:sp>
    <dsp:sp modelId="{166715F6-1EDA-AE46-A6B8-5827BA026E40}">
      <dsp:nvSpPr>
        <dsp:cNvPr id="0" name=""/>
        <dsp:cNvSpPr/>
      </dsp:nvSpPr>
      <dsp:spPr>
        <a:xfrm>
          <a:off x="844064" y="3264916"/>
          <a:ext cx="2329008" cy="1397405"/>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Stay hydrated with 8 glasses of water and/or cranberry juice daily</a:t>
          </a:r>
        </a:p>
      </dsp:txBody>
      <dsp:txXfrm>
        <a:off x="844064" y="3264916"/>
        <a:ext cx="2329008" cy="1397405"/>
      </dsp:txXfrm>
    </dsp:sp>
    <dsp:sp modelId="{A1E4E269-7D5A-AD4C-B1AF-2357C59C7AE5}">
      <dsp:nvSpPr>
        <dsp:cNvPr id="0" name=""/>
        <dsp:cNvSpPr/>
      </dsp:nvSpPr>
      <dsp:spPr>
        <a:xfrm>
          <a:off x="3405974" y="3264916"/>
          <a:ext cx="2329008" cy="1397405"/>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Avoid caffeine and empty bladder as soon as full</a:t>
          </a:r>
        </a:p>
      </dsp:txBody>
      <dsp:txXfrm>
        <a:off x="3405974" y="3264916"/>
        <a:ext cx="2329008" cy="1397405"/>
      </dsp:txXfrm>
    </dsp:sp>
    <dsp:sp modelId="{FAD76408-3D74-1F42-AB2A-D176D750EE81}">
      <dsp:nvSpPr>
        <dsp:cNvPr id="0" name=""/>
        <dsp:cNvSpPr/>
      </dsp:nvSpPr>
      <dsp:spPr>
        <a:xfrm>
          <a:off x="844064" y="4895222"/>
          <a:ext cx="2329008" cy="1397405"/>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Check adult diapers every 2 hours </a:t>
          </a:r>
        </a:p>
      </dsp:txBody>
      <dsp:txXfrm>
        <a:off x="844064" y="4895222"/>
        <a:ext cx="2329008" cy="1397405"/>
      </dsp:txXfrm>
    </dsp:sp>
    <dsp:sp modelId="{7B3F8E98-7889-544C-805B-4DCE0FA0C2BD}">
      <dsp:nvSpPr>
        <dsp:cNvPr id="0" name=""/>
        <dsp:cNvSpPr/>
      </dsp:nvSpPr>
      <dsp:spPr>
        <a:xfrm>
          <a:off x="3405974" y="4895222"/>
          <a:ext cx="2329008" cy="1397405"/>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Keep area clean, wipe front to back </a:t>
          </a:r>
        </a:p>
      </dsp:txBody>
      <dsp:txXfrm>
        <a:off x="3405974" y="4895222"/>
        <a:ext cx="2329008" cy="139740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777D44-1939-EE48-87EC-140CA090481F}">
      <dsp:nvSpPr>
        <dsp:cNvPr id="0" name=""/>
        <dsp:cNvSpPr/>
      </dsp:nvSpPr>
      <dsp:spPr>
        <a:xfrm>
          <a:off x="380338" y="1463"/>
          <a:ext cx="2504239" cy="1502543"/>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Oral care is super important to remove bacteria: teeth, gums &amp; tongue</a:t>
          </a:r>
        </a:p>
      </dsp:txBody>
      <dsp:txXfrm>
        <a:off x="380338" y="1463"/>
        <a:ext cx="2504239" cy="1502543"/>
      </dsp:txXfrm>
    </dsp:sp>
    <dsp:sp modelId="{60206B51-9C65-BB41-AD12-216FA65EA682}">
      <dsp:nvSpPr>
        <dsp:cNvPr id="0" name=""/>
        <dsp:cNvSpPr/>
      </dsp:nvSpPr>
      <dsp:spPr>
        <a:xfrm>
          <a:off x="3135002" y="1463"/>
          <a:ext cx="2504239" cy="1502543"/>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Ask about the bed angle (30 degrees)</a:t>
          </a:r>
        </a:p>
      </dsp:txBody>
      <dsp:txXfrm>
        <a:off x="3135002" y="1463"/>
        <a:ext cx="2504239" cy="1502543"/>
      </dsp:txXfrm>
    </dsp:sp>
    <dsp:sp modelId="{3D128D15-0AED-1B4B-8CD7-2E967F4B2582}">
      <dsp:nvSpPr>
        <dsp:cNvPr id="0" name=""/>
        <dsp:cNvSpPr/>
      </dsp:nvSpPr>
      <dsp:spPr>
        <a:xfrm>
          <a:off x="380338" y="1754431"/>
          <a:ext cx="2504239" cy="1502543"/>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Ask</a:t>
          </a:r>
          <a:r>
            <a:rPr lang="en-US" sz="2000" kern="1200" baseline="0" dirty="0"/>
            <a:t> about stomach lying vs. bed angle (new learning from Covid)</a:t>
          </a:r>
          <a:endParaRPr lang="en-US" sz="2000" kern="1200" dirty="0"/>
        </a:p>
      </dsp:txBody>
      <dsp:txXfrm>
        <a:off x="380338" y="1754431"/>
        <a:ext cx="2504239" cy="1502543"/>
      </dsp:txXfrm>
    </dsp:sp>
    <dsp:sp modelId="{553C649D-93B3-0F4F-BFB7-38EEBBE3220D}">
      <dsp:nvSpPr>
        <dsp:cNvPr id="0" name=""/>
        <dsp:cNvSpPr/>
      </dsp:nvSpPr>
      <dsp:spPr>
        <a:xfrm>
          <a:off x="3135002" y="1754431"/>
          <a:ext cx="2504239" cy="1502543"/>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Ask</a:t>
          </a:r>
          <a:r>
            <a:rPr lang="en-US" sz="2000" kern="1200" baseline="0" dirty="0"/>
            <a:t> about medication to prevent stomach ulcers (from vent)</a:t>
          </a:r>
          <a:endParaRPr lang="en-US" sz="2000" kern="1200" dirty="0"/>
        </a:p>
      </dsp:txBody>
      <dsp:txXfrm>
        <a:off x="3135002" y="1754431"/>
        <a:ext cx="2504239" cy="1502543"/>
      </dsp:txXfrm>
    </dsp:sp>
    <dsp:sp modelId="{322F7F2C-32A5-6743-87AE-7C696564E36E}">
      <dsp:nvSpPr>
        <dsp:cNvPr id="0" name=""/>
        <dsp:cNvSpPr/>
      </dsp:nvSpPr>
      <dsp:spPr>
        <a:xfrm>
          <a:off x="1757670" y="3507399"/>
          <a:ext cx="2504239" cy="1502543"/>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Some</a:t>
          </a:r>
          <a:r>
            <a:rPr lang="en-US" sz="2000" kern="1200" baseline="0" dirty="0"/>
            <a:t> patients are put in hand restraints to keep from pulling vent tubing out – very scary</a:t>
          </a:r>
          <a:endParaRPr lang="en-US" sz="2000" kern="1200" dirty="0"/>
        </a:p>
      </dsp:txBody>
      <dsp:txXfrm>
        <a:off x="1757670" y="3507399"/>
        <a:ext cx="2504239" cy="150254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777D44-1939-EE48-87EC-140CA090481F}">
      <dsp:nvSpPr>
        <dsp:cNvPr id="0" name=""/>
        <dsp:cNvSpPr/>
      </dsp:nvSpPr>
      <dsp:spPr>
        <a:xfrm>
          <a:off x="3047137" y="1715442"/>
          <a:ext cx="2472511" cy="1483506"/>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Font typeface="Wingdings" pitchFamily="2" charset="2"/>
            <a:buNone/>
          </a:pPr>
          <a:r>
            <a:rPr lang="en-US" sz="1600" kern="1200" dirty="0"/>
            <a:t>Common skin scrapes!</a:t>
          </a:r>
        </a:p>
        <a:p>
          <a:pPr marL="0" lvl="0" indent="0" algn="ctr" defTabSz="711200">
            <a:lnSpc>
              <a:spcPct val="90000"/>
            </a:lnSpc>
            <a:spcBef>
              <a:spcPct val="0"/>
            </a:spcBef>
            <a:spcAft>
              <a:spcPct val="35000"/>
            </a:spcAft>
            <a:buFont typeface="Wingdings" pitchFamily="2" charset="2"/>
            <a:buNone/>
          </a:pPr>
          <a:r>
            <a:rPr lang="en-US" sz="1600" kern="1200" dirty="0"/>
            <a:t>Scratching bug bites </a:t>
          </a:r>
        </a:p>
        <a:p>
          <a:pPr marL="0" lvl="0" indent="0" algn="ctr" defTabSz="711200">
            <a:lnSpc>
              <a:spcPct val="90000"/>
            </a:lnSpc>
            <a:spcBef>
              <a:spcPct val="0"/>
            </a:spcBef>
            <a:spcAft>
              <a:spcPct val="35000"/>
            </a:spcAft>
            <a:buFont typeface="Wingdings" pitchFamily="2" charset="2"/>
            <a:buNone/>
          </a:pPr>
          <a:r>
            <a:rPr lang="en-US" sz="1600" kern="1200" dirty="0"/>
            <a:t>Places where IV’s lines  enter the body   </a:t>
          </a:r>
        </a:p>
        <a:p>
          <a:pPr marL="0" lvl="0" indent="0" algn="ctr" defTabSz="711200">
            <a:lnSpc>
              <a:spcPct val="90000"/>
            </a:lnSpc>
            <a:spcBef>
              <a:spcPct val="0"/>
            </a:spcBef>
            <a:spcAft>
              <a:spcPct val="35000"/>
            </a:spcAft>
            <a:buFont typeface="Wingdings" pitchFamily="2" charset="2"/>
            <a:buNone/>
          </a:pPr>
          <a:endParaRPr lang="en-US" sz="700" kern="1200" dirty="0"/>
        </a:p>
      </dsp:txBody>
      <dsp:txXfrm>
        <a:off x="3047137" y="1715442"/>
        <a:ext cx="2472511" cy="1483506"/>
      </dsp:txXfrm>
    </dsp:sp>
    <dsp:sp modelId="{23B373AD-EF05-D94D-AE3D-AEEE14FC1437}">
      <dsp:nvSpPr>
        <dsp:cNvPr id="0" name=""/>
        <dsp:cNvSpPr/>
      </dsp:nvSpPr>
      <dsp:spPr>
        <a:xfrm>
          <a:off x="473723" y="126903"/>
          <a:ext cx="2554153" cy="1483506"/>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t>Sepsis results from immune system’s extreme reaction fighting a bad infection (or several), </a:t>
          </a:r>
          <a:r>
            <a:rPr lang="en-US" sz="1600" kern="1200" dirty="0" err="1"/>
            <a:t>eg.</a:t>
          </a:r>
          <a:r>
            <a:rPr lang="en-US" sz="1600" kern="1200" dirty="0"/>
            <a:t>, urinary tract,  bronchitis, strep, pneumonia</a:t>
          </a:r>
        </a:p>
      </dsp:txBody>
      <dsp:txXfrm>
        <a:off x="473723" y="126903"/>
        <a:ext cx="2554153" cy="1483506"/>
      </dsp:txXfrm>
    </dsp:sp>
    <dsp:sp modelId="{EB123A37-B88E-FD46-97C8-6AC85B26DB3B}">
      <dsp:nvSpPr>
        <dsp:cNvPr id="0" name=""/>
        <dsp:cNvSpPr/>
      </dsp:nvSpPr>
      <dsp:spPr>
        <a:xfrm>
          <a:off x="502824" y="1732557"/>
          <a:ext cx="2472511" cy="1483506"/>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Infection can come from bacteria entering the body through any cuts, openings in the skin</a:t>
          </a:r>
        </a:p>
      </dsp:txBody>
      <dsp:txXfrm>
        <a:off x="502824" y="1732557"/>
        <a:ext cx="2472511" cy="1483506"/>
      </dsp:txXfrm>
    </dsp:sp>
    <dsp:sp modelId="{5A1F9DCD-6832-8246-BBDD-A7D79240B5DA}">
      <dsp:nvSpPr>
        <dsp:cNvPr id="0" name=""/>
        <dsp:cNvSpPr/>
      </dsp:nvSpPr>
      <dsp:spPr>
        <a:xfrm>
          <a:off x="3145642" y="126898"/>
          <a:ext cx="2472511" cy="1483506"/>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Sepsis</a:t>
          </a:r>
          <a:r>
            <a:rPr lang="en-US" sz="1600" kern="1200" baseline="0" dirty="0"/>
            <a:t> can result in organ failure, death –  shockingly fast</a:t>
          </a:r>
          <a:endParaRPr lang="en-US" sz="1600" kern="1200" dirty="0"/>
        </a:p>
      </dsp:txBody>
      <dsp:txXfrm>
        <a:off x="3145642" y="126898"/>
        <a:ext cx="2472511" cy="1483506"/>
      </dsp:txXfrm>
    </dsp:sp>
    <dsp:sp modelId="{FCFB1A3E-2399-FB43-B48B-EA534A7AD8FC}">
      <dsp:nvSpPr>
        <dsp:cNvPr id="0" name=""/>
        <dsp:cNvSpPr/>
      </dsp:nvSpPr>
      <dsp:spPr>
        <a:xfrm>
          <a:off x="502824" y="3463315"/>
          <a:ext cx="2472511" cy="1483506"/>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Hospitals are getting better at spotting sepsis, but can be slow to react </a:t>
          </a:r>
        </a:p>
      </dsp:txBody>
      <dsp:txXfrm>
        <a:off x="502824" y="3463315"/>
        <a:ext cx="2472511" cy="1483506"/>
      </dsp:txXfrm>
    </dsp:sp>
    <dsp:sp modelId="{5C1A3039-9092-7D43-A3F3-02227641C1AF}">
      <dsp:nvSpPr>
        <dsp:cNvPr id="0" name=""/>
        <dsp:cNvSpPr/>
      </dsp:nvSpPr>
      <dsp:spPr>
        <a:xfrm>
          <a:off x="3222587" y="3463315"/>
          <a:ext cx="2472511" cy="1483506"/>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Press for tests. </a:t>
          </a:r>
        </a:p>
        <a:p>
          <a:pPr marL="0" lvl="0" indent="0" algn="ctr" defTabSz="711200">
            <a:lnSpc>
              <a:spcPct val="90000"/>
            </a:lnSpc>
            <a:spcBef>
              <a:spcPct val="0"/>
            </a:spcBef>
            <a:spcAft>
              <a:spcPct val="35000"/>
            </a:spcAft>
            <a:buNone/>
          </a:pPr>
          <a:r>
            <a:rPr lang="en-US" sz="1600" kern="1200" dirty="0"/>
            <a:t>Press for results.</a:t>
          </a:r>
        </a:p>
        <a:p>
          <a:pPr marL="0" lvl="0" indent="0" algn="ctr" defTabSz="711200">
            <a:lnSpc>
              <a:spcPct val="90000"/>
            </a:lnSpc>
            <a:spcBef>
              <a:spcPct val="0"/>
            </a:spcBef>
            <a:spcAft>
              <a:spcPct val="35000"/>
            </a:spcAft>
            <a:buNone/>
          </a:pPr>
          <a:r>
            <a:rPr lang="en-US" sz="1600" kern="1200" dirty="0"/>
            <a:t>Press for treatment. </a:t>
          </a:r>
        </a:p>
      </dsp:txBody>
      <dsp:txXfrm>
        <a:off x="3222587" y="3463315"/>
        <a:ext cx="2472511" cy="1483506"/>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453B760-F2B6-5C28-BE73-B00B45DF55F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en-US"/>
              <a:t>The Care Partner Project</a:t>
            </a:r>
          </a:p>
        </p:txBody>
      </p:sp>
      <p:sp>
        <p:nvSpPr>
          <p:cNvPr id="3" name="Date Placeholder 2">
            <a:extLst>
              <a:ext uri="{FF2B5EF4-FFF2-40B4-BE49-F238E27FC236}">
                <a16:creationId xmlns:a16="http://schemas.microsoft.com/office/drawing/2014/main" id="{DFEE2B30-C012-9ED0-7FDE-47C3E895800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3ED3712-5419-2F4E-8401-FAF10514B4DB}" type="datetimeFigureOut">
              <a:rPr lang="en-US" smtClean="0"/>
              <a:t>6/8/25</a:t>
            </a:fld>
            <a:endParaRPr lang="en-US"/>
          </a:p>
        </p:txBody>
      </p:sp>
      <p:sp>
        <p:nvSpPr>
          <p:cNvPr id="4" name="Footer Placeholder 3">
            <a:extLst>
              <a:ext uri="{FF2B5EF4-FFF2-40B4-BE49-F238E27FC236}">
                <a16:creationId xmlns:a16="http://schemas.microsoft.com/office/drawing/2014/main" id="{97E36FE5-2447-DBD5-D4F2-CD3817646C6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US"/>
              <a:t>www.TheCarePartnerProject.org</a:t>
            </a:r>
          </a:p>
        </p:txBody>
      </p:sp>
      <p:sp>
        <p:nvSpPr>
          <p:cNvPr id="5" name="Slide Number Placeholder 4">
            <a:extLst>
              <a:ext uri="{FF2B5EF4-FFF2-40B4-BE49-F238E27FC236}">
                <a16:creationId xmlns:a16="http://schemas.microsoft.com/office/drawing/2014/main" id="{59562E52-0F5C-A931-3A32-977C3AB28E4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66CB47D-39E1-C74E-9BE9-7C2A262E4743}" type="slidenum">
              <a:rPr lang="en-US" smtClean="0"/>
              <a:t>‹#›</a:t>
            </a:fld>
            <a:endParaRPr lang="en-US"/>
          </a:p>
        </p:txBody>
      </p:sp>
    </p:spTree>
    <p:extLst>
      <p:ext uri="{BB962C8B-B14F-4D97-AF65-F5344CB8AC3E}">
        <p14:creationId xmlns:p14="http://schemas.microsoft.com/office/powerpoint/2010/main" val="3748275872"/>
      </p:ext>
    </p:extLst>
  </p:cSld>
  <p:clrMap bg1="lt1" tx1="dk1" bg2="lt2" tx2="dk2" accent1="accent1" accent2="accent2" accent3="accent3" accent4="accent4" accent5="accent5" accent6="accent6" hlink="hlink" folHlink="folHlink"/>
  <p:hf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en-US"/>
              <a:t>The Care Partner Project</a:t>
            </a:r>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58E42DE-4EED-E84B-A61D-65B2B4C3F349}" type="datetimeFigureOut">
              <a:rPr lang="en-US" smtClean="0"/>
              <a:t>6/8/25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r>
              <a:rPr lang="en-US"/>
              <a:t>www.TheCarePartnerProject.org</a:t>
            </a:r>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B971D5-148B-674D-B618-1A6EA4D57920}" type="slidenum">
              <a:rPr lang="en-US" smtClean="0"/>
              <a:t>‹#›</a:t>
            </a:fld>
            <a:endParaRPr lang="en-US" dirty="0"/>
          </a:p>
        </p:txBody>
      </p:sp>
    </p:spTree>
    <p:extLst>
      <p:ext uri="{BB962C8B-B14F-4D97-AF65-F5344CB8AC3E}">
        <p14:creationId xmlns:p14="http://schemas.microsoft.com/office/powerpoint/2010/main" val="524338128"/>
      </p:ext>
    </p:extLst>
  </p:cSld>
  <p:clrMap bg1="lt1" tx1="dk1" bg2="lt2" tx2="dk2" accent1="accent1" accent2="accent2" accent3="accent3" accent4="accent4" accent5="accent5" accent6="accent6" hlink="hlink" folHlink="folHlink"/>
  <p:hf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BB971D5-148B-674D-B618-1A6EA4D57920}" type="slidenum">
              <a:rPr lang="en-US" smtClean="0"/>
              <a:t>1</a:t>
            </a:fld>
            <a:endParaRPr lang="en-US" dirty="0"/>
          </a:p>
        </p:txBody>
      </p:sp>
      <p:sp>
        <p:nvSpPr>
          <p:cNvPr id="5" name="Footer Placeholder 4">
            <a:extLst>
              <a:ext uri="{FF2B5EF4-FFF2-40B4-BE49-F238E27FC236}">
                <a16:creationId xmlns:a16="http://schemas.microsoft.com/office/drawing/2014/main" id="{471B6A68-11BA-AC5D-415F-FCCC5FAE15C4}"/>
              </a:ext>
            </a:extLst>
          </p:cNvPr>
          <p:cNvSpPr>
            <a:spLocks noGrp="1"/>
          </p:cNvSpPr>
          <p:nvPr>
            <p:ph type="ftr" sz="quarter" idx="4"/>
          </p:nvPr>
        </p:nvSpPr>
        <p:spPr/>
        <p:txBody>
          <a:bodyPr/>
          <a:lstStyle/>
          <a:p>
            <a:r>
              <a:rPr lang="en-US"/>
              <a:t>www.TheCarePartnerProject.org</a:t>
            </a:r>
            <a:endParaRPr lang="en-US" dirty="0"/>
          </a:p>
        </p:txBody>
      </p:sp>
      <p:sp>
        <p:nvSpPr>
          <p:cNvPr id="6" name="Header Placeholder 5">
            <a:extLst>
              <a:ext uri="{FF2B5EF4-FFF2-40B4-BE49-F238E27FC236}">
                <a16:creationId xmlns:a16="http://schemas.microsoft.com/office/drawing/2014/main" id="{0479C871-60E3-B635-F61F-6370820754DF}"/>
              </a:ext>
            </a:extLst>
          </p:cNvPr>
          <p:cNvSpPr>
            <a:spLocks noGrp="1"/>
          </p:cNvSpPr>
          <p:nvPr>
            <p:ph type="hdr" sz="quarter"/>
          </p:nvPr>
        </p:nvSpPr>
        <p:spPr/>
        <p:txBody>
          <a:bodyPr/>
          <a:lstStyle/>
          <a:p>
            <a:r>
              <a:rPr lang="en-US"/>
              <a:t>The Care Partner Project</a:t>
            </a:r>
            <a:endParaRPr lang="en-US" dirty="0"/>
          </a:p>
        </p:txBody>
      </p:sp>
    </p:spTree>
    <p:extLst>
      <p:ext uri="{BB962C8B-B14F-4D97-AF65-F5344CB8AC3E}">
        <p14:creationId xmlns:p14="http://schemas.microsoft.com/office/powerpoint/2010/main" val="17912491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are covering a lot today so, if you add your email address to the sign in sheet, I will email this presentation to you.  I hope it will give you peace of mind to have these facts on hand. </a:t>
            </a:r>
          </a:p>
          <a:p>
            <a:endParaRPr lang="en-US" dirty="0"/>
          </a:p>
        </p:txBody>
      </p:sp>
      <p:sp>
        <p:nvSpPr>
          <p:cNvPr id="4" name="Slide Number Placeholder 3"/>
          <p:cNvSpPr>
            <a:spLocks noGrp="1"/>
          </p:cNvSpPr>
          <p:nvPr>
            <p:ph type="sldNum" sz="quarter" idx="5"/>
          </p:nvPr>
        </p:nvSpPr>
        <p:spPr/>
        <p:txBody>
          <a:bodyPr/>
          <a:lstStyle/>
          <a:p>
            <a:fld id="{1BB971D5-148B-674D-B618-1A6EA4D57920}" type="slidenum">
              <a:rPr lang="en-US" smtClean="0"/>
              <a:t>2</a:t>
            </a:fld>
            <a:endParaRPr lang="en-US" dirty="0"/>
          </a:p>
        </p:txBody>
      </p:sp>
      <p:sp>
        <p:nvSpPr>
          <p:cNvPr id="5" name="Footer Placeholder 4">
            <a:extLst>
              <a:ext uri="{FF2B5EF4-FFF2-40B4-BE49-F238E27FC236}">
                <a16:creationId xmlns:a16="http://schemas.microsoft.com/office/drawing/2014/main" id="{98DFCD8F-8300-8113-6DD5-3A0667835FB8}"/>
              </a:ext>
            </a:extLst>
          </p:cNvPr>
          <p:cNvSpPr>
            <a:spLocks noGrp="1"/>
          </p:cNvSpPr>
          <p:nvPr>
            <p:ph type="ftr" sz="quarter" idx="4"/>
          </p:nvPr>
        </p:nvSpPr>
        <p:spPr/>
        <p:txBody>
          <a:bodyPr/>
          <a:lstStyle/>
          <a:p>
            <a:r>
              <a:rPr lang="en-US"/>
              <a:t>www.TheCarePartnerProject.org</a:t>
            </a:r>
            <a:endParaRPr lang="en-US" dirty="0"/>
          </a:p>
        </p:txBody>
      </p:sp>
      <p:sp>
        <p:nvSpPr>
          <p:cNvPr id="6" name="Header Placeholder 5">
            <a:extLst>
              <a:ext uri="{FF2B5EF4-FFF2-40B4-BE49-F238E27FC236}">
                <a16:creationId xmlns:a16="http://schemas.microsoft.com/office/drawing/2014/main" id="{A232D01E-FE77-62E6-0B5A-1CD32849AD00}"/>
              </a:ext>
            </a:extLst>
          </p:cNvPr>
          <p:cNvSpPr>
            <a:spLocks noGrp="1"/>
          </p:cNvSpPr>
          <p:nvPr>
            <p:ph type="hdr" sz="quarter"/>
          </p:nvPr>
        </p:nvSpPr>
        <p:spPr/>
        <p:txBody>
          <a:bodyPr/>
          <a:lstStyle/>
          <a:p>
            <a:r>
              <a:rPr lang="en-US"/>
              <a:t>The Care Partner Project</a:t>
            </a:r>
            <a:endParaRPr lang="en-US" dirty="0"/>
          </a:p>
        </p:txBody>
      </p:sp>
    </p:spTree>
    <p:extLst>
      <p:ext uri="{BB962C8B-B14F-4D97-AF65-F5344CB8AC3E}">
        <p14:creationId xmlns:p14="http://schemas.microsoft.com/office/powerpoint/2010/main" val="6279825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PRESENTER: SUMMARIZE ONE KEY POINT ABOUT EACH. THESE ARE COVERED IN MORE DEPTH LATER IN THE PRESENTATION</a:t>
            </a:r>
          </a:p>
        </p:txBody>
      </p:sp>
      <p:sp>
        <p:nvSpPr>
          <p:cNvPr id="4" name="Slide Number Placeholder 3"/>
          <p:cNvSpPr>
            <a:spLocks noGrp="1"/>
          </p:cNvSpPr>
          <p:nvPr>
            <p:ph type="sldNum" sz="quarter" idx="5"/>
          </p:nvPr>
        </p:nvSpPr>
        <p:spPr/>
        <p:txBody>
          <a:bodyPr/>
          <a:lstStyle/>
          <a:p>
            <a:fld id="{1BB971D5-148B-674D-B618-1A6EA4D57920}" type="slidenum">
              <a:rPr lang="en-US" smtClean="0"/>
              <a:t>3</a:t>
            </a:fld>
            <a:endParaRPr lang="en-US" dirty="0"/>
          </a:p>
        </p:txBody>
      </p:sp>
      <p:sp>
        <p:nvSpPr>
          <p:cNvPr id="5" name="Footer Placeholder 4">
            <a:extLst>
              <a:ext uri="{FF2B5EF4-FFF2-40B4-BE49-F238E27FC236}">
                <a16:creationId xmlns:a16="http://schemas.microsoft.com/office/drawing/2014/main" id="{1FCFECFC-EC3E-5CB3-3E3B-607B3149C194}"/>
              </a:ext>
            </a:extLst>
          </p:cNvPr>
          <p:cNvSpPr>
            <a:spLocks noGrp="1"/>
          </p:cNvSpPr>
          <p:nvPr>
            <p:ph type="ftr" sz="quarter" idx="4"/>
          </p:nvPr>
        </p:nvSpPr>
        <p:spPr/>
        <p:txBody>
          <a:bodyPr/>
          <a:lstStyle/>
          <a:p>
            <a:r>
              <a:rPr lang="en-US"/>
              <a:t>www.TheCarePartnerProject.org</a:t>
            </a:r>
            <a:endParaRPr lang="en-US" dirty="0"/>
          </a:p>
        </p:txBody>
      </p:sp>
      <p:sp>
        <p:nvSpPr>
          <p:cNvPr id="6" name="Header Placeholder 5">
            <a:extLst>
              <a:ext uri="{FF2B5EF4-FFF2-40B4-BE49-F238E27FC236}">
                <a16:creationId xmlns:a16="http://schemas.microsoft.com/office/drawing/2014/main" id="{AAFFECBE-E90B-0F65-97EA-F4887B9A38BC}"/>
              </a:ext>
            </a:extLst>
          </p:cNvPr>
          <p:cNvSpPr>
            <a:spLocks noGrp="1"/>
          </p:cNvSpPr>
          <p:nvPr>
            <p:ph type="hdr" sz="quarter"/>
          </p:nvPr>
        </p:nvSpPr>
        <p:spPr/>
        <p:txBody>
          <a:bodyPr/>
          <a:lstStyle/>
          <a:p>
            <a:r>
              <a:rPr lang="en-US"/>
              <a:t>The Care Partner Project</a:t>
            </a:r>
            <a:endParaRPr lang="en-US" dirty="0"/>
          </a:p>
        </p:txBody>
      </p:sp>
    </p:spTree>
    <p:extLst>
      <p:ext uri="{BB962C8B-B14F-4D97-AF65-F5344CB8AC3E}">
        <p14:creationId xmlns:p14="http://schemas.microsoft.com/office/powerpoint/2010/main" val="21799617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BB971D5-148B-674D-B618-1A6EA4D57920}" type="slidenum">
              <a:rPr lang="en-US" smtClean="0"/>
              <a:t>4</a:t>
            </a:fld>
            <a:endParaRPr lang="en-US" dirty="0"/>
          </a:p>
        </p:txBody>
      </p:sp>
      <p:sp>
        <p:nvSpPr>
          <p:cNvPr id="5" name="Footer Placeholder 4">
            <a:extLst>
              <a:ext uri="{FF2B5EF4-FFF2-40B4-BE49-F238E27FC236}">
                <a16:creationId xmlns:a16="http://schemas.microsoft.com/office/drawing/2014/main" id="{A8D0432C-9E52-E644-1AD6-2FD562D59F92}"/>
              </a:ext>
            </a:extLst>
          </p:cNvPr>
          <p:cNvSpPr>
            <a:spLocks noGrp="1"/>
          </p:cNvSpPr>
          <p:nvPr>
            <p:ph type="ftr" sz="quarter" idx="4"/>
          </p:nvPr>
        </p:nvSpPr>
        <p:spPr/>
        <p:txBody>
          <a:bodyPr/>
          <a:lstStyle/>
          <a:p>
            <a:r>
              <a:rPr lang="en-US"/>
              <a:t>www.TheCarePartnerProject.org</a:t>
            </a:r>
            <a:endParaRPr lang="en-US" dirty="0"/>
          </a:p>
        </p:txBody>
      </p:sp>
      <p:sp>
        <p:nvSpPr>
          <p:cNvPr id="6" name="Header Placeholder 5">
            <a:extLst>
              <a:ext uri="{FF2B5EF4-FFF2-40B4-BE49-F238E27FC236}">
                <a16:creationId xmlns:a16="http://schemas.microsoft.com/office/drawing/2014/main" id="{D96BC297-D000-1DFD-3784-AACF08AB900D}"/>
              </a:ext>
            </a:extLst>
          </p:cNvPr>
          <p:cNvSpPr>
            <a:spLocks noGrp="1"/>
          </p:cNvSpPr>
          <p:nvPr>
            <p:ph type="hdr" sz="quarter"/>
          </p:nvPr>
        </p:nvSpPr>
        <p:spPr/>
        <p:txBody>
          <a:bodyPr/>
          <a:lstStyle/>
          <a:p>
            <a:r>
              <a:rPr lang="en-US"/>
              <a:t>The Care Partner Project</a:t>
            </a:r>
            <a:endParaRPr lang="en-US" dirty="0"/>
          </a:p>
        </p:txBody>
      </p:sp>
    </p:spTree>
    <p:extLst>
      <p:ext uri="{BB962C8B-B14F-4D97-AF65-F5344CB8AC3E}">
        <p14:creationId xmlns:p14="http://schemas.microsoft.com/office/powerpoint/2010/main" val="29030587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BB971D5-148B-674D-B618-1A6EA4D57920}" type="slidenum">
              <a:rPr lang="en-US" smtClean="0"/>
              <a:t>5</a:t>
            </a:fld>
            <a:endParaRPr lang="en-US" dirty="0"/>
          </a:p>
        </p:txBody>
      </p:sp>
      <p:sp>
        <p:nvSpPr>
          <p:cNvPr id="5" name="Footer Placeholder 4">
            <a:extLst>
              <a:ext uri="{FF2B5EF4-FFF2-40B4-BE49-F238E27FC236}">
                <a16:creationId xmlns:a16="http://schemas.microsoft.com/office/drawing/2014/main" id="{C4A9010C-9F9F-1C5E-D9BC-150C004C2A2B}"/>
              </a:ext>
            </a:extLst>
          </p:cNvPr>
          <p:cNvSpPr>
            <a:spLocks noGrp="1"/>
          </p:cNvSpPr>
          <p:nvPr>
            <p:ph type="ftr" sz="quarter" idx="4"/>
          </p:nvPr>
        </p:nvSpPr>
        <p:spPr/>
        <p:txBody>
          <a:bodyPr/>
          <a:lstStyle/>
          <a:p>
            <a:r>
              <a:rPr lang="en-US"/>
              <a:t>www.TheCarePartnerProject.org</a:t>
            </a:r>
            <a:endParaRPr lang="en-US" dirty="0"/>
          </a:p>
        </p:txBody>
      </p:sp>
      <p:sp>
        <p:nvSpPr>
          <p:cNvPr id="6" name="Header Placeholder 5">
            <a:extLst>
              <a:ext uri="{FF2B5EF4-FFF2-40B4-BE49-F238E27FC236}">
                <a16:creationId xmlns:a16="http://schemas.microsoft.com/office/drawing/2014/main" id="{6679B214-34BD-5CF2-8277-1051A3023B1C}"/>
              </a:ext>
            </a:extLst>
          </p:cNvPr>
          <p:cNvSpPr>
            <a:spLocks noGrp="1"/>
          </p:cNvSpPr>
          <p:nvPr>
            <p:ph type="hdr" sz="quarter"/>
          </p:nvPr>
        </p:nvSpPr>
        <p:spPr/>
        <p:txBody>
          <a:bodyPr/>
          <a:lstStyle/>
          <a:p>
            <a:r>
              <a:rPr lang="en-US"/>
              <a:t>The Care Partner Project</a:t>
            </a:r>
            <a:endParaRPr lang="en-US" dirty="0"/>
          </a:p>
        </p:txBody>
      </p:sp>
    </p:spTree>
    <p:extLst>
      <p:ext uri="{BB962C8B-B14F-4D97-AF65-F5344CB8AC3E}">
        <p14:creationId xmlns:p14="http://schemas.microsoft.com/office/powerpoint/2010/main" val="42502961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email this presentation to you so you won’t need to take notes today.   You can also get even more information here at The Care Partner Project, where you will see quick checklists of all the “”To-Do’s” to prevent infections – and much more – which you can download any time. Especially helpful for hospital stays where every patient is at risk for infection! These infections can be deadly and almost always result in extra days in the hospital. </a:t>
            </a:r>
          </a:p>
        </p:txBody>
      </p:sp>
      <p:sp>
        <p:nvSpPr>
          <p:cNvPr id="4" name="Slide Number Placeholder 3"/>
          <p:cNvSpPr>
            <a:spLocks noGrp="1"/>
          </p:cNvSpPr>
          <p:nvPr>
            <p:ph type="sldNum" sz="quarter" idx="5"/>
          </p:nvPr>
        </p:nvSpPr>
        <p:spPr/>
        <p:txBody>
          <a:bodyPr/>
          <a:lstStyle/>
          <a:p>
            <a:fld id="{1BB971D5-148B-674D-B618-1A6EA4D57920}" type="slidenum">
              <a:rPr lang="en-US" smtClean="0"/>
              <a:t>6</a:t>
            </a:fld>
            <a:endParaRPr lang="en-US" dirty="0"/>
          </a:p>
        </p:txBody>
      </p:sp>
      <p:sp>
        <p:nvSpPr>
          <p:cNvPr id="5" name="Footer Placeholder 4">
            <a:extLst>
              <a:ext uri="{FF2B5EF4-FFF2-40B4-BE49-F238E27FC236}">
                <a16:creationId xmlns:a16="http://schemas.microsoft.com/office/drawing/2014/main" id="{ED6631F3-1D78-2470-8617-5413E8E1F292}"/>
              </a:ext>
            </a:extLst>
          </p:cNvPr>
          <p:cNvSpPr>
            <a:spLocks noGrp="1"/>
          </p:cNvSpPr>
          <p:nvPr>
            <p:ph type="ftr" sz="quarter" idx="4"/>
          </p:nvPr>
        </p:nvSpPr>
        <p:spPr/>
        <p:txBody>
          <a:bodyPr/>
          <a:lstStyle/>
          <a:p>
            <a:r>
              <a:rPr lang="en-US"/>
              <a:t>www.TheCarePartnerProject.org</a:t>
            </a:r>
            <a:endParaRPr lang="en-US" dirty="0"/>
          </a:p>
        </p:txBody>
      </p:sp>
      <p:sp>
        <p:nvSpPr>
          <p:cNvPr id="6" name="Header Placeholder 5">
            <a:extLst>
              <a:ext uri="{FF2B5EF4-FFF2-40B4-BE49-F238E27FC236}">
                <a16:creationId xmlns:a16="http://schemas.microsoft.com/office/drawing/2014/main" id="{DC9B19BC-5BA2-1072-AF17-E1F5110FDF0D}"/>
              </a:ext>
            </a:extLst>
          </p:cNvPr>
          <p:cNvSpPr>
            <a:spLocks noGrp="1"/>
          </p:cNvSpPr>
          <p:nvPr>
            <p:ph type="hdr" sz="quarter"/>
          </p:nvPr>
        </p:nvSpPr>
        <p:spPr/>
        <p:txBody>
          <a:bodyPr/>
          <a:lstStyle/>
          <a:p>
            <a:r>
              <a:rPr lang="en-US"/>
              <a:t>The Care Partner Project</a:t>
            </a:r>
            <a:endParaRPr lang="en-US" dirty="0"/>
          </a:p>
        </p:txBody>
      </p:sp>
    </p:spTree>
    <p:extLst>
      <p:ext uri="{BB962C8B-B14F-4D97-AF65-F5344CB8AC3E}">
        <p14:creationId xmlns:p14="http://schemas.microsoft.com/office/powerpoint/2010/main" val="14547899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some examples of the checklists you will see and can download at The Care Partner Project. </a:t>
            </a:r>
          </a:p>
          <a:p>
            <a:endParaRPr lang="en-US" dirty="0"/>
          </a:p>
        </p:txBody>
      </p:sp>
      <p:sp>
        <p:nvSpPr>
          <p:cNvPr id="4" name="Slide Number Placeholder 3"/>
          <p:cNvSpPr>
            <a:spLocks noGrp="1"/>
          </p:cNvSpPr>
          <p:nvPr>
            <p:ph type="sldNum" sz="quarter" idx="5"/>
          </p:nvPr>
        </p:nvSpPr>
        <p:spPr/>
        <p:txBody>
          <a:bodyPr/>
          <a:lstStyle/>
          <a:p>
            <a:fld id="{1BB971D5-148B-674D-B618-1A6EA4D57920}" type="slidenum">
              <a:rPr lang="en-US" smtClean="0"/>
              <a:t>7</a:t>
            </a:fld>
            <a:endParaRPr lang="en-US" dirty="0"/>
          </a:p>
        </p:txBody>
      </p:sp>
      <p:sp>
        <p:nvSpPr>
          <p:cNvPr id="5" name="Footer Placeholder 4">
            <a:extLst>
              <a:ext uri="{FF2B5EF4-FFF2-40B4-BE49-F238E27FC236}">
                <a16:creationId xmlns:a16="http://schemas.microsoft.com/office/drawing/2014/main" id="{E05463A3-1A58-80D2-8438-190E3FD7191C}"/>
              </a:ext>
            </a:extLst>
          </p:cNvPr>
          <p:cNvSpPr>
            <a:spLocks noGrp="1"/>
          </p:cNvSpPr>
          <p:nvPr>
            <p:ph type="ftr" sz="quarter" idx="4"/>
          </p:nvPr>
        </p:nvSpPr>
        <p:spPr/>
        <p:txBody>
          <a:bodyPr/>
          <a:lstStyle/>
          <a:p>
            <a:r>
              <a:rPr lang="en-US"/>
              <a:t>www.TheCarePartnerProject.org</a:t>
            </a:r>
            <a:endParaRPr lang="en-US" dirty="0"/>
          </a:p>
        </p:txBody>
      </p:sp>
      <p:sp>
        <p:nvSpPr>
          <p:cNvPr id="6" name="Header Placeholder 5">
            <a:extLst>
              <a:ext uri="{FF2B5EF4-FFF2-40B4-BE49-F238E27FC236}">
                <a16:creationId xmlns:a16="http://schemas.microsoft.com/office/drawing/2014/main" id="{6F665DB6-C01A-820C-E0E7-FA66A8D34376}"/>
              </a:ext>
            </a:extLst>
          </p:cNvPr>
          <p:cNvSpPr>
            <a:spLocks noGrp="1"/>
          </p:cNvSpPr>
          <p:nvPr>
            <p:ph type="hdr" sz="quarter"/>
          </p:nvPr>
        </p:nvSpPr>
        <p:spPr/>
        <p:txBody>
          <a:bodyPr/>
          <a:lstStyle/>
          <a:p>
            <a:r>
              <a:rPr lang="en-US"/>
              <a:t>The Care Partner Project</a:t>
            </a:r>
            <a:endParaRPr lang="en-US" dirty="0"/>
          </a:p>
        </p:txBody>
      </p:sp>
    </p:spTree>
    <p:extLst>
      <p:ext uri="{BB962C8B-B14F-4D97-AF65-F5344CB8AC3E}">
        <p14:creationId xmlns:p14="http://schemas.microsoft.com/office/powerpoint/2010/main" val="22970351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of the infections that took Bill’s life is the MRSA bug. It’s known as a Super Bug because it is resistant to many antibiotics, so hard to treat. VRE is a different bug, but also one of the ”Supers” because it does not respond even to Vancomycin, one of the very strongest antibiotics.</a:t>
            </a:r>
          </a:p>
          <a:p>
            <a:r>
              <a:rPr lang="en-US" dirty="0"/>
              <a:t> </a:t>
            </a:r>
          </a:p>
          <a:p>
            <a:endParaRPr lang="en-US" dirty="0"/>
          </a:p>
          <a:p>
            <a:endParaRPr lang="en-US" dirty="0"/>
          </a:p>
        </p:txBody>
      </p:sp>
      <p:sp>
        <p:nvSpPr>
          <p:cNvPr id="4" name="Slide Number Placeholder 3"/>
          <p:cNvSpPr>
            <a:spLocks noGrp="1"/>
          </p:cNvSpPr>
          <p:nvPr>
            <p:ph type="sldNum" sz="quarter" idx="5"/>
          </p:nvPr>
        </p:nvSpPr>
        <p:spPr/>
        <p:txBody>
          <a:bodyPr/>
          <a:lstStyle/>
          <a:p>
            <a:fld id="{1BB971D5-148B-674D-B618-1A6EA4D57920}" type="slidenum">
              <a:rPr lang="en-US" smtClean="0"/>
              <a:t>8</a:t>
            </a:fld>
            <a:endParaRPr lang="en-US" dirty="0"/>
          </a:p>
        </p:txBody>
      </p:sp>
      <p:sp>
        <p:nvSpPr>
          <p:cNvPr id="5" name="Footer Placeholder 4">
            <a:extLst>
              <a:ext uri="{FF2B5EF4-FFF2-40B4-BE49-F238E27FC236}">
                <a16:creationId xmlns:a16="http://schemas.microsoft.com/office/drawing/2014/main" id="{51943C88-A16E-D304-0661-373CA03423EC}"/>
              </a:ext>
            </a:extLst>
          </p:cNvPr>
          <p:cNvSpPr>
            <a:spLocks noGrp="1"/>
          </p:cNvSpPr>
          <p:nvPr>
            <p:ph type="ftr" sz="quarter" idx="4"/>
          </p:nvPr>
        </p:nvSpPr>
        <p:spPr/>
        <p:txBody>
          <a:bodyPr/>
          <a:lstStyle/>
          <a:p>
            <a:r>
              <a:rPr lang="en-US"/>
              <a:t>www.TheCarePartnerProject.org</a:t>
            </a:r>
            <a:endParaRPr lang="en-US" dirty="0"/>
          </a:p>
        </p:txBody>
      </p:sp>
      <p:sp>
        <p:nvSpPr>
          <p:cNvPr id="6" name="Header Placeholder 5">
            <a:extLst>
              <a:ext uri="{FF2B5EF4-FFF2-40B4-BE49-F238E27FC236}">
                <a16:creationId xmlns:a16="http://schemas.microsoft.com/office/drawing/2014/main" id="{900AFDAF-8FF8-B86C-9696-198FED598ADA}"/>
              </a:ext>
            </a:extLst>
          </p:cNvPr>
          <p:cNvSpPr>
            <a:spLocks noGrp="1"/>
          </p:cNvSpPr>
          <p:nvPr>
            <p:ph type="hdr" sz="quarter"/>
          </p:nvPr>
        </p:nvSpPr>
        <p:spPr/>
        <p:txBody>
          <a:bodyPr/>
          <a:lstStyle/>
          <a:p>
            <a:r>
              <a:rPr lang="en-US"/>
              <a:t>The Care Partner Project</a:t>
            </a:r>
            <a:endParaRPr lang="en-US" dirty="0"/>
          </a:p>
        </p:txBody>
      </p:sp>
    </p:spTree>
    <p:extLst>
      <p:ext uri="{BB962C8B-B14F-4D97-AF65-F5344CB8AC3E}">
        <p14:creationId xmlns:p14="http://schemas.microsoft.com/office/powerpoint/2010/main" val="6705967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Bill’s case, the stars lined up for him to receive a life saving lung transplant to cure Pulmonary Fibrosis, a rare terminal disease that doesn’t have any treatments or any other cure. Less than 1% of those with PF ever get the chance for a life-saving transplant, so it was especially tragic that he died from common and preventable hospital infections. </a:t>
            </a:r>
          </a:p>
          <a:p>
            <a:endParaRPr lang="en-US" dirty="0"/>
          </a:p>
          <a:p>
            <a:r>
              <a:rPr lang="en-US" dirty="0"/>
              <a:t>Bill is actually the reason why the Care Partner Project was started. Our founder was determined that no other patient would suffer a similar fate, and the best way to do that would be to help all the families who sit bedside in hospitals know what to do and say while they are there to help  prevent common complications in hospital care that threaten patients’ lives.  </a:t>
            </a:r>
          </a:p>
          <a:p>
            <a:endParaRPr lang="en-US" dirty="0"/>
          </a:p>
          <a:p>
            <a:r>
              <a:rPr lang="en-US" dirty="0"/>
              <a:t>As everyone knows, hospital staff is stretched and strained. When patients have Care Partners who know how to pitch in, patients’ care can be safer and better. </a:t>
            </a:r>
          </a:p>
        </p:txBody>
      </p:sp>
      <p:sp>
        <p:nvSpPr>
          <p:cNvPr id="4" name="Slide Number Placeholder 3"/>
          <p:cNvSpPr>
            <a:spLocks noGrp="1"/>
          </p:cNvSpPr>
          <p:nvPr>
            <p:ph type="sldNum" sz="quarter" idx="5"/>
          </p:nvPr>
        </p:nvSpPr>
        <p:spPr/>
        <p:txBody>
          <a:bodyPr/>
          <a:lstStyle/>
          <a:p>
            <a:fld id="{1BB971D5-148B-674D-B618-1A6EA4D57920}" type="slidenum">
              <a:rPr lang="en-US" smtClean="0"/>
              <a:t>9</a:t>
            </a:fld>
            <a:endParaRPr lang="en-US" dirty="0"/>
          </a:p>
        </p:txBody>
      </p:sp>
      <p:sp>
        <p:nvSpPr>
          <p:cNvPr id="5" name="Footer Placeholder 4">
            <a:extLst>
              <a:ext uri="{FF2B5EF4-FFF2-40B4-BE49-F238E27FC236}">
                <a16:creationId xmlns:a16="http://schemas.microsoft.com/office/drawing/2014/main" id="{21679349-D035-7A3F-D5CE-EB1E0C60A218}"/>
              </a:ext>
            </a:extLst>
          </p:cNvPr>
          <p:cNvSpPr>
            <a:spLocks noGrp="1"/>
          </p:cNvSpPr>
          <p:nvPr>
            <p:ph type="ftr" sz="quarter" idx="4"/>
          </p:nvPr>
        </p:nvSpPr>
        <p:spPr/>
        <p:txBody>
          <a:bodyPr/>
          <a:lstStyle/>
          <a:p>
            <a:r>
              <a:rPr lang="en-US"/>
              <a:t>www.TheCarePartnerProject.org</a:t>
            </a:r>
            <a:endParaRPr lang="en-US" dirty="0"/>
          </a:p>
        </p:txBody>
      </p:sp>
      <p:sp>
        <p:nvSpPr>
          <p:cNvPr id="6" name="Header Placeholder 5">
            <a:extLst>
              <a:ext uri="{FF2B5EF4-FFF2-40B4-BE49-F238E27FC236}">
                <a16:creationId xmlns:a16="http://schemas.microsoft.com/office/drawing/2014/main" id="{472AE467-021F-DE84-34B5-C3684E9D60EA}"/>
              </a:ext>
            </a:extLst>
          </p:cNvPr>
          <p:cNvSpPr>
            <a:spLocks noGrp="1"/>
          </p:cNvSpPr>
          <p:nvPr>
            <p:ph type="hdr" sz="quarter"/>
          </p:nvPr>
        </p:nvSpPr>
        <p:spPr/>
        <p:txBody>
          <a:bodyPr/>
          <a:lstStyle/>
          <a:p>
            <a:r>
              <a:rPr lang="en-US"/>
              <a:t>The Care Partner Project</a:t>
            </a:r>
            <a:endParaRPr lang="en-US" dirty="0"/>
          </a:p>
        </p:txBody>
      </p:sp>
    </p:spTree>
    <p:extLst>
      <p:ext uri="{BB962C8B-B14F-4D97-AF65-F5344CB8AC3E}">
        <p14:creationId xmlns:p14="http://schemas.microsoft.com/office/powerpoint/2010/main" val="2183410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PRESENTER: GO OVER THESE KEY FACTS, SUMMARIZE IN YOUR OWN WORDS.</a:t>
            </a:r>
          </a:p>
          <a:p>
            <a:endParaRPr lang="en-US" dirty="0"/>
          </a:p>
        </p:txBody>
      </p:sp>
      <p:sp>
        <p:nvSpPr>
          <p:cNvPr id="4" name="Slide Number Placeholder 3"/>
          <p:cNvSpPr>
            <a:spLocks noGrp="1"/>
          </p:cNvSpPr>
          <p:nvPr>
            <p:ph type="sldNum" sz="quarter" idx="5"/>
          </p:nvPr>
        </p:nvSpPr>
        <p:spPr/>
        <p:txBody>
          <a:bodyPr/>
          <a:lstStyle/>
          <a:p>
            <a:fld id="{1BB971D5-148B-674D-B618-1A6EA4D57920}" type="slidenum">
              <a:rPr lang="en-US" smtClean="0"/>
              <a:t>10</a:t>
            </a:fld>
            <a:endParaRPr lang="en-US" dirty="0"/>
          </a:p>
        </p:txBody>
      </p:sp>
      <p:sp>
        <p:nvSpPr>
          <p:cNvPr id="5" name="Footer Placeholder 4">
            <a:extLst>
              <a:ext uri="{FF2B5EF4-FFF2-40B4-BE49-F238E27FC236}">
                <a16:creationId xmlns:a16="http://schemas.microsoft.com/office/drawing/2014/main" id="{2A0270D9-8804-B26E-BE49-43B01074E565}"/>
              </a:ext>
            </a:extLst>
          </p:cNvPr>
          <p:cNvSpPr>
            <a:spLocks noGrp="1"/>
          </p:cNvSpPr>
          <p:nvPr>
            <p:ph type="ftr" sz="quarter" idx="4"/>
          </p:nvPr>
        </p:nvSpPr>
        <p:spPr/>
        <p:txBody>
          <a:bodyPr/>
          <a:lstStyle/>
          <a:p>
            <a:r>
              <a:rPr lang="en-US"/>
              <a:t>www.TheCarePartnerProject.org</a:t>
            </a:r>
            <a:endParaRPr lang="en-US" dirty="0"/>
          </a:p>
        </p:txBody>
      </p:sp>
      <p:sp>
        <p:nvSpPr>
          <p:cNvPr id="6" name="Header Placeholder 5">
            <a:extLst>
              <a:ext uri="{FF2B5EF4-FFF2-40B4-BE49-F238E27FC236}">
                <a16:creationId xmlns:a16="http://schemas.microsoft.com/office/drawing/2014/main" id="{7FFCE34C-B0B3-A076-F819-9F299575BE09}"/>
              </a:ext>
            </a:extLst>
          </p:cNvPr>
          <p:cNvSpPr>
            <a:spLocks noGrp="1"/>
          </p:cNvSpPr>
          <p:nvPr>
            <p:ph type="hdr" sz="quarter"/>
          </p:nvPr>
        </p:nvSpPr>
        <p:spPr/>
        <p:txBody>
          <a:bodyPr/>
          <a:lstStyle/>
          <a:p>
            <a:r>
              <a:rPr lang="en-US"/>
              <a:t>The Care Partner Project</a:t>
            </a:r>
            <a:endParaRPr lang="en-US" dirty="0"/>
          </a:p>
        </p:txBody>
      </p:sp>
    </p:spTree>
    <p:extLst>
      <p:ext uri="{BB962C8B-B14F-4D97-AF65-F5344CB8AC3E}">
        <p14:creationId xmlns:p14="http://schemas.microsoft.com/office/powerpoint/2010/main" val="4966732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It’s easy to ask 3-year olds to wash their hands, but asking another adult, much less a nurse or doctor, can be daunting. But speak up you must because those germs are everywhere, even on clothing. Humor helps in lots of difficult situations, doesn’t it? </a:t>
            </a:r>
          </a:p>
          <a:p>
            <a:endParaRPr lang="en-US" dirty="0"/>
          </a:p>
          <a:p>
            <a:r>
              <a:rPr lang="en-US" dirty="0"/>
              <a:t>Bring Twizzlers as a little “bribe” or ”reward” – however you want to think of it, with your handwashing requests.  </a:t>
            </a:r>
          </a:p>
          <a:p>
            <a:endParaRPr lang="en-US" dirty="0"/>
          </a:p>
          <a:p>
            <a:r>
              <a:rPr lang="en-US" dirty="0"/>
              <a:t>Who doesn’t love Twizzlers/! </a:t>
            </a:r>
          </a:p>
        </p:txBody>
      </p:sp>
      <p:sp>
        <p:nvSpPr>
          <p:cNvPr id="4" name="Slide Number Placeholder 3"/>
          <p:cNvSpPr>
            <a:spLocks noGrp="1"/>
          </p:cNvSpPr>
          <p:nvPr>
            <p:ph type="sldNum" sz="quarter" idx="5"/>
          </p:nvPr>
        </p:nvSpPr>
        <p:spPr/>
        <p:txBody>
          <a:bodyPr/>
          <a:lstStyle/>
          <a:p>
            <a:fld id="{1BB971D5-148B-674D-B618-1A6EA4D57920}" type="slidenum">
              <a:rPr lang="en-US" smtClean="0"/>
              <a:t>11</a:t>
            </a:fld>
            <a:endParaRPr lang="en-US" dirty="0"/>
          </a:p>
        </p:txBody>
      </p:sp>
      <p:sp>
        <p:nvSpPr>
          <p:cNvPr id="5" name="Footer Placeholder 4">
            <a:extLst>
              <a:ext uri="{FF2B5EF4-FFF2-40B4-BE49-F238E27FC236}">
                <a16:creationId xmlns:a16="http://schemas.microsoft.com/office/drawing/2014/main" id="{7071802B-0F13-DBD9-A02A-4544642A4CC4}"/>
              </a:ext>
            </a:extLst>
          </p:cNvPr>
          <p:cNvSpPr>
            <a:spLocks noGrp="1"/>
          </p:cNvSpPr>
          <p:nvPr>
            <p:ph type="ftr" sz="quarter" idx="4"/>
          </p:nvPr>
        </p:nvSpPr>
        <p:spPr/>
        <p:txBody>
          <a:bodyPr/>
          <a:lstStyle/>
          <a:p>
            <a:r>
              <a:rPr lang="en-US"/>
              <a:t>www.TheCarePartnerProject.org</a:t>
            </a:r>
            <a:endParaRPr lang="en-US" dirty="0"/>
          </a:p>
        </p:txBody>
      </p:sp>
      <p:sp>
        <p:nvSpPr>
          <p:cNvPr id="6" name="Header Placeholder 5">
            <a:extLst>
              <a:ext uri="{FF2B5EF4-FFF2-40B4-BE49-F238E27FC236}">
                <a16:creationId xmlns:a16="http://schemas.microsoft.com/office/drawing/2014/main" id="{CBE94076-3F47-4EA9-8B3D-EDBC8713F3E6}"/>
              </a:ext>
            </a:extLst>
          </p:cNvPr>
          <p:cNvSpPr>
            <a:spLocks noGrp="1"/>
          </p:cNvSpPr>
          <p:nvPr>
            <p:ph type="hdr" sz="quarter"/>
          </p:nvPr>
        </p:nvSpPr>
        <p:spPr/>
        <p:txBody>
          <a:bodyPr/>
          <a:lstStyle/>
          <a:p>
            <a:r>
              <a:rPr lang="en-US"/>
              <a:t>The Care Partner Project</a:t>
            </a:r>
            <a:endParaRPr lang="en-US" dirty="0"/>
          </a:p>
        </p:txBody>
      </p:sp>
    </p:spTree>
    <p:extLst>
      <p:ext uri="{BB962C8B-B14F-4D97-AF65-F5344CB8AC3E}">
        <p14:creationId xmlns:p14="http://schemas.microsoft.com/office/powerpoint/2010/main" val="15312125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Bring a handful of antimicrobial hand cleansers to line up on your loved one’s bedside tray table. Think of them as little soldiers in the fight against superbugs. If you see anyone come near your loved one with out washing their hands first, simply hand them a cleanser! </a:t>
            </a:r>
          </a:p>
          <a:p>
            <a:endParaRPr lang="en-US" dirty="0"/>
          </a:p>
          <a:p>
            <a:r>
              <a:rPr lang="en-US" dirty="0"/>
              <a:t>Often you will see a nurse or doctor come into the room, put on fresh gloves and then touch some surface like a monitor or bed rail or even their stethoscope, and then try to touch the patient. Those gloves are infected! Gloves protect the wearer. Putting them on and then touching anything does nothing to protect the patient.  It’s funny how training for hospital staff does not seem to plant this key concept very well in their staff. </a:t>
            </a:r>
          </a:p>
          <a:p>
            <a:endParaRPr lang="en-US" dirty="0"/>
          </a:p>
        </p:txBody>
      </p:sp>
      <p:sp>
        <p:nvSpPr>
          <p:cNvPr id="4" name="Slide Number Placeholder 3"/>
          <p:cNvSpPr>
            <a:spLocks noGrp="1"/>
          </p:cNvSpPr>
          <p:nvPr>
            <p:ph type="sldNum" sz="quarter" idx="5"/>
          </p:nvPr>
        </p:nvSpPr>
        <p:spPr/>
        <p:txBody>
          <a:bodyPr/>
          <a:lstStyle/>
          <a:p>
            <a:fld id="{1BB971D5-148B-674D-B618-1A6EA4D57920}" type="slidenum">
              <a:rPr lang="en-US" smtClean="0"/>
              <a:t>12</a:t>
            </a:fld>
            <a:endParaRPr lang="en-US" dirty="0"/>
          </a:p>
        </p:txBody>
      </p:sp>
      <p:sp>
        <p:nvSpPr>
          <p:cNvPr id="5" name="Footer Placeholder 4">
            <a:extLst>
              <a:ext uri="{FF2B5EF4-FFF2-40B4-BE49-F238E27FC236}">
                <a16:creationId xmlns:a16="http://schemas.microsoft.com/office/drawing/2014/main" id="{C0AAC9CC-16F8-9474-C1A4-BF2D1C40BDD6}"/>
              </a:ext>
            </a:extLst>
          </p:cNvPr>
          <p:cNvSpPr>
            <a:spLocks noGrp="1"/>
          </p:cNvSpPr>
          <p:nvPr>
            <p:ph type="ftr" sz="quarter" idx="4"/>
          </p:nvPr>
        </p:nvSpPr>
        <p:spPr/>
        <p:txBody>
          <a:bodyPr/>
          <a:lstStyle/>
          <a:p>
            <a:r>
              <a:rPr lang="en-US"/>
              <a:t>www.TheCarePartnerProject.org</a:t>
            </a:r>
            <a:endParaRPr lang="en-US" dirty="0"/>
          </a:p>
        </p:txBody>
      </p:sp>
      <p:sp>
        <p:nvSpPr>
          <p:cNvPr id="6" name="Header Placeholder 5">
            <a:extLst>
              <a:ext uri="{FF2B5EF4-FFF2-40B4-BE49-F238E27FC236}">
                <a16:creationId xmlns:a16="http://schemas.microsoft.com/office/drawing/2014/main" id="{67D71EA3-491D-3DAD-78FB-090866C2E0E8}"/>
              </a:ext>
            </a:extLst>
          </p:cNvPr>
          <p:cNvSpPr>
            <a:spLocks noGrp="1"/>
          </p:cNvSpPr>
          <p:nvPr>
            <p:ph type="hdr" sz="quarter"/>
          </p:nvPr>
        </p:nvSpPr>
        <p:spPr/>
        <p:txBody>
          <a:bodyPr/>
          <a:lstStyle/>
          <a:p>
            <a:r>
              <a:rPr lang="en-US"/>
              <a:t>The Care Partner Project</a:t>
            </a:r>
            <a:endParaRPr lang="en-US" dirty="0"/>
          </a:p>
        </p:txBody>
      </p:sp>
    </p:spTree>
    <p:extLst>
      <p:ext uri="{BB962C8B-B14F-4D97-AF65-F5344CB8AC3E}">
        <p14:creationId xmlns:p14="http://schemas.microsoft.com/office/powerpoint/2010/main" val="36685402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Another humorous strategy to promote hand hygiene is to my little signs and post them on the bed rail, trail table, over the head of your loved one’s bed. Paper, tape, markers are all the tools you need! (use painters tape or masking tape if you attach to walls).  Let’s brainstorm a few little funny ways to ask! </a:t>
            </a:r>
          </a:p>
          <a:p>
            <a:endParaRPr lang="en-US" dirty="0"/>
          </a:p>
          <a:p>
            <a:r>
              <a:rPr lang="en-US" b="1" dirty="0"/>
              <a:t>PRESENTER: THIS IS A GOOD WAY TO GENERATE AUDIENCE INTERACTION AND CONVERSATION. YOU MAY WANT TO OFFER THE FIRST SUGGESTION: ”INFECTION IS NOT ON MY BUCKET LIST! PLEASE WASH UP!” </a:t>
            </a:r>
          </a:p>
          <a:p>
            <a:endParaRPr lang="en-US" dirty="0"/>
          </a:p>
        </p:txBody>
      </p:sp>
      <p:sp>
        <p:nvSpPr>
          <p:cNvPr id="4" name="Slide Number Placeholder 3"/>
          <p:cNvSpPr>
            <a:spLocks noGrp="1"/>
          </p:cNvSpPr>
          <p:nvPr>
            <p:ph type="sldNum" sz="quarter" idx="5"/>
          </p:nvPr>
        </p:nvSpPr>
        <p:spPr/>
        <p:txBody>
          <a:bodyPr/>
          <a:lstStyle/>
          <a:p>
            <a:fld id="{1BB971D5-148B-674D-B618-1A6EA4D57920}" type="slidenum">
              <a:rPr lang="en-US" smtClean="0"/>
              <a:t>13</a:t>
            </a:fld>
            <a:endParaRPr lang="en-US" dirty="0"/>
          </a:p>
        </p:txBody>
      </p:sp>
      <p:sp>
        <p:nvSpPr>
          <p:cNvPr id="5" name="Footer Placeholder 4">
            <a:extLst>
              <a:ext uri="{FF2B5EF4-FFF2-40B4-BE49-F238E27FC236}">
                <a16:creationId xmlns:a16="http://schemas.microsoft.com/office/drawing/2014/main" id="{75C33245-1813-FC8B-5E96-3FCBCC8FCE42}"/>
              </a:ext>
            </a:extLst>
          </p:cNvPr>
          <p:cNvSpPr>
            <a:spLocks noGrp="1"/>
          </p:cNvSpPr>
          <p:nvPr>
            <p:ph type="ftr" sz="quarter" idx="4"/>
          </p:nvPr>
        </p:nvSpPr>
        <p:spPr/>
        <p:txBody>
          <a:bodyPr/>
          <a:lstStyle/>
          <a:p>
            <a:r>
              <a:rPr lang="en-US"/>
              <a:t>www.TheCarePartnerProject.org</a:t>
            </a:r>
            <a:endParaRPr lang="en-US" dirty="0"/>
          </a:p>
        </p:txBody>
      </p:sp>
      <p:sp>
        <p:nvSpPr>
          <p:cNvPr id="6" name="Header Placeholder 5">
            <a:extLst>
              <a:ext uri="{FF2B5EF4-FFF2-40B4-BE49-F238E27FC236}">
                <a16:creationId xmlns:a16="http://schemas.microsoft.com/office/drawing/2014/main" id="{994ADF44-E43D-0932-127B-1F360908AF1B}"/>
              </a:ext>
            </a:extLst>
          </p:cNvPr>
          <p:cNvSpPr>
            <a:spLocks noGrp="1"/>
          </p:cNvSpPr>
          <p:nvPr>
            <p:ph type="hdr" sz="quarter"/>
          </p:nvPr>
        </p:nvSpPr>
        <p:spPr/>
        <p:txBody>
          <a:bodyPr/>
          <a:lstStyle/>
          <a:p>
            <a:r>
              <a:rPr lang="en-US"/>
              <a:t>The Care Partner Project</a:t>
            </a:r>
            <a:endParaRPr lang="en-US" dirty="0"/>
          </a:p>
        </p:txBody>
      </p:sp>
    </p:spTree>
    <p:extLst>
      <p:ext uri="{BB962C8B-B14F-4D97-AF65-F5344CB8AC3E}">
        <p14:creationId xmlns:p14="http://schemas.microsoft.com/office/powerpoint/2010/main" val="3724972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time you see a student or medical staff out and about in the community, you can gently remind them they are spreading hospital Superbugs around town, or you can leave it up to their supervisors or trainers. Please DO call, and follow up in writing, too. Then, just don’t sit at the table they just left at Panera! Get it wiped off too! </a:t>
            </a:r>
          </a:p>
          <a:p>
            <a:endParaRPr lang="en-US" dirty="0"/>
          </a:p>
        </p:txBody>
      </p:sp>
      <p:sp>
        <p:nvSpPr>
          <p:cNvPr id="4" name="Slide Number Placeholder 3"/>
          <p:cNvSpPr>
            <a:spLocks noGrp="1"/>
          </p:cNvSpPr>
          <p:nvPr>
            <p:ph type="sldNum" sz="quarter" idx="5"/>
          </p:nvPr>
        </p:nvSpPr>
        <p:spPr/>
        <p:txBody>
          <a:bodyPr/>
          <a:lstStyle/>
          <a:p>
            <a:fld id="{1BB971D5-148B-674D-B618-1A6EA4D57920}" type="slidenum">
              <a:rPr lang="en-US" smtClean="0"/>
              <a:t>14</a:t>
            </a:fld>
            <a:endParaRPr lang="en-US" dirty="0"/>
          </a:p>
        </p:txBody>
      </p:sp>
      <p:sp>
        <p:nvSpPr>
          <p:cNvPr id="5" name="Footer Placeholder 4">
            <a:extLst>
              <a:ext uri="{FF2B5EF4-FFF2-40B4-BE49-F238E27FC236}">
                <a16:creationId xmlns:a16="http://schemas.microsoft.com/office/drawing/2014/main" id="{7781B8F0-DEEF-7519-D6DF-68FD6A17AAE4}"/>
              </a:ext>
            </a:extLst>
          </p:cNvPr>
          <p:cNvSpPr>
            <a:spLocks noGrp="1"/>
          </p:cNvSpPr>
          <p:nvPr>
            <p:ph type="ftr" sz="quarter" idx="4"/>
          </p:nvPr>
        </p:nvSpPr>
        <p:spPr/>
        <p:txBody>
          <a:bodyPr/>
          <a:lstStyle/>
          <a:p>
            <a:r>
              <a:rPr lang="en-US"/>
              <a:t>www.TheCarePartnerProject.org</a:t>
            </a:r>
            <a:endParaRPr lang="en-US" dirty="0"/>
          </a:p>
        </p:txBody>
      </p:sp>
      <p:sp>
        <p:nvSpPr>
          <p:cNvPr id="6" name="Header Placeholder 5">
            <a:extLst>
              <a:ext uri="{FF2B5EF4-FFF2-40B4-BE49-F238E27FC236}">
                <a16:creationId xmlns:a16="http://schemas.microsoft.com/office/drawing/2014/main" id="{BF48BB22-9056-7088-8741-703981EEB1EE}"/>
              </a:ext>
            </a:extLst>
          </p:cNvPr>
          <p:cNvSpPr>
            <a:spLocks noGrp="1"/>
          </p:cNvSpPr>
          <p:nvPr>
            <p:ph type="hdr" sz="quarter"/>
          </p:nvPr>
        </p:nvSpPr>
        <p:spPr/>
        <p:txBody>
          <a:bodyPr/>
          <a:lstStyle/>
          <a:p>
            <a:r>
              <a:rPr lang="en-US"/>
              <a:t>The Care Partner Project</a:t>
            </a:r>
            <a:endParaRPr lang="en-US" dirty="0"/>
          </a:p>
        </p:txBody>
      </p:sp>
    </p:spTree>
    <p:extLst>
      <p:ext uri="{BB962C8B-B14F-4D97-AF65-F5344CB8AC3E}">
        <p14:creationId xmlns:p14="http://schemas.microsoft.com/office/powerpoint/2010/main" val="560044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 diff is not your everyday case of diarrhea. It is unrelenting and vicious causing dehydration, which really puts all organs at risk but especially, the heart. What’s more, it is VERY hard to treat. One C. diff infection usually leads to another… and another. Some can  only conquer it with a fecal transplant. The important thing to remember is that it CAN be prevented with attention and paying attention to small details. Another key point, treatments for MERSA and VRE infections with heavy duty antibiotics can actually cause C. diff because all the good and bad bacteria are knocked out of the gastrointestinal tract, which is where the immune system is supported. So, another good motivation for taking proactive steps to prevent ANY infection! </a:t>
            </a:r>
          </a:p>
          <a:p>
            <a:endParaRPr lang="en-US" dirty="0"/>
          </a:p>
        </p:txBody>
      </p:sp>
      <p:sp>
        <p:nvSpPr>
          <p:cNvPr id="4" name="Slide Number Placeholder 3"/>
          <p:cNvSpPr>
            <a:spLocks noGrp="1"/>
          </p:cNvSpPr>
          <p:nvPr>
            <p:ph type="sldNum" sz="quarter" idx="5"/>
          </p:nvPr>
        </p:nvSpPr>
        <p:spPr/>
        <p:txBody>
          <a:bodyPr/>
          <a:lstStyle/>
          <a:p>
            <a:fld id="{1BB971D5-148B-674D-B618-1A6EA4D57920}" type="slidenum">
              <a:rPr lang="en-US" smtClean="0"/>
              <a:t>15</a:t>
            </a:fld>
            <a:endParaRPr lang="en-US" dirty="0"/>
          </a:p>
        </p:txBody>
      </p:sp>
      <p:sp>
        <p:nvSpPr>
          <p:cNvPr id="5" name="Footer Placeholder 4">
            <a:extLst>
              <a:ext uri="{FF2B5EF4-FFF2-40B4-BE49-F238E27FC236}">
                <a16:creationId xmlns:a16="http://schemas.microsoft.com/office/drawing/2014/main" id="{880338E5-8BF7-5BEF-1F0A-C16FC8AF4ABB}"/>
              </a:ext>
            </a:extLst>
          </p:cNvPr>
          <p:cNvSpPr>
            <a:spLocks noGrp="1"/>
          </p:cNvSpPr>
          <p:nvPr>
            <p:ph type="ftr" sz="quarter" idx="4"/>
          </p:nvPr>
        </p:nvSpPr>
        <p:spPr/>
        <p:txBody>
          <a:bodyPr/>
          <a:lstStyle/>
          <a:p>
            <a:r>
              <a:rPr lang="en-US"/>
              <a:t>www.TheCarePartnerProject.org</a:t>
            </a:r>
            <a:endParaRPr lang="en-US" dirty="0"/>
          </a:p>
        </p:txBody>
      </p:sp>
      <p:sp>
        <p:nvSpPr>
          <p:cNvPr id="6" name="Header Placeholder 5">
            <a:extLst>
              <a:ext uri="{FF2B5EF4-FFF2-40B4-BE49-F238E27FC236}">
                <a16:creationId xmlns:a16="http://schemas.microsoft.com/office/drawing/2014/main" id="{DADEA458-B079-4321-93F5-E2A27E4A1538}"/>
              </a:ext>
            </a:extLst>
          </p:cNvPr>
          <p:cNvSpPr>
            <a:spLocks noGrp="1"/>
          </p:cNvSpPr>
          <p:nvPr>
            <p:ph type="hdr" sz="quarter"/>
          </p:nvPr>
        </p:nvSpPr>
        <p:spPr/>
        <p:txBody>
          <a:bodyPr/>
          <a:lstStyle/>
          <a:p>
            <a:r>
              <a:rPr lang="en-US"/>
              <a:t>The Care Partner Project</a:t>
            </a:r>
            <a:endParaRPr lang="en-US" dirty="0"/>
          </a:p>
        </p:txBody>
      </p:sp>
    </p:spTree>
    <p:extLst>
      <p:ext uri="{BB962C8B-B14F-4D97-AF65-F5344CB8AC3E}">
        <p14:creationId xmlns:p14="http://schemas.microsoft.com/office/powerpoint/2010/main" val="14819907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PRESENTER: READ RORY’S STORY.  PLEASE GO TO ENDSEPSIS.ORG TO READ MORE ABOUT WHY A SEPSIS DIAGNOSIS WAS MISSED. </a:t>
            </a:r>
          </a:p>
          <a:p>
            <a:endParaRPr lang="en-US" dirty="0"/>
          </a:p>
        </p:txBody>
      </p:sp>
      <p:sp>
        <p:nvSpPr>
          <p:cNvPr id="4" name="Slide Number Placeholder 3"/>
          <p:cNvSpPr>
            <a:spLocks noGrp="1"/>
          </p:cNvSpPr>
          <p:nvPr>
            <p:ph type="sldNum" sz="quarter" idx="5"/>
          </p:nvPr>
        </p:nvSpPr>
        <p:spPr/>
        <p:txBody>
          <a:bodyPr/>
          <a:lstStyle/>
          <a:p>
            <a:fld id="{1BB971D5-148B-674D-B618-1A6EA4D57920}" type="slidenum">
              <a:rPr lang="en-US" smtClean="0"/>
              <a:t>16</a:t>
            </a:fld>
            <a:endParaRPr lang="en-US" dirty="0"/>
          </a:p>
        </p:txBody>
      </p:sp>
      <p:sp>
        <p:nvSpPr>
          <p:cNvPr id="5" name="Footer Placeholder 4">
            <a:extLst>
              <a:ext uri="{FF2B5EF4-FFF2-40B4-BE49-F238E27FC236}">
                <a16:creationId xmlns:a16="http://schemas.microsoft.com/office/drawing/2014/main" id="{EE1D6B4C-88EA-6BC9-CA95-32C4A433194E}"/>
              </a:ext>
            </a:extLst>
          </p:cNvPr>
          <p:cNvSpPr>
            <a:spLocks noGrp="1"/>
          </p:cNvSpPr>
          <p:nvPr>
            <p:ph type="ftr" sz="quarter" idx="4"/>
          </p:nvPr>
        </p:nvSpPr>
        <p:spPr/>
        <p:txBody>
          <a:bodyPr/>
          <a:lstStyle/>
          <a:p>
            <a:r>
              <a:rPr lang="en-US"/>
              <a:t>www.TheCarePartnerProject.org</a:t>
            </a:r>
            <a:endParaRPr lang="en-US" dirty="0"/>
          </a:p>
        </p:txBody>
      </p:sp>
      <p:sp>
        <p:nvSpPr>
          <p:cNvPr id="6" name="Header Placeholder 5">
            <a:extLst>
              <a:ext uri="{FF2B5EF4-FFF2-40B4-BE49-F238E27FC236}">
                <a16:creationId xmlns:a16="http://schemas.microsoft.com/office/drawing/2014/main" id="{5DD1937F-DA22-B2F2-4789-7687BBC16472}"/>
              </a:ext>
            </a:extLst>
          </p:cNvPr>
          <p:cNvSpPr>
            <a:spLocks noGrp="1"/>
          </p:cNvSpPr>
          <p:nvPr>
            <p:ph type="hdr" sz="quarter"/>
          </p:nvPr>
        </p:nvSpPr>
        <p:spPr/>
        <p:txBody>
          <a:bodyPr/>
          <a:lstStyle/>
          <a:p>
            <a:r>
              <a:rPr lang="en-US"/>
              <a:t>The Care Partner Project</a:t>
            </a:r>
            <a:endParaRPr lang="en-US" dirty="0"/>
          </a:p>
        </p:txBody>
      </p:sp>
    </p:spTree>
    <p:extLst>
      <p:ext uri="{BB962C8B-B14F-4D97-AF65-F5344CB8AC3E}">
        <p14:creationId xmlns:p14="http://schemas.microsoft.com/office/powerpoint/2010/main" val="33379600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PRESENTER: GO OVER THESE KEY FACTS, SUMMARIZE IN YOUR OWN WORDS</a:t>
            </a:r>
            <a:endParaRPr lang="en-US" dirty="0"/>
          </a:p>
        </p:txBody>
      </p:sp>
      <p:sp>
        <p:nvSpPr>
          <p:cNvPr id="4" name="Slide Number Placeholder 3"/>
          <p:cNvSpPr>
            <a:spLocks noGrp="1"/>
          </p:cNvSpPr>
          <p:nvPr>
            <p:ph type="sldNum" sz="quarter" idx="5"/>
          </p:nvPr>
        </p:nvSpPr>
        <p:spPr/>
        <p:txBody>
          <a:bodyPr/>
          <a:lstStyle/>
          <a:p>
            <a:fld id="{1BB971D5-148B-674D-B618-1A6EA4D57920}" type="slidenum">
              <a:rPr lang="en-US" smtClean="0"/>
              <a:t>17</a:t>
            </a:fld>
            <a:endParaRPr lang="en-US" dirty="0"/>
          </a:p>
        </p:txBody>
      </p:sp>
      <p:sp>
        <p:nvSpPr>
          <p:cNvPr id="5" name="Footer Placeholder 4">
            <a:extLst>
              <a:ext uri="{FF2B5EF4-FFF2-40B4-BE49-F238E27FC236}">
                <a16:creationId xmlns:a16="http://schemas.microsoft.com/office/drawing/2014/main" id="{62BAD046-A792-F7C2-5E00-01AF51925864}"/>
              </a:ext>
            </a:extLst>
          </p:cNvPr>
          <p:cNvSpPr>
            <a:spLocks noGrp="1"/>
          </p:cNvSpPr>
          <p:nvPr>
            <p:ph type="ftr" sz="quarter" idx="4"/>
          </p:nvPr>
        </p:nvSpPr>
        <p:spPr/>
        <p:txBody>
          <a:bodyPr/>
          <a:lstStyle/>
          <a:p>
            <a:r>
              <a:rPr lang="en-US"/>
              <a:t>www.TheCarePartnerProject.org</a:t>
            </a:r>
            <a:endParaRPr lang="en-US" dirty="0"/>
          </a:p>
        </p:txBody>
      </p:sp>
      <p:sp>
        <p:nvSpPr>
          <p:cNvPr id="6" name="Header Placeholder 5">
            <a:extLst>
              <a:ext uri="{FF2B5EF4-FFF2-40B4-BE49-F238E27FC236}">
                <a16:creationId xmlns:a16="http://schemas.microsoft.com/office/drawing/2014/main" id="{07457761-F3EC-CF95-547D-A93567991D84}"/>
              </a:ext>
            </a:extLst>
          </p:cNvPr>
          <p:cNvSpPr>
            <a:spLocks noGrp="1"/>
          </p:cNvSpPr>
          <p:nvPr>
            <p:ph type="hdr" sz="quarter"/>
          </p:nvPr>
        </p:nvSpPr>
        <p:spPr/>
        <p:txBody>
          <a:bodyPr/>
          <a:lstStyle/>
          <a:p>
            <a:r>
              <a:rPr lang="en-US"/>
              <a:t>The Care Partner Project</a:t>
            </a:r>
            <a:endParaRPr lang="en-US" dirty="0"/>
          </a:p>
        </p:txBody>
      </p:sp>
    </p:spTree>
    <p:extLst>
      <p:ext uri="{BB962C8B-B14F-4D97-AF65-F5344CB8AC3E}">
        <p14:creationId xmlns:p14="http://schemas.microsoft.com/office/powerpoint/2010/main" val="31366524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Urinary tract infections, or UTI’s as they are commonly known, and usually thought to be ”a women’s issue”, but as we age the bugs cross gender lines and men are susceptible as well. </a:t>
            </a:r>
          </a:p>
          <a:p>
            <a:endParaRPr lang="en-US" dirty="0"/>
          </a:p>
        </p:txBody>
      </p:sp>
      <p:sp>
        <p:nvSpPr>
          <p:cNvPr id="4" name="Slide Number Placeholder 3"/>
          <p:cNvSpPr>
            <a:spLocks noGrp="1"/>
          </p:cNvSpPr>
          <p:nvPr>
            <p:ph type="sldNum" sz="quarter" idx="5"/>
          </p:nvPr>
        </p:nvSpPr>
        <p:spPr/>
        <p:txBody>
          <a:bodyPr/>
          <a:lstStyle/>
          <a:p>
            <a:fld id="{1BB971D5-148B-674D-B618-1A6EA4D57920}" type="slidenum">
              <a:rPr lang="en-US" smtClean="0"/>
              <a:t>18</a:t>
            </a:fld>
            <a:endParaRPr lang="en-US" dirty="0"/>
          </a:p>
        </p:txBody>
      </p:sp>
      <p:sp>
        <p:nvSpPr>
          <p:cNvPr id="5" name="Footer Placeholder 4">
            <a:extLst>
              <a:ext uri="{FF2B5EF4-FFF2-40B4-BE49-F238E27FC236}">
                <a16:creationId xmlns:a16="http://schemas.microsoft.com/office/drawing/2014/main" id="{B73E324D-703F-E483-B8E2-4D258D80D0AC}"/>
              </a:ext>
            </a:extLst>
          </p:cNvPr>
          <p:cNvSpPr>
            <a:spLocks noGrp="1"/>
          </p:cNvSpPr>
          <p:nvPr>
            <p:ph type="ftr" sz="quarter" idx="4"/>
          </p:nvPr>
        </p:nvSpPr>
        <p:spPr/>
        <p:txBody>
          <a:bodyPr/>
          <a:lstStyle/>
          <a:p>
            <a:r>
              <a:rPr lang="en-US"/>
              <a:t>www.TheCarePartnerProject.org</a:t>
            </a:r>
            <a:endParaRPr lang="en-US" dirty="0"/>
          </a:p>
        </p:txBody>
      </p:sp>
      <p:sp>
        <p:nvSpPr>
          <p:cNvPr id="6" name="Header Placeholder 5">
            <a:extLst>
              <a:ext uri="{FF2B5EF4-FFF2-40B4-BE49-F238E27FC236}">
                <a16:creationId xmlns:a16="http://schemas.microsoft.com/office/drawing/2014/main" id="{87756176-B19C-0ACC-7FB4-3FFC7B3D2F91}"/>
              </a:ext>
            </a:extLst>
          </p:cNvPr>
          <p:cNvSpPr>
            <a:spLocks noGrp="1"/>
          </p:cNvSpPr>
          <p:nvPr>
            <p:ph type="hdr" sz="quarter"/>
          </p:nvPr>
        </p:nvSpPr>
        <p:spPr/>
        <p:txBody>
          <a:bodyPr/>
          <a:lstStyle/>
          <a:p>
            <a:r>
              <a:rPr lang="en-US"/>
              <a:t>The Care Partner Project</a:t>
            </a:r>
            <a:endParaRPr lang="en-US" dirty="0"/>
          </a:p>
        </p:txBody>
      </p:sp>
    </p:spTree>
    <p:extLst>
      <p:ext uri="{BB962C8B-B14F-4D97-AF65-F5344CB8AC3E}">
        <p14:creationId xmlns:p14="http://schemas.microsoft.com/office/powerpoint/2010/main" val="23607256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PRESENTER: READ FRANK’S STORY.</a:t>
            </a:r>
          </a:p>
          <a:p>
            <a:endParaRPr lang="en-US" dirty="0"/>
          </a:p>
        </p:txBody>
      </p:sp>
      <p:sp>
        <p:nvSpPr>
          <p:cNvPr id="4" name="Slide Number Placeholder 3"/>
          <p:cNvSpPr>
            <a:spLocks noGrp="1"/>
          </p:cNvSpPr>
          <p:nvPr>
            <p:ph type="sldNum" sz="quarter" idx="5"/>
          </p:nvPr>
        </p:nvSpPr>
        <p:spPr/>
        <p:txBody>
          <a:bodyPr/>
          <a:lstStyle/>
          <a:p>
            <a:fld id="{1BB971D5-148B-674D-B618-1A6EA4D57920}" type="slidenum">
              <a:rPr lang="en-US" smtClean="0"/>
              <a:t>19</a:t>
            </a:fld>
            <a:endParaRPr lang="en-US" dirty="0"/>
          </a:p>
        </p:txBody>
      </p:sp>
      <p:sp>
        <p:nvSpPr>
          <p:cNvPr id="5" name="Footer Placeholder 4">
            <a:extLst>
              <a:ext uri="{FF2B5EF4-FFF2-40B4-BE49-F238E27FC236}">
                <a16:creationId xmlns:a16="http://schemas.microsoft.com/office/drawing/2014/main" id="{1C7274D2-7576-4D45-BA97-6A94C6AC0BD3}"/>
              </a:ext>
            </a:extLst>
          </p:cNvPr>
          <p:cNvSpPr>
            <a:spLocks noGrp="1"/>
          </p:cNvSpPr>
          <p:nvPr>
            <p:ph type="ftr" sz="quarter" idx="4"/>
          </p:nvPr>
        </p:nvSpPr>
        <p:spPr/>
        <p:txBody>
          <a:bodyPr/>
          <a:lstStyle/>
          <a:p>
            <a:r>
              <a:rPr lang="en-US"/>
              <a:t>www.TheCarePartnerProject.org</a:t>
            </a:r>
            <a:endParaRPr lang="en-US" dirty="0"/>
          </a:p>
        </p:txBody>
      </p:sp>
      <p:sp>
        <p:nvSpPr>
          <p:cNvPr id="6" name="Header Placeholder 5">
            <a:extLst>
              <a:ext uri="{FF2B5EF4-FFF2-40B4-BE49-F238E27FC236}">
                <a16:creationId xmlns:a16="http://schemas.microsoft.com/office/drawing/2014/main" id="{17F4484E-25EF-ECE4-3365-641A1A6E58C4}"/>
              </a:ext>
            </a:extLst>
          </p:cNvPr>
          <p:cNvSpPr>
            <a:spLocks noGrp="1"/>
          </p:cNvSpPr>
          <p:nvPr>
            <p:ph type="hdr" sz="quarter"/>
          </p:nvPr>
        </p:nvSpPr>
        <p:spPr/>
        <p:txBody>
          <a:bodyPr/>
          <a:lstStyle/>
          <a:p>
            <a:r>
              <a:rPr lang="en-US"/>
              <a:t>The Care Partner Project</a:t>
            </a:r>
            <a:endParaRPr lang="en-US" dirty="0"/>
          </a:p>
        </p:txBody>
      </p:sp>
    </p:spTree>
    <p:extLst>
      <p:ext uri="{BB962C8B-B14F-4D97-AF65-F5344CB8AC3E}">
        <p14:creationId xmlns:p14="http://schemas.microsoft.com/office/powerpoint/2010/main" val="13244513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PRESENTER: GO OVER THESE KEY FACTS, SUMMARIZE IN YOUR OWN WORDS.</a:t>
            </a:r>
          </a:p>
          <a:p>
            <a:endParaRPr lang="en-US" dirty="0"/>
          </a:p>
        </p:txBody>
      </p:sp>
      <p:sp>
        <p:nvSpPr>
          <p:cNvPr id="4" name="Slide Number Placeholder 3"/>
          <p:cNvSpPr>
            <a:spLocks noGrp="1"/>
          </p:cNvSpPr>
          <p:nvPr>
            <p:ph type="sldNum" sz="quarter" idx="5"/>
          </p:nvPr>
        </p:nvSpPr>
        <p:spPr/>
        <p:txBody>
          <a:bodyPr/>
          <a:lstStyle/>
          <a:p>
            <a:fld id="{1BB971D5-148B-674D-B618-1A6EA4D57920}" type="slidenum">
              <a:rPr lang="en-US" smtClean="0"/>
              <a:t>20</a:t>
            </a:fld>
            <a:endParaRPr lang="en-US" dirty="0"/>
          </a:p>
        </p:txBody>
      </p:sp>
      <p:sp>
        <p:nvSpPr>
          <p:cNvPr id="5" name="Footer Placeholder 4">
            <a:extLst>
              <a:ext uri="{FF2B5EF4-FFF2-40B4-BE49-F238E27FC236}">
                <a16:creationId xmlns:a16="http://schemas.microsoft.com/office/drawing/2014/main" id="{47634F76-B531-DA5B-3CE5-82CEEEB1FDA6}"/>
              </a:ext>
            </a:extLst>
          </p:cNvPr>
          <p:cNvSpPr>
            <a:spLocks noGrp="1"/>
          </p:cNvSpPr>
          <p:nvPr>
            <p:ph type="ftr" sz="quarter" idx="4"/>
          </p:nvPr>
        </p:nvSpPr>
        <p:spPr/>
        <p:txBody>
          <a:bodyPr/>
          <a:lstStyle/>
          <a:p>
            <a:r>
              <a:rPr lang="en-US"/>
              <a:t>www.TheCarePartnerProject.org</a:t>
            </a:r>
            <a:endParaRPr lang="en-US" dirty="0"/>
          </a:p>
        </p:txBody>
      </p:sp>
      <p:sp>
        <p:nvSpPr>
          <p:cNvPr id="6" name="Header Placeholder 5">
            <a:extLst>
              <a:ext uri="{FF2B5EF4-FFF2-40B4-BE49-F238E27FC236}">
                <a16:creationId xmlns:a16="http://schemas.microsoft.com/office/drawing/2014/main" id="{6F87EA5A-B9A2-F657-33CC-F1F2525DC209}"/>
              </a:ext>
            </a:extLst>
          </p:cNvPr>
          <p:cNvSpPr>
            <a:spLocks noGrp="1"/>
          </p:cNvSpPr>
          <p:nvPr>
            <p:ph type="hdr" sz="quarter"/>
          </p:nvPr>
        </p:nvSpPr>
        <p:spPr/>
        <p:txBody>
          <a:bodyPr/>
          <a:lstStyle/>
          <a:p>
            <a:r>
              <a:rPr lang="en-US"/>
              <a:t>The Care Partner Project</a:t>
            </a:r>
            <a:endParaRPr lang="en-US" dirty="0"/>
          </a:p>
        </p:txBody>
      </p:sp>
    </p:spTree>
    <p:extLst>
      <p:ext uri="{BB962C8B-B14F-4D97-AF65-F5344CB8AC3E}">
        <p14:creationId xmlns:p14="http://schemas.microsoft.com/office/powerpoint/2010/main" val="18370057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Covid taught all of us about ventilators, but we didn’t learn too much about why they are risky. The tubes provide a direct pathway to the lungs! These can be germ highways and cause pneumonia, a dangerous infection for anyone, but especially so for someone who is medically fragile, depending on a ventilator to help them breathe.  </a:t>
            </a:r>
          </a:p>
          <a:p>
            <a:endParaRPr lang="en-US" dirty="0"/>
          </a:p>
        </p:txBody>
      </p:sp>
      <p:sp>
        <p:nvSpPr>
          <p:cNvPr id="4" name="Slide Number Placeholder 3"/>
          <p:cNvSpPr>
            <a:spLocks noGrp="1"/>
          </p:cNvSpPr>
          <p:nvPr>
            <p:ph type="sldNum" sz="quarter" idx="5"/>
          </p:nvPr>
        </p:nvSpPr>
        <p:spPr/>
        <p:txBody>
          <a:bodyPr/>
          <a:lstStyle/>
          <a:p>
            <a:fld id="{1BB971D5-148B-674D-B618-1A6EA4D57920}" type="slidenum">
              <a:rPr lang="en-US" smtClean="0"/>
              <a:t>21</a:t>
            </a:fld>
            <a:endParaRPr lang="en-US" dirty="0"/>
          </a:p>
        </p:txBody>
      </p:sp>
      <p:sp>
        <p:nvSpPr>
          <p:cNvPr id="5" name="Footer Placeholder 4">
            <a:extLst>
              <a:ext uri="{FF2B5EF4-FFF2-40B4-BE49-F238E27FC236}">
                <a16:creationId xmlns:a16="http://schemas.microsoft.com/office/drawing/2014/main" id="{CA6570F9-FF0B-1002-E66F-5C2EFE2F990C}"/>
              </a:ext>
            </a:extLst>
          </p:cNvPr>
          <p:cNvSpPr>
            <a:spLocks noGrp="1"/>
          </p:cNvSpPr>
          <p:nvPr>
            <p:ph type="ftr" sz="quarter" idx="4"/>
          </p:nvPr>
        </p:nvSpPr>
        <p:spPr/>
        <p:txBody>
          <a:bodyPr/>
          <a:lstStyle/>
          <a:p>
            <a:r>
              <a:rPr lang="en-US"/>
              <a:t>www.TheCarePartnerProject.org</a:t>
            </a:r>
            <a:endParaRPr lang="en-US" dirty="0"/>
          </a:p>
        </p:txBody>
      </p:sp>
      <p:sp>
        <p:nvSpPr>
          <p:cNvPr id="6" name="Header Placeholder 5">
            <a:extLst>
              <a:ext uri="{FF2B5EF4-FFF2-40B4-BE49-F238E27FC236}">
                <a16:creationId xmlns:a16="http://schemas.microsoft.com/office/drawing/2014/main" id="{2AE0ECAF-FC1E-54AB-76EC-BE486F0047E4}"/>
              </a:ext>
            </a:extLst>
          </p:cNvPr>
          <p:cNvSpPr>
            <a:spLocks noGrp="1"/>
          </p:cNvSpPr>
          <p:nvPr>
            <p:ph type="hdr" sz="quarter"/>
          </p:nvPr>
        </p:nvSpPr>
        <p:spPr/>
        <p:txBody>
          <a:bodyPr/>
          <a:lstStyle/>
          <a:p>
            <a:r>
              <a:rPr lang="en-US"/>
              <a:t>The Care Partner Project</a:t>
            </a:r>
            <a:endParaRPr lang="en-US" dirty="0"/>
          </a:p>
        </p:txBody>
      </p:sp>
    </p:spTree>
    <p:extLst>
      <p:ext uri="{BB962C8B-B14F-4D97-AF65-F5344CB8AC3E}">
        <p14:creationId xmlns:p14="http://schemas.microsoft.com/office/powerpoint/2010/main" val="38439167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PRESENTER: GO OVER THESE KEY FACTS, SUMMARIZE IN YOUR OWN WORDS.</a:t>
            </a:r>
          </a:p>
          <a:p>
            <a:endParaRPr lang="en-US" dirty="0"/>
          </a:p>
        </p:txBody>
      </p:sp>
      <p:sp>
        <p:nvSpPr>
          <p:cNvPr id="4" name="Slide Number Placeholder 3"/>
          <p:cNvSpPr>
            <a:spLocks noGrp="1"/>
          </p:cNvSpPr>
          <p:nvPr>
            <p:ph type="sldNum" sz="quarter" idx="5"/>
          </p:nvPr>
        </p:nvSpPr>
        <p:spPr/>
        <p:txBody>
          <a:bodyPr/>
          <a:lstStyle/>
          <a:p>
            <a:fld id="{1BB971D5-148B-674D-B618-1A6EA4D57920}" type="slidenum">
              <a:rPr lang="en-US" smtClean="0"/>
              <a:t>22</a:t>
            </a:fld>
            <a:endParaRPr lang="en-US" dirty="0"/>
          </a:p>
        </p:txBody>
      </p:sp>
      <p:sp>
        <p:nvSpPr>
          <p:cNvPr id="5" name="Footer Placeholder 4">
            <a:extLst>
              <a:ext uri="{FF2B5EF4-FFF2-40B4-BE49-F238E27FC236}">
                <a16:creationId xmlns:a16="http://schemas.microsoft.com/office/drawing/2014/main" id="{09B4B6E0-BA88-1649-674D-65F8F9CE6199}"/>
              </a:ext>
            </a:extLst>
          </p:cNvPr>
          <p:cNvSpPr>
            <a:spLocks noGrp="1"/>
          </p:cNvSpPr>
          <p:nvPr>
            <p:ph type="ftr" sz="quarter" idx="4"/>
          </p:nvPr>
        </p:nvSpPr>
        <p:spPr/>
        <p:txBody>
          <a:bodyPr/>
          <a:lstStyle/>
          <a:p>
            <a:r>
              <a:rPr lang="en-US"/>
              <a:t>www.TheCarePartnerProject.org</a:t>
            </a:r>
            <a:endParaRPr lang="en-US" dirty="0"/>
          </a:p>
        </p:txBody>
      </p:sp>
      <p:sp>
        <p:nvSpPr>
          <p:cNvPr id="6" name="Header Placeholder 5">
            <a:extLst>
              <a:ext uri="{FF2B5EF4-FFF2-40B4-BE49-F238E27FC236}">
                <a16:creationId xmlns:a16="http://schemas.microsoft.com/office/drawing/2014/main" id="{5A170389-9297-0AC9-C0DB-E2823CC7C5A0}"/>
              </a:ext>
            </a:extLst>
          </p:cNvPr>
          <p:cNvSpPr>
            <a:spLocks noGrp="1"/>
          </p:cNvSpPr>
          <p:nvPr>
            <p:ph type="hdr" sz="quarter"/>
          </p:nvPr>
        </p:nvSpPr>
        <p:spPr/>
        <p:txBody>
          <a:bodyPr/>
          <a:lstStyle/>
          <a:p>
            <a:r>
              <a:rPr lang="en-US"/>
              <a:t>The Care Partner Project</a:t>
            </a:r>
            <a:endParaRPr lang="en-US" dirty="0"/>
          </a:p>
        </p:txBody>
      </p:sp>
    </p:spTree>
    <p:extLst>
      <p:ext uri="{BB962C8B-B14F-4D97-AF65-F5344CB8AC3E}">
        <p14:creationId xmlns:p14="http://schemas.microsoft.com/office/powerpoint/2010/main" val="19748631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Sepsis is truly an emergency when every second counts and it can creep into the body in teeny, tiny breaks in the skin.</a:t>
            </a:r>
          </a:p>
          <a:p>
            <a:endParaRPr lang="en-US" dirty="0"/>
          </a:p>
        </p:txBody>
      </p:sp>
      <p:sp>
        <p:nvSpPr>
          <p:cNvPr id="4" name="Slide Number Placeholder 3"/>
          <p:cNvSpPr>
            <a:spLocks noGrp="1"/>
          </p:cNvSpPr>
          <p:nvPr>
            <p:ph type="sldNum" sz="quarter" idx="5"/>
          </p:nvPr>
        </p:nvSpPr>
        <p:spPr/>
        <p:txBody>
          <a:bodyPr/>
          <a:lstStyle/>
          <a:p>
            <a:fld id="{1BB971D5-148B-674D-B618-1A6EA4D57920}" type="slidenum">
              <a:rPr lang="en-US" smtClean="0"/>
              <a:t>23</a:t>
            </a:fld>
            <a:endParaRPr lang="en-US" dirty="0"/>
          </a:p>
        </p:txBody>
      </p:sp>
      <p:sp>
        <p:nvSpPr>
          <p:cNvPr id="5" name="Footer Placeholder 4">
            <a:extLst>
              <a:ext uri="{FF2B5EF4-FFF2-40B4-BE49-F238E27FC236}">
                <a16:creationId xmlns:a16="http://schemas.microsoft.com/office/drawing/2014/main" id="{339E403F-50DD-F1FB-031C-606A805CE48A}"/>
              </a:ext>
            </a:extLst>
          </p:cNvPr>
          <p:cNvSpPr>
            <a:spLocks noGrp="1"/>
          </p:cNvSpPr>
          <p:nvPr>
            <p:ph type="ftr" sz="quarter" idx="4"/>
          </p:nvPr>
        </p:nvSpPr>
        <p:spPr/>
        <p:txBody>
          <a:bodyPr/>
          <a:lstStyle/>
          <a:p>
            <a:r>
              <a:rPr lang="en-US"/>
              <a:t>www.TheCarePartnerProject.org</a:t>
            </a:r>
            <a:endParaRPr lang="en-US" dirty="0"/>
          </a:p>
        </p:txBody>
      </p:sp>
      <p:sp>
        <p:nvSpPr>
          <p:cNvPr id="6" name="Header Placeholder 5">
            <a:extLst>
              <a:ext uri="{FF2B5EF4-FFF2-40B4-BE49-F238E27FC236}">
                <a16:creationId xmlns:a16="http://schemas.microsoft.com/office/drawing/2014/main" id="{0108233C-C88D-1AB7-6EBB-9D65518ADF4A}"/>
              </a:ext>
            </a:extLst>
          </p:cNvPr>
          <p:cNvSpPr>
            <a:spLocks noGrp="1"/>
          </p:cNvSpPr>
          <p:nvPr>
            <p:ph type="hdr" sz="quarter"/>
          </p:nvPr>
        </p:nvSpPr>
        <p:spPr/>
        <p:txBody>
          <a:bodyPr/>
          <a:lstStyle/>
          <a:p>
            <a:r>
              <a:rPr lang="en-US"/>
              <a:t>The Care Partner Project</a:t>
            </a:r>
            <a:endParaRPr lang="en-US" dirty="0"/>
          </a:p>
        </p:txBody>
      </p:sp>
    </p:spTree>
    <p:extLst>
      <p:ext uri="{BB962C8B-B14F-4D97-AF65-F5344CB8AC3E}">
        <p14:creationId xmlns:p14="http://schemas.microsoft.com/office/powerpoint/2010/main" val="33613120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660A45-F9FB-D451-6B66-AA93B63DE5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16D90A-37F3-EC4D-CDAD-63AA9E80EB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A72128-3019-97A1-08E7-BC5B7A4C4B2F}"/>
              </a:ext>
            </a:extLst>
          </p:cNvPr>
          <p:cNvSpPr>
            <a:spLocks noGrp="1"/>
          </p:cNvSpPr>
          <p:nvPr>
            <p:ph type="body" idx="1"/>
          </p:nvPr>
        </p:nvSpPr>
        <p:spPr/>
        <p:txBody>
          <a:bodyPr/>
          <a:lstStyle/>
          <a:p>
            <a:r>
              <a:rPr lang="en-US" b="1" dirty="0"/>
              <a:t>PRESENTER: READ RORY’S STORY.  PLEASE GO TO ENDSEPSIS.ORG TO READ MORE ABOUT WHY A SEPSIS DIAGNOSIS WAS MISSED. </a:t>
            </a:r>
          </a:p>
          <a:p>
            <a:endParaRPr lang="en-US" dirty="0"/>
          </a:p>
        </p:txBody>
      </p:sp>
      <p:sp>
        <p:nvSpPr>
          <p:cNvPr id="4" name="Slide Number Placeholder 3">
            <a:extLst>
              <a:ext uri="{FF2B5EF4-FFF2-40B4-BE49-F238E27FC236}">
                <a16:creationId xmlns:a16="http://schemas.microsoft.com/office/drawing/2014/main" id="{ED0FCA9F-F897-EB33-C1A3-91DCF7F21D73}"/>
              </a:ext>
            </a:extLst>
          </p:cNvPr>
          <p:cNvSpPr>
            <a:spLocks noGrp="1"/>
          </p:cNvSpPr>
          <p:nvPr>
            <p:ph type="sldNum" sz="quarter" idx="5"/>
          </p:nvPr>
        </p:nvSpPr>
        <p:spPr/>
        <p:txBody>
          <a:bodyPr/>
          <a:lstStyle/>
          <a:p>
            <a:fld id="{1BB971D5-148B-674D-B618-1A6EA4D57920}" type="slidenum">
              <a:rPr lang="en-US" smtClean="0"/>
              <a:t>24</a:t>
            </a:fld>
            <a:endParaRPr lang="en-US" dirty="0"/>
          </a:p>
        </p:txBody>
      </p:sp>
      <p:sp>
        <p:nvSpPr>
          <p:cNvPr id="5" name="Footer Placeholder 4">
            <a:extLst>
              <a:ext uri="{FF2B5EF4-FFF2-40B4-BE49-F238E27FC236}">
                <a16:creationId xmlns:a16="http://schemas.microsoft.com/office/drawing/2014/main" id="{13DEFC2A-B8E3-606E-EC15-A38FA2CF83F0}"/>
              </a:ext>
            </a:extLst>
          </p:cNvPr>
          <p:cNvSpPr>
            <a:spLocks noGrp="1"/>
          </p:cNvSpPr>
          <p:nvPr>
            <p:ph type="ftr" sz="quarter" idx="4"/>
          </p:nvPr>
        </p:nvSpPr>
        <p:spPr/>
        <p:txBody>
          <a:bodyPr/>
          <a:lstStyle/>
          <a:p>
            <a:r>
              <a:rPr lang="en-US"/>
              <a:t>www.TheCarePartnerProject.org</a:t>
            </a:r>
            <a:endParaRPr lang="en-US" dirty="0"/>
          </a:p>
        </p:txBody>
      </p:sp>
      <p:sp>
        <p:nvSpPr>
          <p:cNvPr id="6" name="Header Placeholder 5">
            <a:extLst>
              <a:ext uri="{FF2B5EF4-FFF2-40B4-BE49-F238E27FC236}">
                <a16:creationId xmlns:a16="http://schemas.microsoft.com/office/drawing/2014/main" id="{31F3D6BE-E491-2C8D-CBC8-7B5275A181CA}"/>
              </a:ext>
            </a:extLst>
          </p:cNvPr>
          <p:cNvSpPr>
            <a:spLocks noGrp="1"/>
          </p:cNvSpPr>
          <p:nvPr>
            <p:ph type="hdr" sz="quarter"/>
          </p:nvPr>
        </p:nvSpPr>
        <p:spPr/>
        <p:txBody>
          <a:bodyPr/>
          <a:lstStyle/>
          <a:p>
            <a:r>
              <a:rPr lang="en-US"/>
              <a:t>The Care Partner Project</a:t>
            </a:r>
            <a:endParaRPr lang="en-US" dirty="0"/>
          </a:p>
        </p:txBody>
      </p:sp>
    </p:spTree>
    <p:extLst>
      <p:ext uri="{BB962C8B-B14F-4D97-AF65-F5344CB8AC3E}">
        <p14:creationId xmlns:p14="http://schemas.microsoft.com/office/powerpoint/2010/main" val="267206160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PRESENTER: GO OVER THESE KEY FACTS, SUMMARIZE IN YOUR OWN WORDS.</a:t>
            </a:r>
          </a:p>
          <a:p>
            <a:endParaRPr lang="en-US" dirty="0"/>
          </a:p>
        </p:txBody>
      </p:sp>
      <p:sp>
        <p:nvSpPr>
          <p:cNvPr id="4" name="Slide Number Placeholder 3"/>
          <p:cNvSpPr>
            <a:spLocks noGrp="1"/>
          </p:cNvSpPr>
          <p:nvPr>
            <p:ph type="sldNum" sz="quarter" idx="5"/>
          </p:nvPr>
        </p:nvSpPr>
        <p:spPr/>
        <p:txBody>
          <a:bodyPr/>
          <a:lstStyle/>
          <a:p>
            <a:fld id="{1BB971D5-148B-674D-B618-1A6EA4D57920}" type="slidenum">
              <a:rPr lang="en-US" smtClean="0"/>
              <a:t>25</a:t>
            </a:fld>
            <a:endParaRPr lang="en-US" dirty="0"/>
          </a:p>
        </p:txBody>
      </p:sp>
      <p:sp>
        <p:nvSpPr>
          <p:cNvPr id="5" name="Footer Placeholder 4">
            <a:extLst>
              <a:ext uri="{FF2B5EF4-FFF2-40B4-BE49-F238E27FC236}">
                <a16:creationId xmlns:a16="http://schemas.microsoft.com/office/drawing/2014/main" id="{062FD31E-1180-E0E8-B734-1DD08C881FFB}"/>
              </a:ext>
            </a:extLst>
          </p:cNvPr>
          <p:cNvSpPr>
            <a:spLocks noGrp="1"/>
          </p:cNvSpPr>
          <p:nvPr>
            <p:ph type="ftr" sz="quarter" idx="4"/>
          </p:nvPr>
        </p:nvSpPr>
        <p:spPr/>
        <p:txBody>
          <a:bodyPr/>
          <a:lstStyle/>
          <a:p>
            <a:r>
              <a:rPr lang="en-US"/>
              <a:t>www.TheCarePartnerProject.org</a:t>
            </a:r>
            <a:endParaRPr lang="en-US" dirty="0"/>
          </a:p>
        </p:txBody>
      </p:sp>
      <p:sp>
        <p:nvSpPr>
          <p:cNvPr id="6" name="Header Placeholder 5">
            <a:extLst>
              <a:ext uri="{FF2B5EF4-FFF2-40B4-BE49-F238E27FC236}">
                <a16:creationId xmlns:a16="http://schemas.microsoft.com/office/drawing/2014/main" id="{B4DE7EB6-C218-B648-95F7-7CF9931F3505}"/>
              </a:ext>
            </a:extLst>
          </p:cNvPr>
          <p:cNvSpPr>
            <a:spLocks noGrp="1"/>
          </p:cNvSpPr>
          <p:nvPr>
            <p:ph type="hdr" sz="quarter"/>
          </p:nvPr>
        </p:nvSpPr>
        <p:spPr/>
        <p:txBody>
          <a:bodyPr/>
          <a:lstStyle/>
          <a:p>
            <a:r>
              <a:rPr lang="en-US"/>
              <a:t>The Care Partner Project</a:t>
            </a:r>
            <a:endParaRPr lang="en-US" dirty="0"/>
          </a:p>
        </p:txBody>
      </p:sp>
    </p:spTree>
    <p:extLst>
      <p:ext uri="{BB962C8B-B14F-4D97-AF65-F5344CB8AC3E}">
        <p14:creationId xmlns:p14="http://schemas.microsoft.com/office/powerpoint/2010/main" val="17338872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PRESENTER: GO OVER THESE KEY FACTS, SUMMARIZE IN YOUR OWN WORDS.</a:t>
            </a:r>
          </a:p>
          <a:p>
            <a:endParaRPr lang="en-US" dirty="0"/>
          </a:p>
        </p:txBody>
      </p:sp>
      <p:sp>
        <p:nvSpPr>
          <p:cNvPr id="4" name="Slide Number Placeholder 3"/>
          <p:cNvSpPr>
            <a:spLocks noGrp="1"/>
          </p:cNvSpPr>
          <p:nvPr>
            <p:ph type="sldNum" sz="quarter" idx="5"/>
          </p:nvPr>
        </p:nvSpPr>
        <p:spPr/>
        <p:txBody>
          <a:bodyPr/>
          <a:lstStyle/>
          <a:p>
            <a:fld id="{1BB971D5-148B-674D-B618-1A6EA4D57920}" type="slidenum">
              <a:rPr lang="en-US" smtClean="0"/>
              <a:t>26</a:t>
            </a:fld>
            <a:endParaRPr lang="en-US" dirty="0"/>
          </a:p>
        </p:txBody>
      </p:sp>
      <p:sp>
        <p:nvSpPr>
          <p:cNvPr id="5" name="Footer Placeholder 4">
            <a:extLst>
              <a:ext uri="{FF2B5EF4-FFF2-40B4-BE49-F238E27FC236}">
                <a16:creationId xmlns:a16="http://schemas.microsoft.com/office/drawing/2014/main" id="{4ABFCC0A-61BC-1155-42A8-195F5D745697}"/>
              </a:ext>
            </a:extLst>
          </p:cNvPr>
          <p:cNvSpPr>
            <a:spLocks noGrp="1"/>
          </p:cNvSpPr>
          <p:nvPr>
            <p:ph type="ftr" sz="quarter" idx="4"/>
          </p:nvPr>
        </p:nvSpPr>
        <p:spPr/>
        <p:txBody>
          <a:bodyPr/>
          <a:lstStyle/>
          <a:p>
            <a:r>
              <a:rPr lang="en-US"/>
              <a:t>www.TheCarePartnerProject.org</a:t>
            </a:r>
            <a:endParaRPr lang="en-US" dirty="0"/>
          </a:p>
        </p:txBody>
      </p:sp>
      <p:sp>
        <p:nvSpPr>
          <p:cNvPr id="6" name="Header Placeholder 5">
            <a:extLst>
              <a:ext uri="{FF2B5EF4-FFF2-40B4-BE49-F238E27FC236}">
                <a16:creationId xmlns:a16="http://schemas.microsoft.com/office/drawing/2014/main" id="{0AAF467C-D924-50EC-65E8-D3379883C0A0}"/>
              </a:ext>
            </a:extLst>
          </p:cNvPr>
          <p:cNvSpPr>
            <a:spLocks noGrp="1"/>
          </p:cNvSpPr>
          <p:nvPr>
            <p:ph type="hdr" sz="quarter"/>
          </p:nvPr>
        </p:nvSpPr>
        <p:spPr/>
        <p:txBody>
          <a:bodyPr/>
          <a:lstStyle/>
          <a:p>
            <a:r>
              <a:rPr lang="en-US"/>
              <a:t>The Care Partner Project</a:t>
            </a:r>
            <a:endParaRPr lang="en-US" dirty="0"/>
          </a:p>
        </p:txBody>
      </p:sp>
    </p:spTree>
    <p:extLst>
      <p:ext uri="{BB962C8B-B14F-4D97-AF65-F5344CB8AC3E}">
        <p14:creationId xmlns:p14="http://schemas.microsoft.com/office/powerpoint/2010/main" val="162986681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3CA63B-9D8A-F74F-9B61-B8A2C32FFC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3C4B67-28DA-6E2E-BCFA-2567850846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6065803-12C9-8327-37D7-E7A188EDF977}"/>
              </a:ext>
            </a:extLst>
          </p:cNvPr>
          <p:cNvSpPr>
            <a:spLocks noGrp="1"/>
          </p:cNvSpPr>
          <p:nvPr>
            <p:ph type="body" idx="1"/>
          </p:nvPr>
        </p:nvSpPr>
        <p:spPr/>
        <p:txBody>
          <a:bodyPr/>
          <a:lstStyle/>
          <a:p>
            <a:r>
              <a:rPr lang="en-US" dirty="0"/>
              <a:t>These are some examples of the checklists you will see and can download at The Care Partner Project. </a:t>
            </a:r>
          </a:p>
          <a:p>
            <a:endParaRPr lang="en-US" dirty="0"/>
          </a:p>
        </p:txBody>
      </p:sp>
      <p:sp>
        <p:nvSpPr>
          <p:cNvPr id="4" name="Slide Number Placeholder 3">
            <a:extLst>
              <a:ext uri="{FF2B5EF4-FFF2-40B4-BE49-F238E27FC236}">
                <a16:creationId xmlns:a16="http://schemas.microsoft.com/office/drawing/2014/main" id="{D44B8573-C96C-050B-E3D0-4255A225327F}"/>
              </a:ext>
            </a:extLst>
          </p:cNvPr>
          <p:cNvSpPr>
            <a:spLocks noGrp="1"/>
          </p:cNvSpPr>
          <p:nvPr>
            <p:ph type="sldNum" sz="quarter" idx="5"/>
          </p:nvPr>
        </p:nvSpPr>
        <p:spPr/>
        <p:txBody>
          <a:bodyPr/>
          <a:lstStyle/>
          <a:p>
            <a:fld id="{1BB971D5-148B-674D-B618-1A6EA4D57920}" type="slidenum">
              <a:rPr lang="en-US" smtClean="0"/>
              <a:t>27</a:t>
            </a:fld>
            <a:endParaRPr lang="en-US" dirty="0"/>
          </a:p>
        </p:txBody>
      </p:sp>
      <p:sp>
        <p:nvSpPr>
          <p:cNvPr id="5" name="Footer Placeholder 4">
            <a:extLst>
              <a:ext uri="{FF2B5EF4-FFF2-40B4-BE49-F238E27FC236}">
                <a16:creationId xmlns:a16="http://schemas.microsoft.com/office/drawing/2014/main" id="{F388C042-785F-18BD-CC49-D47E3C681A98}"/>
              </a:ext>
            </a:extLst>
          </p:cNvPr>
          <p:cNvSpPr>
            <a:spLocks noGrp="1"/>
          </p:cNvSpPr>
          <p:nvPr>
            <p:ph type="ftr" sz="quarter" idx="4"/>
          </p:nvPr>
        </p:nvSpPr>
        <p:spPr/>
        <p:txBody>
          <a:bodyPr/>
          <a:lstStyle/>
          <a:p>
            <a:r>
              <a:rPr lang="en-US"/>
              <a:t>www.TheCarePartnerProject.org</a:t>
            </a:r>
            <a:endParaRPr lang="en-US" dirty="0"/>
          </a:p>
        </p:txBody>
      </p:sp>
      <p:sp>
        <p:nvSpPr>
          <p:cNvPr id="6" name="Header Placeholder 5">
            <a:extLst>
              <a:ext uri="{FF2B5EF4-FFF2-40B4-BE49-F238E27FC236}">
                <a16:creationId xmlns:a16="http://schemas.microsoft.com/office/drawing/2014/main" id="{7BE07CEE-F3FA-08BD-1CB1-3AB21B54D330}"/>
              </a:ext>
            </a:extLst>
          </p:cNvPr>
          <p:cNvSpPr>
            <a:spLocks noGrp="1"/>
          </p:cNvSpPr>
          <p:nvPr>
            <p:ph type="hdr" sz="quarter"/>
          </p:nvPr>
        </p:nvSpPr>
        <p:spPr/>
        <p:txBody>
          <a:bodyPr/>
          <a:lstStyle/>
          <a:p>
            <a:r>
              <a:rPr lang="en-US"/>
              <a:t>The Care Partner Project</a:t>
            </a:r>
            <a:endParaRPr lang="en-US" dirty="0"/>
          </a:p>
        </p:txBody>
      </p:sp>
    </p:spTree>
    <p:extLst>
      <p:ext uri="{BB962C8B-B14F-4D97-AF65-F5344CB8AC3E}">
        <p14:creationId xmlns:p14="http://schemas.microsoft.com/office/powerpoint/2010/main" val="219743089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PRESENTER: OPEN UP Q &amp; A.  SEE THE NEXT SLIDE FOR AN IDEA YOU MAY WANT TO USE TO START THE CONVERSATION.</a:t>
            </a:r>
          </a:p>
          <a:p>
            <a:endParaRPr lang="en-US" dirty="0"/>
          </a:p>
        </p:txBody>
      </p:sp>
      <p:sp>
        <p:nvSpPr>
          <p:cNvPr id="4" name="Slide Number Placeholder 3"/>
          <p:cNvSpPr>
            <a:spLocks noGrp="1"/>
          </p:cNvSpPr>
          <p:nvPr>
            <p:ph type="sldNum" sz="quarter" idx="5"/>
          </p:nvPr>
        </p:nvSpPr>
        <p:spPr/>
        <p:txBody>
          <a:bodyPr/>
          <a:lstStyle/>
          <a:p>
            <a:fld id="{1BB971D5-148B-674D-B618-1A6EA4D57920}" type="slidenum">
              <a:rPr lang="en-US" smtClean="0"/>
              <a:t>28</a:t>
            </a:fld>
            <a:endParaRPr lang="en-US" dirty="0"/>
          </a:p>
        </p:txBody>
      </p:sp>
      <p:sp>
        <p:nvSpPr>
          <p:cNvPr id="5" name="Footer Placeholder 4">
            <a:extLst>
              <a:ext uri="{FF2B5EF4-FFF2-40B4-BE49-F238E27FC236}">
                <a16:creationId xmlns:a16="http://schemas.microsoft.com/office/drawing/2014/main" id="{7C1FA862-29B2-6248-4259-D068CF94DCFC}"/>
              </a:ext>
            </a:extLst>
          </p:cNvPr>
          <p:cNvSpPr>
            <a:spLocks noGrp="1"/>
          </p:cNvSpPr>
          <p:nvPr>
            <p:ph type="ftr" sz="quarter" idx="4"/>
          </p:nvPr>
        </p:nvSpPr>
        <p:spPr/>
        <p:txBody>
          <a:bodyPr/>
          <a:lstStyle/>
          <a:p>
            <a:r>
              <a:rPr lang="en-US"/>
              <a:t>www.TheCarePartnerProject.org</a:t>
            </a:r>
            <a:endParaRPr lang="en-US" dirty="0"/>
          </a:p>
        </p:txBody>
      </p:sp>
      <p:sp>
        <p:nvSpPr>
          <p:cNvPr id="6" name="Header Placeholder 5">
            <a:extLst>
              <a:ext uri="{FF2B5EF4-FFF2-40B4-BE49-F238E27FC236}">
                <a16:creationId xmlns:a16="http://schemas.microsoft.com/office/drawing/2014/main" id="{73199DC1-2C3D-DFC7-7054-BB5C99F9F8CA}"/>
              </a:ext>
            </a:extLst>
          </p:cNvPr>
          <p:cNvSpPr>
            <a:spLocks noGrp="1"/>
          </p:cNvSpPr>
          <p:nvPr>
            <p:ph type="hdr" sz="quarter"/>
          </p:nvPr>
        </p:nvSpPr>
        <p:spPr/>
        <p:txBody>
          <a:bodyPr/>
          <a:lstStyle/>
          <a:p>
            <a:r>
              <a:rPr lang="en-US"/>
              <a:t>The Care Partner Project</a:t>
            </a:r>
            <a:endParaRPr lang="en-US" dirty="0"/>
          </a:p>
        </p:txBody>
      </p:sp>
    </p:spTree>
    <p:extLst>
      <p:ext uri="{BB962C8B-B14F-4D97-AF65-F5344CB8AC3E}">
        <p14:creationId xmlns:p14="http://schemas.microsoft.com/office/powerpoint/2010/main" val="53910138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p:cNvSpPr>
          <p:nvPr>
            <p:ph type="sldImg"/>
          </p:nvPr>
        </p:nvSpPr>
        <p:spPr bwMode="auto">
          <a:noFill/>
          <a:ln>
            <a:solidFill>
              <a:srgbClr val="000000"/>
            </a:solidFill>
            <a:miter lim="800000"/>
            <a:headEnd/>
            <a:tailEnd/>
          </a:ln>
        </p:spPr>
      </p:sp>
      <p:sp>
        <p:nvSpPr>
          <p:cNvPr id="51203" name="Notes Placeholder 2"/>
          <p:cNvSpPr>
            <a:spLocks noGrp="1"/>
          </p:cNvSpPr>
          <p:nvPr>
            <p:ph type="body" idx="1"/>
          </p:nvPr>
        </p:nvSpPr>
        <p:spPr bwMode="auto">
          <a:noFill/>
        </p:spPr>
        <p:txBody>
          <a:bodyPr/>
          <a:lstStyle/>
          <a:p>
            <a:r>
              <a:rPr lang="en-US" b="1" dirty="0">
                <a:latin typeface="Arial"/>
                <a:ea typeface="ＭＳ Ｐゴシック" charset="-128"/>
                <a:cs typeface="Arial"/>
              </a:rPr>
              <a:t>PRESENTER: INSERT</a:t>
            </a:r>
            <a:r>
              <a:rPr lang="en-US" b="1" baseline="0" dirty="0">
                <a:latin typeface="Arial"/>
                <a:ea typeface="ＭＳ Ｐゴシック" charset="-128"/>
                <a:cs typeface="Arial"/>
              </a:rPr>
              <a:t> YOUR HEADSHOT AND CONTACT INFO. </a:t>
            </a:r>
            <a:endParaRPr lang="en-US" b="1" dirty="0">
              <a:latin typeface="Arial"/>
              <a:ea typeface="ＭＳ Ｐゴシック" charset="-128"/>
              <a:cs typeface="Arial"/>
            </a:endParaRPr>
          </a:p>
          <a:p>
            <a:endParaRPr lang="en-US" b="1" dirty="0">
              <a:solidFill>
                <a:schemeClr val="accent6"/>
              </a:solidFill>
              <a:latin typeface="Arial"/>
              <a:ea typeface="ＭＳ Ｐゴシック" charset="-128"/>
              <a:cs typeface="Arial"/>
            </a:endParaRPr>
          </a:p>
        </p:txBody>
      </p:sp>
      <p:sp>
        <p:nvSpPr>
          <p:cNvPr id="51204" name="Slide Number Placeholder 3"/>
          <p:cNvSpPr>
            <a:spLocks noGrp="1"/>
          </p:cNvSpPr>
          <p:nvPr>
            <p:ph type="sldNum" sz="quarter" idx="5"/>
          </p:nvPr>
        </p:nvSpPr>
        <p:spPr bwMode="auto">
          <a:noFill/>
          <a:ln>
            <a:miter lim="800000"/>
            <a:headEnd/>
            <a:tailEnd/>
          </a:ln>
        </p:spPr>
        <p:txBody>
          <a:bodyPr/>
          <a:lstStyle/>
          <a:p>
            <a:fld id="{229161C9-1BBC-E94B-BB99-B39D406CEC70}" type="slidenum">
              <a:rPr lang="en-US" smtClean="0">
                <a:solidFill>
                  <a:prstClr val="black"/>
                </a:solidFill>
                <a:latin typeface="Calibri" charset="0"/>
                <a:ea typeface="ＭＳ Ｐゴシック" charset="-128"/>
                <a:cs typeface="ＭＳ Ｐゴシック" charset="-128"/>
              </a:rPr>
              <a:pPr/>
              <a:t>29</a:t>
            </a:fld>
            <a:endParaRPr lang="en-US" dirty="0">
              <a:solidFill>
                <a:prstClr val="black"/>
              </a:solidFill>
              <a:latin typeface="Calibri" charset="0"/>
              <a:ea typeface="ＭＳ Ｐゴシック" charset="-128"/>
              <a:cs typeface="ＭＳ Ｐゴシック" charset="-128"/>
            </a:endParaRPr>
          </a:p>
        </p:txBody>
      </p:sp>
      <p:sp>
        <p:nvSpPr>
          <p:cNvPr id="2" name="Footer Placeholder 1">
            <a:extLst>
              <a:ext uri="{FF2B5EF4-FFF2-40B4-BE49-F238E27FC236}">
                <a16:creationId xmlns:a16="http://schemas.microsoft.com/office/drawing/2014/main" id="{86EA94DD-6054-AE09-5C70-ECF72124DAF9}"/>
              </a:ext>
            </a:extLst>
          </p:cNvPr>
          <p:cNvSpPr>
            <a:spLocks noGrp="1"/>
          </p:cNvSpPr>
          <p:nvPr>
            <p:ph type="ftr" sz="quarter" idx="4"/>
          </p:nvPr>
        </p:nvSpPr>
        <p:spPr/>
        <p:txBody>
          <a:bodyPr/>
          <a:lstStyle/>
          <a:p>
            <a:r>
              <a:rPr lang="en-US"/>
              <a:t>www.TheCarePartnerProject.org</a:t>
            </a:r>
            <a:endParaRPr lang="en-US" dirty="0"/>
          </a:p>
        </p:txBody>
      </p:sp>
      <p:sp>
        <p:nvSpPr>
          <p:cNvPr id="3" name="Header Placeholder 2">
            <a:extLst>
              <a:ext uri="{FF2B5EF4-FFF2-40B4-BE49-F238E27FC236}">
                <a16:creationId xmlns:a16="http://schemas.microsoft.com/office/drawing/2014/main" id="{207393E5-DE74-1AC8-0EB8-76091D648408}"/>
              </a:ext>
            </a:extLst>
          </p:cNvPr>
          <p:cNvSpPr>
            <a:spLocks noGrp="1"/>
          </p:cNvSpPr>
          <p:nvPr>
            <p:ph type="hdr" sz="quarter"/>
          </p:nvPr>
        </p:nvSpPr>
        <p:spPr/>
        <p:txBody>
          <a:bodyPr/>
          <a:lstStyle/>
          <a:p>
            <a:r>
              <a:rPr lang="en-US"/>
              <a:t>The Care Partner Project</a:t>
            </a:r>
            <a:endParaRPr lang="en-US" dirty="0"/>
          </a:p>
        </p:txBody>
      </p:sp>
    </p:spTree>
    <p:extLst>
      <p:ext uri="{BB962C8B-B14F-4D97-AF65-F5344CB8AC3E}">
        <p14:creationId xmlns:p14="http://schemas.microsoft.com/office/powerpoint/2010/main" val="24477142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a:t>TheCarePartnerProject.org ©2023</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317250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a:t>TheCarePartnerProject.org ©2023</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657759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a:t>TheCarePartnerProject.org ©2023</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934153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a:t>TheCarePartnerProject.org ©2023</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139803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r>
              <a:rPr lang="en-US"/>
              <a:t>TheCarePartnerProject.org ©2023</a:t>
            </a:r>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616222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r>
              <a:rPr lang="en-US"/>
              <a:t>TheCarePartnerProject.org ©2023</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916658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r>
              <a:rPr lang="en-US"/>
              <a:t>TheCarePartnerProject.org ©2023</a:t>
            </a:r>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592373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a:t>TheCarePartnerProject.org ©2023</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381749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a:t>TheCarePartnerProject.org ©2023</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798586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a:t>TheCarePartnerProject.org ©2023</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421969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a:t>TheCarePartnerProject.org ©2023</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283689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TheCarePartnerProject.org ©2023</a:t>
            </a:r>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10411844"/>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 id="2147483759" r:id="rId5"/>
    <p:sldLayoutId id="2147483760" r:id="rId6"/>
    <p:sldLayoutId id="2147483761" r:id="rId7"/>
    <p:sldLayoutId id="2147483762" r:id="rId8"/>
    <p:sldLayoutId id="2147483763" r:id="rId9"/>
    <p:sldLayoutId id="2147483764" r:id="rId10"/>
    <p:sldLayoutId id="2147483765"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jpeg"/><Relationship Id="rId7" Type="http://schemas.openxmlformats.org/officeDocument/2006/relationships/diagramColors" Target="../diagrams/colors1.xml"/><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hyperlink" Target="http://www.thecarepartnerproject.org/"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6.xml"/><Relationship Id="rId4" Type="http://schemas.microsoft.com/office/2007/relationships/hdphoto" Target="../media/hdphoto1.wdp"/></Relationships>
</file>

<file path=ppt/slides/_rels/slide2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26.png"/><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28.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A3C89F8-0D2F-47FF-B903-151248265F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81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2" name="Title 1">
            <a:extLst>
              <a:ext uri="{FF2B5EF4-FFF2-40B4-BE49-F238E27FC236}">
                <a16:creationId xmlns:a16="http://schemas.microsoft.com/office/drawing/2014/main" id="{0CC97302-3E05-3F4A-B3B0-0F4B572A0F1E}"/>
              </a:ext>
            </a:extLst>
          </p:cNvPr>
          <p:cNvSpPr>
            <a:spLocks noGrp="1"/>
          </p:cNvSpPr>
          <p:nvPr>
            <p:ph type="ctrTitle"/>
          </p:nvPr>
        </p:nvSpPr>
        <p:spPr>
          <a:xfrm>
            <a:off x="4625232" y="1378167"/>
            <a:ext cx="7363562" cy="3888099"/>
          </a:xfrm>
        </p:spPr>
        <p:txBody>
          <a:bodyPr anchor="t">
            <a:normAutofit/>
          </a:bodyPr>
          <a:lstStyle/>
          <a:p>
            <a:pPr algn="l"/>
            <a:br>
              <a:rPr lang="en-US" sz="5400" dirty="0">
                <a:solidFill>
                  <a:srgbClr val="FFFFFF"/>
                </a:solidFill>
              </a:rPr>
            </a:br>
            <a:r>
              <a:rPr lang="en-US" sz="5400" b="1" dirty="0">
                <a:solidFill>
                  <a:srgbClr val="FFFFFF"/>
                </a:solidFill>
                <a:latin typeface="+mn-lt"/>
              </a:rPr>
              <a:t>Your Super Power Over Super Bugs! </a:t>
            </a:r>
            <a:br>
              <a:rPr lang="en-US" sz="5400" dirty="0">
                <a:solidFill>
                  <a:srgbClr val="FFFFFF"/>
                </a:solidFill>
              </a:rPr>
            </a:br>
            <a:r>
              <a:rPr lang="en-US" sz="2700" dirty="0">
                <a:solidFill>
                  <a:srgbClr val="FFFFFF"/>
                </a:solidFill>
                <a:latin typeface="+mn-lt"/>
              </a:rPr>
              <a:t>(and when to get help)</a:t>
            </a:r>
            <a:br>
              <a:rPr lang="en-US" sz="2700" dirty="0">
                <a:solidFill>
                  <a:srgbClr val="FFFFFF"/>
                </a:solidFill>
              </a:rPr>
            </a:br>
            <a:br>
              <a:rPr lang="en-US" sz="2700" dirty="0">
                <a:solidFill>
                  <a:srgbClr val="FFFFFF"/>
                </a:solidFill>
              </a:rPr>
            </a:br>
            <a:endParaRPr lang="en-US" sz="2700" dirty="0">
              <a:solidFill>
                <a:srgbClr val="FFFFFF"/>
              </a:solidFill>
            </a:endParaRPr>
          </a:p>
        </p:txBody>
      </p:sp>
      <p:sp>
        <p:nvSpPr>
          <p:cNvPr id="13" name="Graphic 13">
            <a:extLst>
              <a:ext uri="{FF2B5EF4-FFF2-40B4-BE49-F238E27FC236}">
                <a16:creationId xmlns:a16="http://schemas.microsoft.com/office/drawing/2014/main" id="{C5CB530E-515E-412C-9DF1-5F8FFBD6F3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4359" y="583345"/>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rgbClr val="FFFFFF"/>
          </a:solidFill>
          <a:ln w="603" cap="flat">
            <a:noFill/>
            <a:prstDash val="solid"/>
            <a:miter/>
          </a:ln>
        </p:spPr>
        <p:txBody>
          <a:bodyPr rtlCol="0" anchor="ctr"/>
          <a:lstStyle/>
          <a:p>
            <a:endParaRPr lang="en-US" dirty="0">
              <a:solidFill>
                <a:srgbClr val="FFFFFF"/>
              </a:solidFill>
            </a:endParaRPr>
          </a:p>
        </p:txBody>
      </p:sp>
      <p:sp>
        <p:nvSpPr>
          <p:cNvPr id="15" name="Graphic 12">
            <a:extLst>
              <a:ext uri="{FF2B5EF4-FFF2-40B4-BE49-F238E27FC236}">
                <a16:creationId xmlns:a16="http://schemas.microsoft.com/office/drawing/2014/main" id="{712D4376-A578-4FF1-94FC-245E7A6A48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33139" y="812640"/>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FFFFFF"/>
          </a:solidFill>
          <a:ln w="422" cap="flat">
            <a:noFill/>
            <a:prstDash val="solid"/>
            <a:miter/>
          </a:ln>
        </p:spPr>
        <p:txBody>
          <a:bodyPr rtlCol="0" anchor="ctr"/>
          <a:lstStyle/>
          <a:p>
            <a:endParaRPr lang="en-US" dirty="0">
              <a:solidFill>
                <a:srgbClr val="FFFFFF"/>
              </a:solidFill>
            </a:endParaRPr>
          </a:p>
        </p:txBody>
      </p:sp>
      <p:sp>
        <p:nvSpPr>
          <p:cNvPr id="17" name="Graphic 15">
            <a:extLst>
              <a:ext uri="{FF2B5EF4-FFF2-40B4-BE49-F238E27FC236}">
                <a16:creationId xmlns:a16="http://schemas.microsoft.com/office/drawing/2014/main" id="{AEA7509D-F04F-40CB-A0B3-EEF16499CC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58819" y="1037066"/>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rgbClr val="FFFFFF"/>
          </a:solidFill>
          <a:ln w="610" cap="flat">
            <a:noFill/>
            <a:prstDash val="solid"/>
            <a:miter/>
          </a:ln>
        </p:spPr>
        <p:txBody>
          <a:bodyPr rtlCol="0" anchor="ctr"/>
          <a:lstStyle/>
          <a:p>
            <a:endParaRPr lang="en-US" dirty="0">
              <a:solidFill>
                <a:srgbClr val="FFFFFF"/>
              </a:solidFill>
            </a:endParaRPr>
          </a:p>
        </p:txBody>
      </p:sp>
      <p:cxnSp>
        <p:nvCxnSpPr>
          <p:cNvPr id="19" name="Straight Connector 18">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56114" y="3503032"/>
            <a:ext cx="0" cy="334609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21" name="Graphic 22">
            <a:extLst>
              <a:ext uri="{FF2B5EF4-FFF2-40B4-BE49-F238E27FC236}">
                <a16:creationId xmlns:a16="http://schemas.microsoft.com/office/drawing/2014/main" id="{508BEF50-7B1E-49A4-BC19-5F4F1D755E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36425" y="5636680"/>
            <a:ext cx="151536" cy="151536"/>
          </a:xfrm>
          <a:custGeom>
            <a:avLst/>
            <a:gdLst>
              <a:gd name="connsiteX0" fmla="*/ 141251 w 151536"/>
              <a:gd name="connsiteY0" fmla="*/ 65483 h 151536"/>
              <a:gd name="connsiteX1" fmla="*/ 86053 w 151536"/>
              <a:gd name="connsiteY1" fmla="*/ 65483 h 151536"/>
              <a:gd name="connsiteX2" fmla="*/ 86053 w 151536"/>
              <a:gd name="connsiteY2" fmla="*/ 10285 h 151536"/>
              <a:gd name="connsiteX3" fmla="*/ 75768 w 151536"/>
              <a:gd name="connsiteY3" fmla="*/ 0 h 151536"/>
              <a:gd name="connsiteX4" fmla="*/ 65483 w 151536"/>
              <a:gd name="connsiteY4" fmla="*/ 10285 h 151536"/>
              <a:gd name="connsiteX5" fmla="*/ 65483 w 151536"/>
              <a:gd name="connsiteY5" fmla="*/ 65483 h 151536"/>
              <a:gd name="connsiteX6" fmla="*/ 10285 w 151536"/>
              <a:gd name="connsiteY6" fmla="*/ 65483 h 151536"/>
              <a:gd name="connsiteX7" fmla="*/ 0 w 151536"/>
              <a:gd name="connsiteY7" fmla="*/ 75768 h 151536"/>
              <a:gd name="connsiteX8" fmla="*/ 10285 w 151536"/>
              <a:gd name="connsiteY8" fmla="*/ 86053 h 151536"/>
              <a:gd name="connsiteX9" fmla="*/ 65483 w 151536"/>
              <a:gd name="connsiteY9" fmla="*/ 86053 h 151536"/>
              <a:gd name="connsiteX10" fmla="*/ 65483 w 151536"/>
              <a:gd name="connsiteY10" fmla="*/ 141251 h 151536"/>
              <a:gd name="connsiteX11" fmla="*/ 75768 w 151536"/>
              <a:gd name="connsiteY11" fmla="*/ 151536 h 151536"/>
              <a:gd name="connsiteX12" fmla="*/ 86053 w 151536"/>
              <a:gd name="connsiteY12" fmla="*/ 141251 h 151536"/>
              <a:gd name="connsiteX13" fmla="*/ 86053 w 151536"/>
              <a:gd name="connsiteY13" fmla="*/ 86053 h 151536"/>
              <a:gd name="connsiteX14" fmla="*/ 141251 w 151536"/>
              <a:gd name="connsiteY14" fmla="*/ 86053 h 151536"/>
              <a:gd name="connsiteX15" fmla="*/ 151536 w 151536"/>
              <a:gd name="connsiteY15" fmla="*/ 75768 h 151536"/>
              <a:gd name="connsiteX16" fmla="*/ 141251 w 151536"/>
              <a:gd name="connsiteY16" fmla="*/ 65483 h 15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536" h="151536">
                <a:moveTo>
                  <a:pt x="141251" y="65483"/>
                </a:moveTo>
                <a:lnTo>
                  <a:pt x="86053" y="65483"/>
                </a:lnTo>
                <a:lnTo>
                  <a:pt x="86053" y="10285"/>
                </a:lnTo>
                <a:cubicBezTo>
                  <a:pt x="86053" y="4605"/>
                  <a:pt x="81448" y="0"/>
                  <a:pt x="75768" y="0"/>
                </a:cubicBezTo>
                <a:cubicBezTo>
                  <a:pt x="70088" y="0"/>
                  <a:pt x="65483" y="4605"/>
                  <a:pt x="65483" y="10285"/>
                </a:cubicBezTo>
                <a:lnTo>
                  <a:pt x="65483" y="65483"/>
                </a:lnTo>
                <a:lnTo>
                  <a:pt x="10285" y="65483"/>
                </a:lnTo>
                <a:cubicBezTo>
                  <a:pt x="4605" y="65483"/>
                  <a:pt x="0" y="70088"/>
                  <a:pt x="0" y="75768"/>
                </a:cubicBezTo>
                <a:cubicBezTo>
                  <a:pt x="0" y="81448"/>
                  <a:pt x="4605" y="86053"/>
                  <a:pt x="10285" y="86053"/>
                </a:cubicBezTo>
                <a:lnTo>
                  <a:pt x="65483" y="86053"/>
                </a:lnTo>
                <a:lnTo>
                  <a:pt x="65483" y="141251"/>
                </a:lnTo>
                <a:cubicBezTo>
                  <a:pt x="65483" y="146931"/>
                  <a:pt x="70088" y="151536"/>
                  <a:pt x="75768" y="151536"/>
                </a:cubicBezTo>
                <a:cubicBezTo>
                  <a:pt x="81448" y="151536"/>
                  <a:pt x="86053" y="146931"/>
                  <a:pt x="86053" y="141251"/>
                </a:cubicBezTo>
                <a:lnTo>
                  <a:pt x="86053" y="86053"/>
                </a:lnTo>
                <a:lnTo>
                  <a:pt x="141251" y="86053"/>
                </a:lnTo>
                <a:cubicBezTo>
                  <a:pt x="146931" y="86053"/>
                  <a:pt x="151536" y="81448"/>
                  <a:pt x="151536" y="75768"/>
                </a:cubicBezTo>
                <a:cubicBezTo>
                  <a:pt x="151536" y="70088"/>
                  <a:pt x="146931" y="65483"/>
                  <a:pt x="141251" y="65483"/>
                </a:cubicBezTo>
                <a:close/>
              </a:path>
            </a:pathLst>
          </a:custGeom>
          <a:solidFill>
            <a:srgbClr val="FFFFFF"/>
          </a:solidFill>
          <a:ln w="646" cap="flat">
            <a:noFill/>
            <a:prstDash val="solid"/>
            <a:miter/>
          </a:ln>
        </p:spPr>
        <p:txBody>
          <a:bodyPr rtlCol="0" anchor="ctr"/>
          <a:lstStyle/>
          <a:p>
            <a:endParaRPr lang="en-US" dirty="0">
              <a:solidFill>
                <a:srgbClr val="FFFFFF"/>
              </a:solidFill>
            </a:endParaRPr>
          </a:p>
        </p:txBody>
      </p:sp>
      <p:sp>
        <p:nvSpPr>
          <p:cNvPr id="23" name="Graphic 23">
            <a:extLst>
              <a:ext uri="{FF2B5EF4-FFF2-40B4-BE49-F238E27FC236}">
                <a16:creationId xmlns:a16="http://schemas.microsoft.com/office/drawing/2014/main" id="{3FBAD350-5664-4811-A208-657FB882D3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45175" y="6096759"/>
            <a:ext cx="108625" cy="108625"/>
          </a:xfrm>
          <a:custGeom>
            <a:avLst/>
            <a:gdLst>
              <a:gd name="connsiteX0" fmla="*/ 54313 w 108625"/>
              <a:gd name="connsiteY0" fmla="*/ 16053 h 108625"/>
              <a:gd name="connsiteX1" fmla="*/ 92572 w 108625"/>
              <a:gd name="connsiteY1" fmla="*/ 54313 h 108625"/>
              <a:gd name="connsiteX2" fmla="*/ 54313 w 108625"/>
              <a:gd name="connsiteY2" fmla="*/ 92572 h 108625"/>
              <a:gd name="connsiteX3" fmla="*/ 16053 w 108625"/>
              <a:gd name="connsiteY3" fmla="*/ 54313 h 108625"/>
              <a:gd name="connsiteX4" fmla="*/ 54313 w 108625"/>
              <a:gd name="connsiteY4" fmla="*/ 16053 h 108625"/>
              <a:gd name="connsiteX5" fmla="*/ 54313 w 108625"/>
              <a:gd name="connsiteY5" fmla="*/ 0 h 108625"/>
              <a:gd name="connsiteX6" fmla="*/ 0 w 108625"/>
              <a:gd name="connsiteY6" fmla="*/ 54313 h 108625"/>
              <a:gd name="connsiteX7" fmla="*/ 54313 w 108625"/>
              <a:gd name="connsiteY7" fmla="*/ 108625 h 108625"/>
              <a:gd name="connsiteX8" fmla="*/ 108625 w 108625"/>
              <a:gd name="connsiteY8" fmla="*/ 54313 h 108625"/>
              <a:gd name="connsiteX9" fmla="*/ 54313 w 108625"/>
              <a:gd name="connsiteY9" fmla="*/ 0 h 10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625" h="108625">
                <a:moveTo>
                  <a:pt x="54313" y="16053"/>
                </a:moveTo>
                <a:cubicBezTo>
                  <a:pt x="75442" y="16053"/>
                  <a:pt x="92572" y="33182"/>
                  <a:pt x="92572" y="54313"/>
                </a:cubicBezTo>
                <a:cubicBezTo>
                  <a:pt x="92572" y="75442"/>
                  <a:pt x="75442" y="92572"/>
                  <a:pt x="54313" y="92572"/>
                </a:cubicBezTo>
                <a:cubicBezTo>
                  <a:pt x="33182" y="92572"/>
                  <a:pt x="16053" y="75442"/>
                  <a:pt x="16053" y="54313"/>
                </a:cubicBezTo>
                <a:cubicBezTo>
                  <a:pt x="16074" y="33191"/>
                  <a:pt x="33191" y="16074"/>
                  <a:pt x="54313" y="16053"/>
                </a:cubicBezTo>
                <a:moveTo>
                  <a:pt x="54313" y="0"/>
                </a:moveTo>
                <a:cubicBezTo>
                  <a:pt x="24317" y="0"/>
                  <a:pt x="0" y="24317"/>
                  <a:pt x="0" y="54313"/>
                </a:cubicBezTo>
                <a:cubicBezTo>
                  <a:pt x="0" y="84309"/>
                  <a:pt x="24317" y="108625"/>
                  <a:pt x="54313" y="108625"/>
                </a:cubicBezTo>
                <a:cubicBezTo>
                  <a:pt x="84309" y="108625"/>
                  <a:pt x="108625" y="84309"/>
                  <a:pt x="108625" y="54313"/>
                </a:cubicBezTo>
                <a:cubicBezTo>
                  <a:pt x="108625" y="24317"/>
                  <a:pt x="84309" y="0"/>
                  <a:pt x="54313" y="0"/>
                </a:cubicBezTo>
                <a:close/>
              </a:path>
            </a:pathLst>
          </a:custGeom>
          <a:solidFill>
            <a:srgbClr val="FFFFFF"/>
          </a:solidFill>
          <a:ln w="516" cap="flat">
            <a:noFill/>
            <a:prstDash val="solid"/>
            <a:miter/>
          </a:ln>
        </p:spPr>
        <p:txBody>
          <a:bodyPr rtlCol="0" anchor="ctr"/>
          <a:lstStyle/>
          <a:p>
            <a:endParaRPr lang="en-US" dirty="0">
              <a:solidFill>
                <a:srgbClr val="FFFFFF"/>
              </a:solidFill>
            </a:endParaRPr>
          </a:p>
        </p:txBody>
      </p:sp>
      <p:sp>
        <p:nvSpPr>
          <p:cNvPr id="25" name="Graphic 21">
            <a:extLst>
              <a:ext uri="{FF2B5EF4-FFF2-40B4-BE49-F238E27FC236}">
                <a16:creationId xmlns:a16="http://schemas.microsoft.com/office/drawing/2014/main" id="{C39ADB8F-D187-49D7-BDCF-C1B6DC7270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54288" y="6238029"/>
            <a:ext cx="95759" cy="95759"/>
          </a:xfrm>
          <a:custGeom>
            <a:avLst/>
            <a:gdLst>
              <a:gd name="connsiteX0" fmla="*/ 95759 w 95759"/>
              <a:gd name="connsiteY0" fmla="*/ 47880 h 95759"/>
              <a:gd name="connsiteX1" fmla="*/ 47880 w 95759"/>
              <a:gd name="connsiteY1" fmla="*/ 95759 h 95759"/>
              <a:gd name="connsiteX2" fmla="*/ 0 w 95759"/>
              <a:gd name="connsiteY2" fmla="*/ 47880 h 95759"/>
              <a:gd name="connsiteX3" fmla="*/ 47880 w 95759"/>
              <a:gd name="connsiteY3" fmla="*/ 0 h 95759"/>
              <a:gd name="connsiteX4" fmla="*/ 95759 w 95759"/>
              <a:gd name="connsiteY4" fmla="*/ 47880 h 95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759" h="95759">
                <a:moveTo>
                  <a:pt x="95759" y="47880"/>
                </a:moveTo>
                <a:cubicBezTo>
                  <a:pt x="95759" y="74323"/>
                  <a:pt x="74323" y="95759"/>
                  <a:pt x="47880" y="95759"/>
                </a:cubicBezTo>
                <a:cubicBezTo>
                  <a:pt x="21436" y="95759"/>
                  <a:pt x="0" y="74323"/>
                  <a:pt x="0" y="47880"/>
                </a:cubicBezTo>
                <a:cubicBezTo>
                  <a:pt x="0" y="21436"/>
                  <a:pt x="21436" y="0"/>
                  <a:pt x="47880" y="0"/>
                </a:cubicBezTo>
                <a:cubicBezTo>
                  <a:pt x="74323" y="0"/>
                  <a:pt x="95759" y="21436"/>
                  <a:pt x="95759" y="47880"/>
                </a:cubicBezTo>
                <a:close/>
              </a:path>
            </a:pathLst>
          </a:custGeom>
          <a:solidFill>
            <a:srgbClr val="FFFFFF"/>
          </a:solidFill>
          <a:ln w="469" cap="flat">
            <a:noFill/>
            <a:prstDash val="solid"/>
            <a:miter/>
          </a:ln>
        </p:spPr>
        <p:txBody>
          <a:bodyPr rtlCol="0" anchor="ctr"/>
          <a:lstStyle/>
          <a:p>
            <a:endParaRPr lang="en-US" dirty="0">
              <a:solidFill>
                <a:srgbClr val="FFFFFF"/>
              </a:solidFill>
            </a:endParaRPr>
          </a:p>
        </p:txBody>
      </p:sp>
      <p:pic>
        <p:nvPicPr>
          <p:cNvPr id="16" name="Picture 15" descr="Icon&#10;&#10;Description automatically generated">
            <a:extLst>
              <a:ext uri="{FF2B5EF4-FFF2-40B4-BE49-F238E27FC236}">
                <a16:creationId xmlns:a16="http://schemas.microsoft.com/office/drawing/2014/main" id="{E3C90470-275A-F94A-BF23-C202EB72DCD3}"/>
              </a:ext>
            </a:extLst>
          </p:cNvPr>
          <p:cNvPicPr>
            <a:picLocks noChangeAspect="1"/>
          </p:cNvPicPr>
          <p:nvPr/>
        </p:nvPicPr>
        <p:blipFill>
          <a:blip r:embed="rId3"/>
          <a:stretch>
            <a:fillRect/>
          </a:stretch>
        </p:blipFill>
        <p:spPr>
          <a:xfrm>
            <a:off x="1560693" y="2946182"/>
            <a:ext cx="2842034" cy="2842034"/>
          </a:xfrm>
          <a:prstGeom prst="rect">
            <a:avLst/>
          </a:prstGeom>
        </p:spPr>
      </p:pic>
      <p:pic>
        <p:nvPicPr>
          <p:cNvPr id="18" name="Picture 17" descr="Icon&#10;&#10;Description automatically generated">
            <a:extLst>
              <a:ext uri="{FF2B5EF4-FFF2-40B4-BE49-F238E27FC236}">
                <a16:creationId xmlns:a16="http://schemas.microsoft.com/office/drawing/2014/main" id="{A1CDFB64-56C3-2D46-9815-420DC9AA5AC1}"/>
              </a:ext>
            </a:extLst>
          </p:cNvPr>
          <p:cNvPicPr>
            <a:picLocks noChangeAspect="1"/>
          </p:cNvPicPr>
          <p:nvPr/>
        </p:nvPicPr>
        <p:blipFill>
          <a:blip r:embed="rId3"/>
          <a:stretch>
            <a:fillRect/>
          </a:stretch>
        </p:blipFill>
        <p:spPr>
          <a:xfrm rot="3160136">
            <a:off x="8237754" y="3534381"/>
            <a:ext cx="2653710" cy="2653710"/>
          </a:xfrm>
          <a:prstGeom prst="rect">
            <a:avLst/>
          </a:prstGeom>
        </p:spPr>
      </p:pic>
    </p:spTree>
    <p:extLst>
      <p:ext uri="{BB962C8B-B14F-4D97-AF65-F5344CB8AC3E}">
        <p14:creationId xmlns:p14="http://schemas.microsoft.com/office/powerpoint/2010/main" val="37632124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9325E9D-AB94-A248-B382-DE0D05EEDD3D}"/>
              </a:ext>
            </a:extLst>
          </p:cNvPr>
          <p:cNvSpPr>
            <a:spLocks noGrp="1"/>
          </p:cNvSpPr>
          <p:nvPr>
            <p:ph type="title"/>
          </p:nvPr>
        </p:nvSpPr>
        <p:spPr>
          <a:xfrm>
            <a:off x="5297761" y="329184"/>
            <a:ext cx="6460851" cy="1783080"/>
          </a:xfrm>
        </p:spPr>
        <p:txBody>
          <a:bodyPr anchor="b">
            <a:normAutofit/>
          </a:bodyPr>
          <a:lstStyle/>
          <a:p>
            <a:r>
              <a:rPr lang="en-US" sz="3800" dirty="0"/>
              <a:t>Today:</a:t>
            </a:r>
            <a:br>
              <a:rPr lang="en-US" sz="3800" dirty="0"/>
            </a:br>
            <a:r>
              <a:rPr lang="en-US" sz="3800" dirty="0"/>
              <a:t>Your Super Power over </a:t>
            </a:r>
            <a:br>
              <a:rPr lang="en-US" sz="3800" dirty="0"/>
            </a:br>
            <a:r>
              <a:rPr lang="en-US" sz="3800" dirty="0"/>
              <a:t>Super Bugs</a:t>
            </a:r>
          </a:p>
        </p:txBody>
      </p:sp>
      <p:pic>
        <p:nvPicPr>
          <p:cNvPr id="8" name="Picture 7" descr="Light bulb on yellow background with sketched light beams and cord">
            <a:extLst>
              <a:ext uri="{FF2B5EF4-FFF2-40B4-BE49-F238E27FC236}">
                <a16:creationId xmlns:a16="http://schemas.microsoft.com/office/drawing/2014/main" id="{6D66E367-9291-4AFD-B4BE-75A2D908AD4F}"/>
              </a:ext>
            </a:extLst>
          </p:cNvPr>
          <p:cNvPicPr>
            <a:picLocks noChangeAspect="1"/>
          </p:cNvPicPr>
          <p:nvPr/>
        </p:nvPicPr>
        <p:blipFill rotWithShape="1">
          <a:blip r:embed="rId3"/>
          <a:srcRect l="51246" r="6988"/>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26"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8B96038A-EACA-D94E-BAC4-C6CCC0AC95DD}"/>
              </a:ext>
            </a:extLst>
          </p:cNvPr>
          <p:cNvSpPr>
            <a:spLocks noGrp="1"/>
          </p:cNvSpPr>
          <p:nvPr>
            <p:ph idx="1"/>
          </p:nvPr>
        </p:nvSpPr>
        <p:spPr>
          <a:xfrm>
            <a:off x="5297761" y="2706624"/>
            <a:ext cx="6618013" cy="3483864"/>
          </a:xfrm>
        </p:spPr>
        <p:txBody>
          <a:bodyPr>
            <a:normAutofit/>
          </a:bodyPr>
          <a:lstStyle/>
          <a:p>
            <a:pPr lvl="0">
              <a:buClr>
                <a:schemeClr val="accent2"/>
              </a:buClr>
              <a:buSzPct val="110000"/>
            </a:pPr>
            <a:r>
              <a:rPr lang="en-US" sz="2000" b="1" dirty="0"/>
              <a:t>How infections are picked up </a:t>
            </a:r>
            <a:r>
              <a:rPr lang="en-US" sz="2000" dirty="0"/>
              <a:t>in hospitals and your community (besides Covid)</a:t>
            </a:r>
          </a:p>
          <a:p>
            <a:pPr lvl="0">
              <a:buClr>
                <a:schemeClr val="accent2"/>
              </a:buClr>
              <a:buSzPct val="110000"/>
            </a:pPr>
            <a:r>
              <a:rPr lang="en-US" sz="2000" b="1" dirty="0"/>
              <a:t>Key facts </a:t>
            </a:r>
            <a:r>
              <a:rPr lang="en-US" sz="2000" dirty="0"/>
              <a:t>that that aren’t well known – but are actually </a:t>
            </a:r>
            <a:r>
              <a:rPr lang="en-US" sz="2000" b="1" dirty="0"/>
              <a:t>critical to know</a:t>
            </a:r>
            <a:r>
              <a:rPr lang="en-US" sz="2000" dirty="0"/>
              <a:t>!</a:t>
            </a:r>
          </a:p>
          <a:p>
            <a:pPr lvl="0">
              <a:buClr>
                <a:schemeClr val="accent2"/>
              </a:buClr>
              <a:buSzPct val="110000"/>
            </a:pPr>
            <a:r>
              <a:rPr lang="en-US" sz="2000" b="1" dirty="0"/>
              <a:t>What to to do </a:t>
            </a:r>
            <a:r>
              <a:rPr lang="en-US" sz="2000" dirty="0"/>
              <a:t>to prevent infections in hospital care and everyday life</a:t>
            </a:r>
          </a:p>
          <a:p>
            <a:pPr lvl="0">
              <a:buClr>
                <a:schemeClr val="accent2"/>
              </a:buClr>
              <a:buSzPct val="110000"/>
            </a:pPr>
            <a:r>
              <a:rPr lang="en-US" sz="2000" b="1" dirty="0"/>
              <a:t>How to spot </a:t>
            </a:r>
            <a:r>
              <a:rPr lang="en-US" sz="2000" dirty="0"/>
              <a:t>an infection setting in</a:t>
            </a:r>
          </a:p>
          <a:p>
            <a:pPr lvl="0">
              <a:buClr>
                <a:schemeClr val="accent2"/>
              </a:buClr>
              <a:buSzPct val="110000"/>
            </a:pPr>
            <a:r>
              <a:rPr lang="en-US" sz="2000" dirty="0"/>
              <a:t> </a:t>
            </a:r>
            <a:r>
              <a:rPr lang="en-US" sz="2000" b="1" dirty="0"/>
              <a:t>When to sound alarms! </a:t>
            </a:r>
            <a:endParaRPr lang="en-US" sz="2000" dirty="0"/>
          </a:p>
          <a:p>
            <a:pPr lvl="0">
              <a:buClr>
                <a:schemeClr val="accent2"/>
              </a:buClr>
              <a:buSzPct val="110000"/>
            </a:pPr>
            <a:r>
              <a:rPr lang="en-US" sz="2000" b="1" dirty="0">
                <a:solidFill>
                  <a:schemeClr val="accent2"/>
                </a:solidFill>
              </a:rPr>
              <a:t>Q &amp; A! </a:t>
            </a:r>
          </a:p>
          <a:p>
            <a:pPr marL="0" indent="0">
              <a:buNone/>
            </a:pPr>
            <a:endParaRPr lang="en-US" sz="2000" dirty="0"/>
          </a:p>
          <a:p>
            <a:pPr marL="0" indent="0">
              <a:buNone/>
            </a:pPr>
            <a:endParaRPr lang="en-US" sz="2000" dirty="0"/>
          </a:p>
        </p:txBody>
      </p:sp>
      <p:sp>
        <p:nvSpPr>
          <p:cNvPr id="5" name="Footer Placeholder 4">
            <a:extLst>
              <a:ext uri="{FF2B5EF4-FFF2-40B4-BE49-F238E27FC236}">
                <a16:creationId xmlns:a16="http://schemas.microsoft.com/office/drawing/2014/main" id="{18DA32DD-E82B-284D-B840-51E480513599}"/>
              </a:ext>
            </a:extLst>
          </p:cNvPr>
          <p:cNvSpPr>
            <a:spLocks noGrp="1"/>
          </p:cNvSpPr>
          <p:nvPr>
            <p:ph type="ftr" sz="quarter" idx="11"/>
          </p:nvPr>
        </p:nvSpPr>
        <p:spPr>
          <a:xfrm>
            <a:off x="5297762" y="6356350"/>
            <a:ext cx="4114800" cy="365125"/>
          </a:xfrm>
        </p:spPr>
        <p:txBody>
          <a:bodyPr>
            <a:normAutofit/>
          </a:bodyPr>
          <a:lstStyle/>
          <a:p>
            <a:pPr algn="l">
              <a:spcAft>
                <a:spcPts val="600"/>
              </a:spcAft>
            </a:pPr>
            <a:r>
              <a:rPr lang="en-US"/>
              <a:t>TheCarePartnerProject.org ©2023</a:t>
            </a:r>
            <a:endParaRPr lang="en-US" dirty="0"/>
          </a:p>
        </p:txBody>
      </p:sp>
      <p:sp>
        <p:nvSpPr>
          <p:cNvPr id="6" name="Slide Number Placeholder 5">
            <a:extLst>
              <a:ext uri="{FF2B5EF4-FFF2-40B4-BE49-F238E27FC236}">
                <a16:creationId xmlns:a16="http://schemas.microsoft.com/office/drawing/2014/main" id="{DC619883-1D45-C84B-9414-F3D4E88D15D1}"/>
              </a:ext>
            </a:extLst>
          </p:cNvPr>
          <p:cNvSpPr>
            <a:spLocks noGrp="1"/>
          </p:cNvSpPr>
          <p:nvPr>
            <p:ph type="sldNum" sz="quarter" idx="12"/>
          </p:nvPr>
        </p:nvSpPr>
        <p:spPr>
          <a:xfrm>
            <a:off x="10052978" y="6356350"/>
            <a:ext cx="1300821" cy="365125"/>
          </a:xfrm>
        </p:spPr>
        <p:txBody>
          <a:bodyPr>
            <a:normAutofit/>
          </a:bodyPr>
          <a:lstStyle/>
          <a:p>
            <a:pPr>
              <a:spcAft>
                <a:spcPts val="600"/>
              </a:spcAft>
            </a:pPr>
            <a:fld id="{D57F1E4F-1CFF-5643-939E-217C01CDF565}" type="slidenum">
              <a:rPr lang="en-US" smtClean="0"/>
              <a:pPr>
                <a:spcAft>
                  <a:spcPts val="600"/>
                </a:spcAft>
              </a:pPr>
              <a:t>2</a:t>
            </a:fld>
            <a:endParaRPr lang="en-US" dirty="0"/>
          </a:p>
        </p:txBody>
      </p:sp>
    </p:spTree>
    <p:extLst>
      <p:ext uri="{BB962C8B-B14F-4D97-AF65-F5344CB8AC3E}">
        <p14:creationId xmlns:p14="http://schemas.microsoft.com/office/powerpoint/2010/main" val="9472175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7E17A5D-2AAB-4F22-B850-C2596B12FBE2}"/>
              </a:ext>
            </a:extLst>
          </p:cNvPr>
          <p:cNvPicPr>
            <a:picLocks noChangeAspect="1"/>
          </p:cNvPicPr>
          <p:nvPr/>
        </p:nvPicPr>
        <p:blipFill rotWithShape="1">
          <a:blip r:embed="rId3">
            <a:alphaModFix amt="35000"/>
          </a:blip>
          <a:srcRect b="15730"/>
          <a:stretch/>
        </p:blipFill>
        <p:spPr>
          <a:xfrm>
            <a:off x="20" y="10"/>
            <a:ext cx="12191980" cy="6857990"/>
          </a:xfrm>
          <a:prstGeom prst="rect">
            <a:avLst/>
          </a:prstGeom>
        </p:spPr>
      </p:pic>
      <p:sp>
        <p:nvSpPr>
          <p:cNvPr id="2" name="Title 1">
            <a:extLst>
              <a:ext uri="{FF2B5EF4-FFF2-40B4-BE49-F238E27FC236}">
                <a16:creationId xmlns:a16="http://schemas.microsoft.com/office/drawing/2014/main" id="{66A905D2-50E4-B143-A6A5-AFEDAC5FFE2A}"/>
              </a:ext>
            </a:extLst>
          </p:cNvPr>
          <p:cNvSpPr>
            <a:spLocks noGrp="1"/>
          </p:cNvSpPr>
          <p:nvPr>
            <p:ph type="title"/>
          </p:nvPr>
        </p:nvSpPr>
        <p:spPr>
          <a:xfrm>
            <a:off x="838200" y="365125"/>
            <a:ext cx="10515600" cy="1325563"/>
          </a:xfrm>
        </p:spPr>
        <p:txBody>
          <a:bodyPr vert="horz" lIns="91440" tIns="45720" rIns="91440" bIns="45720" rtlCol="0" anchor="ctr">
            <a:normAutofit/>
          </a:bodyPr>
          <a:lstStyle/>
          <a:p>
            <a:r>
              <a:rPr lang="en-US" dirty="0">
                <a:solidFill>
                  <a:srgbClr val="FFFFFF"/>
                </a:solidFill>
              </a:rPr>
              <a:t>We are talking about very bad bugs! </a:t>
            </a:r>
          </a:p>
        </p:txBody>
      </p:sp>
      <p:sp>
        <p:nvSpPr>
          <p:cNvPr id="4" name="Footer Placeholder 3">
            <a:extLst>
              <a:ext uri="{FF2B5EF4-FFF2-40B4-BE49-F238E27FC236}">
                <a16:creationId xmlns:a16="http://schemas.microsoft.com/office/drawing/2014/main" id="{F99236CA-A4FB-D24D-B539-5F641B582A55}"/>
              </a:ext>
            </a:extLst>
          </p:cNvPr>
          <p:cNvSpPr>
            <a:spLocks noGrp="1"/>
          </p:cNvSpPr>
          <p:nvPr>
            <p:ph type="ftr" sz="quarter" idx="11"/>
          </p:nvPr>
        </p:nvSpPr>
        <p:spPr>
          <a:xfrm>
            <a:off x="4038600" y="6356350"/>
            <a:ext cx="4114800" cy="365125"/>
          </a:xfrm>
        </p:spPr>
        <p:txBody>
          <a:bodyPr vert="horz" lIns="91440" tIns="45720" rIns="91440" bIns="45720" rtlCol="0" anchor="ctr">
            <a:normAutofit/>
          </a:bodyPr>
          <a:lstStyle/>
          <a:p>
            <a:pPr defTabSz="914400">
              <a:spcAft>
                <a:spcPts val="600"/>
              </a:spcAft>
              <a:defRPr/>
            </a:pPr>
            <a:r>
              <a:rPr lang="en-US" kern="1200">
                <a:solidFill>
                  <a:srgbClr val="FFFFFF"/>
                </a:solidFill>
                <a:latin typeface="Calibri" panose="020F0502020204030204"/>
                <a:ea typeface="+mn-ea"/>
                <a:cs typeface="+mn-cs"/>
              </a:rPr>
              <a:t>TheCarePartnerProject.org ©2023</a:t>
            </a:r>
            <a:endParaRPr lang="en-US" kern="1200" dirty="0">
              <a:solidFill>
                <a:srgbClr val="FFFFFF"/>
              </a:solidFill>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9BB4E3D2-A781-7140-8CCE-1965DEF113B9}"/>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defTabSz="914400">
              <a:spcAft>
                <a:spcPts val="600"/>
              </a:spcAft>
              <a:defRPr/>
            </a:pPr>
            <a:fld id="{D57F1E4F-1CFF-5643-939E-217C01CDF565}" type="slidenum">
              <a:rPr lang="en-US">
                <a:solidFill>
                  <a:srgbClr val="FFFFFF"/>
                </a:solidFill>
                <a:latin typeface="Calibri" panose="020F0502020204030204"/>
              </a:rPr>
              <a:pPr defTabSz="914400">
                <a:spcAft>
                  <a:spcPts val="600"/>
                </a:spcAft>
                <a:defRPr/>
              </a:pPr>
              <a:t>3</a:t>
            </a:fld>
            <a:endParaRPr lang="en-US" dirty="0">
              <a:solidFill>
                <a:srgbClr val="FFFFFF"/>
              </a:solidFill>
              <a:latin typeface="Calibri" panose="020F0502020204030204"/>
            </a:endParaRPr>
          </a:p>
        </p:txBody>
      </p:sp>
      <p:graphicFrame>
        <p:nvGraphicFramePr>
          <p:cNvPr id="8" name="TextBox 5">
            <a:extLst>
              <a:ext uri="{FF2B5EF4-FFF2-40B4-BE49-F238E27FC236}">
                <a16:creationId xmlns:a16="http://schemas.microsoft.com/office/drawing/2014/main" id="{7B563B23-6CDF-424C-9914-04D3798E8BA3}"/>
              </a:ext>
            </a:extLst>
          </p:cNvPr>
          <p:cNvGraphicFramePr/>
          <p:nvPr>
            <p:extLst>
              <p:ext uri="{D42A27DB-BD31-4B8C-83A1-F6EECF244321}">
                <p14:modId xmlns:p14="http://schemas.microsoft.com/office/powerpoint/2010/main" val="3318161083"/>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2" name="Picture 11" descr="Icon&#10;&#10;Description automatically generated">
            <a:extLst>
              <a:ext uri="{FF2B5EF4-FFF2-40B4-BE49-F238E27FC236}">
                <a16:creationId xmlns:a16="http://schemas.microsoft.com/office/drawing/2014/main" id="{5F264EFC-8C78-7D48-9258-765BCA1FEA26}"/>
              </a:ext>
            </a:extLst>
          </p:cNvPr>
          <p:cNvPicPr>
            <a:picLocks noChangeAspect="1"/>
          </p:cNvPicPr>
          <p:nvPr/>
        </p:nvPicPr>
        <p:blipFill>
          <a:blip r:embed="rId9"/>
          <a:stretch>
            <a:fillRect/>
          </a:stretch>
        </p:blipFill>
        <p:spPr>
          <a:xfrm>
            <a:off x="9267146" y="0"/>
            <a:ext cx="2505754" cy="2505754"/>
          </a:xfrm>
          <a:prstGeom prst="rect">
            <a:avLst/>
          </a:prstGeom>
        </p:spPr>
      </p:pic>
      <p:pic>
        <p:nvPicPr>
          <p:cNvPr id="10" name="Picture 9" descr="Icon&#10;&#10;Description automatically generated">
            <a:extLst>
              <a:ext uri="{FF2B5EF4-FFF2-40B4-BE49-F238E27FC236}">
                <a16:creationId xmlns:a16="http://schemas.microsoft.com/office/drawing/2014/main" id="{FDAA203E-3DBF-5343-A960-B0ED3ABD0430}"/>
              </a:ext>
            </a:extLst>
          </p:cNvPr>
          <p:cNvPicPr>
            <a:picLocks noChangeAspect="1"/>
          </p:cNvPicPr>
          <p:nvPr/>
        </p:nvPicPr>
        <p:blipFill rotWithShape="1">
          <a:blip r:embed="rId9"/>
          <a:srcRect t="21694"/>
          <a:stretch/>
        </p:blipFill>
        <p:spPr>
          <a:xfrm rot="16200000">
            <a:off x="-271797" y="423404"/>
            <a:ext cx="2505754" cy="1962160"/>
          </a:xfrm>
          <a:prstGeom prst="rect">
            <a:avLst/>
          </a:prstGeom>
        </p:spPr>
      </p:pic>
    </p:spTree>
    <p:extLst>
      <p:ext uri="{BB962C8B-B14F-4D97-AF65-F5344CB8AC3E}">
        <p14:creationId xmlns:p14="http://schemas.microsoft.com/office/powerpoint/2010/main" val="3073278666"/>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3"/>
                    </p:tgtEl>
                  </p:cond>
                </p:stCondLst>
                <p:endSync evt="end" delay="0">
                  <p:rtn val="all"/>
                </p:endSync>
                <p:childTnLst>
                  <p:par>
                    <p:cTn id="8" fill="hold">
                      <p:stCondLst>
                        <p:cond delay="0"/>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2" nodeType="clickEffect">
                                  <p:stCondLst>
                                    <p:cond delay="0"/>
                                  </p:stCondLst>
                                  <p:childTnLst>
                                    <p:set>
                                      <p:cBhvr>
                                        <p:cTn id="15" dur="1" fill="hold">
                                          <p:stCondLst>
                                            <p:cond delay="0"/>
                                          </p:stCondLst>
                                        </p:cTn>
                                        <p:tgtEl>
                                          <p:spTgt spid="8"/>
                                        </p:tgtEl>
                                        <p:attrNameLst>
                                          <p:attrName>style.visibility</p:attrName>
                                        </p:attrNameLst>
                                      </p:cBhvr>
                                      <p:to>
                                        <p:strVal val="visible"/>
                                      </p:to>
                                    </p:set>
                                  </p:childTnLst>
                                </p:cTn>
                              </p:par>
                            </p:childTnLst>
                          </p:cTn>
                        </p:par>
                      </p:childTnLst>
                    </p:cTn>
                  </p:par>
                </p:childTnLst>
              </p:cTn>
              <p:nextCondLst>
                <p:cond evt="onClick" delay="0">
                  <p:tgtEl>
                    <p:spTgt spid="13"/>
                  </p:tgtEl>
                </p:cond>
              </p:nextCondLst>
            </p:seq>
          </p:childTnLst>
        </p:cTn>
      </p:par>
    </p:tnLst>
    <p:bldLst>
      <p:bldGraphic spid="8" grpId="0">
        <p:bldAsOne/>
      </p:bldGraphic>
      <p:bldGraphic spid="8" grpId="1">
        <p:bldAsOne/>
      </p:bldGraphic>
      <p:bldGraphic spid="8" grpId="2">
        <p:bldAsOne/>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Freeform: Shape 25">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9325E9D-AB94-A248-B382-DE0D05EEDD3D}"/>
              </a:ext>
            </a:extLst>
          </p:cNvPr>
          <p:cNvSpPr>
            <a:spLocks noGrp="1"/>
          </p:cNvSpPr>
          <p:nvPr>
            <p:ph type="title"/>
          </p:nvPr>
        </p:nvSpPr>
        <p:spPr>
          <a:xfrm>
            <a:off x="686834" y="1153572"/>
            <a:ext cx="3200400" cy="4461163"/>
          </a:xfrm>
        </p:spPr>
        <p:txBody>
          <a:bodyPr>
            <a:normAutofit/>
          </a:bodyPr>
          <a:lstStyle/>
          <a:p>
            <a:r>
              <a:rPr lang="en-US" dirty="0">
                <a:solidFill>
                  <a:srgbClr val="FFFFFF"/>
                </a:solidFill>
              </a:rPr>
              <a:t>What do they have in common? </a:t>
            </a:r>
          </a:p>
        </p:txBody>
      </p:sp>
      <p:sp>
        <p:nvSpPr>
          <p:cNvPr id="28" name="Arc 27">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8B96038A-EACA-D94E-BAC4-C6CCC0AC95DD}"/>
              </a:ext>
            </a:extLst>
          </p:cNvPr>
          <p:cNvSpPr>
            <a:spLocks noGrp="1"/>
          </p:cNvSpPr>
          <p:nvPr>
            <p:ph idx="1"/>
          </p:nvPr>
        </p:nvSpPr>
        <p:spPr>
          <a:xfrm>
            <a:off x="4374374" y="636190"/>
            <a:ext cx="6906491" cy="5585619"/>
          </a:xfrm>
        </p:spPr>
        <p:txBody>
          <a:bodyPr anchor="ctr">
            <a:normAutofit/>
          </a:bodyPr>
          <a:lstStyle/>
          <a:p>
            <a:pPr marL="0" indent="0">
              <a:buNone/>
            </a:pPr>
            <a:r>
              <a:rPr lang="en-US" dirty="0"/>
              <a:t>All potentially deadly</a:t>
            </a:r>
          </a:p>
          <a:p>
            <a:pPr marL="0" indent="0">
              <a:buNone/>
            </a:pPr>
            <a:r>
              <a:rPr lang="en-US" dirty="0"/>
              <a:t> </a:t>
            </a:r>
          </a:p>
          <a:p>
            <a:pPr marL="0" indent="0">
              <a:buNone/>
            </a:pPr>
            <a:r>
              <a:rPr lang="en-US" dirty="0"/>
              <a:t>Labor intensive to prevent – small details need attention</a:t>
            </a:r>
          </a:p>
          <a:p>
            <a:pPr marL="0" indent="0">
              <a:buNone/>
            </a:pPr>
            <a:endParaRPr lang="en-US" dirty="0"/>
          </a:p>
          <a:p>
            <a:pPr marL="0" indent="0">
              <a:buNone/>
            </a:pPr>
            <a:r>
              <a:rPr lang="en-US" dirty="0"/>
              <a:t>In health care settings, staff is stretched for time </a:t>
            </a:r>
          </a:p>
          <a:p>
            <a:pPr marL="0" indent="0">
              <a:buNone/>
            </a:pPr>
            <a:r>
              <a:rPr lang="en-US" dirty="0"/>
              <a:t>   </a:t>
            </a:r>
          </a:p>
          <a:p>
            <a:pPr marL="0" indent="0">
              <a:buNone/>
            </a:pPr>
            <a:r>
              <a:rPr lang="en-US" dirty="0">
                <a:solidFill>
                  <a:schemeClr val="accent2"/>
                </a:solidFill>
                <a:latin typeface="Marker Felt Thin" panose="02000400000000000000" pitchFamily="2" charset="77"/>
              </a:rPr>
              <a:t>But…PREVENTION is </a:t>
            </a:r>
            <a:r>
              <a:rPr lang="en-US" u="sng" dirty="0">
                <a:solidFill>
                  <a:schemeClr val="accent2"/>
                </a:solidFill>
                <a:latin typeface="Marker Felt Thin" panose="02000400000000000000" pitchFamily="2" charset="77"/>
              </a:rPr>
              <a:t>not</a:t>
            </a:r>
            <a:r>
              <a:rPr lang="en-US" dirty="0">
                <a:solidFill>
                  <a:schemeClr val="accent2"/>
                </a:solidFill>
                <a:latin typeface="Marker Felt Thin" panose="02000400000000000000" pitchFamily="2" charset="77"/>
              </a:rPr>
              <a:t> rocket science! </a:t>
            </a:r>
          </a:p>
          <a:p>
            <a:pPr marL="0" indent="0">
              <a:buNone/>
            </a:pPr>
            <a:endParaRPr lang="en-US" dirty="0"/>
          </a:p>
        </p:txBody>
      </p:sp>
      <p:sp>
        <p:nvSpPr>
          <p:cNvPr id="5" name="Footer Placeholder 4">
            <a:extLst>
              <a:ext uri="{FF2B5EF4-FFF2-40B4-BE49-F238E27FC236}">
                <a16:creationId xmlns:a16="http://schemas.microsoft.com/office/drawing/2014/main" id="{18DA32DD-E82B-284D-B840-51E480513599}"/>
              </a:ext>
            </a:extLst>
          </p:cNvPr>
          <p:cNvSpPr>
            <a:spLocks noGrp="1"/>
          </p:cNvSpPr>
          <p:nvPr>
            <p:ph type="ftr" sz="quarter" idx="11"/>
          </p:nvPr>
        </p:nvSpPr>
        <p:spPr>
          <a:xfrm>
            <a:off x="4038600" y="6356350"/>
            <a:ext cx="5251174" cy="365125"/>
          </a:xfrm>
        </p:spPr>
        <p:txBody>
          <a:bodyPr>
            <a:normAutofit/>
          </a:bodyPr>
          <a:lstStyle/>
          <a:p>
            <a:pPr>
              <a:spcAft>
                <a:spcPts val="600"/>
              </a:spcAft>
            </a:pPr>
            <a:r>
              <a:rPr lang="en-US"/>
              <a:t>TheCarePartnerProject.org ©2023</a:t>
            </a:r>
            <a:endParaRPr lang="en-US" dirty="0"/>
          </a:p>
        </p:txBody>
      </p:sp>
      <p:sp>
        <p:nvSpPr>
          <p:cNvPr id="6" name="Slide Number Placeholder 5">
            <a:extLst>
              <a:ext uri="{FF2B5EF4-FFF2-40B4-BE49-F238E27FC236}">
                <a16:creationId xmlns:a16="http://schemas.microsoft.com/office/drawing/2014/main" id="{DC619883-1D45-C84B-9414-F3D4E88D15D1}"/>
              </a:ext>
            </a:extLst>
          </p:cNvPr>
          <p:cNvSpPr>
            <a:spLocks noGrp="1"/>
          </p:cNvSpPr>
          <p:nvPr>
            <p:ph type="sldNum" sz="quarter" idx="12"/>
          </p:nvPr>
        </p:nvSpPr>
        <p:spPr>
          <a:xfrm>
            <a:off x="9541564" y="6356350"/>
            <a:ext cx="1812235" cy="365125"/>
          </a:xfrm>
        </p:spPr>
        <p:txBody>
          <a:bodyPr>
            <a:normAutofit/>
          </a:bodyPr>
          <a:lstStyle/>
          <a:p>
            <a:pPr>
              <a:spcAft>
                <a:spcPts val="600"/>
              </a:spcAft>
            </a:pPr>
            <a:fld id="{D57F1E4F-1CFF-5643-939E-217C01CDF565}" type="slidenum">
              <a:rPr lang="en-US" smtClean="0"/>
              <a:pPr>
                <a:spcAft>
                  <a:spcPts val="600"/>
                </a:spcAft>
              </a:pPr>
              <a:t>4</a:t>
            </a:fld>
            <a:endParaRPr lang="en-US" dirty="0"/>
          </a:p>
        </p:txBody>
      </p:sp>
      <p:pic>
        <p:nvPicPr>
          <p:cNvPr id="9" name="Picture 8" descr="Icon&#10;&#10;Description automatically generated">
            <a:extLst>
              <a:ext uri="{FF2B5EF4-FFF2-40B4-BE49-F238E27FC236}">
                <a16:creationId xmlns:a16="http://schemas.microsoft.com/office/drawing/2014/main" id="{E54FE15C-C71C-5946-891A-EBB35A3B35BA}"/>
              </a:ext>
            </a:extLst>
          </p:cNvPr>
          <p:cNvPicPr>
            <a:picLocks noChangeAspect="1"/>
          </p:cNvPicPr>
          <p:nvPr/>
        </p:nvPicPr>
        <p:blipFill>
          <a:blip r:embed="rId3"/>
          <a:stretch>
            <a:fillRect/>
          </a:stretch>
        </p:blipFill>
        <p:spPr>
          <a:xfrm>
            <a:off x="838201" y="4365259"/>
            <a:ext cx="1991091" cy="1991091"/>
          </a:xfrm>
          <a:prstGeom prst="rect">
            <a:avLst/>
          </a:prstGeom>
        </p:spPr>
      </p:pic>
    </p:spTree>
    <p:extLst>
      <p:ext uri="{BB962C8B-B14F-4D97-AF65-F5344CB8AC3E}">
        <p14:creationId xmlns:p14="http://schemas.microsoft.com/office/powerpoint/2010/main" val="39708175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834339-359C-9347-8BC2-1ECC9B36AF75}"/>
              </a:ext>
            </a:extLst>
          </p:cNvPr>
          <p:cNvSpPr>
            <a:spLocks noGrp="1"/>
          </p:cNvSpPr>
          <p:nvPr>
            <p:ph type="title"/>
          </p:nvPr>
        </p:nvSpPr>
        <p:spPr/>
        <p:txBody>
          <a:bodyPr/>
          <a:lstStyle/>
          <a:p>
            <a:r>
              <a:rPr lang="en-US" dirty="0">
                <a:solidFill>
                  <a:srgbClr val="0070C0"/>
                </a:solidFill>
              </a:rPr>
              <a:t>Your Super Power over Superbugs!</a:t>
            </a:r>
          </a:p>
        </p:txBody>
      </p:sp>
      <p:sp>
        <p:nvSpPr>
          <p:cNvPr id="3" name="Content Placeholder 2">
            <a:extLst>
              <a:ext uri="{FF2B5EF4-FFF2-40B4-BE49-F238E27FC236}">
                <a16:creationId xmlns:a16="http://schemas.microsoft.com/office/drawing/2014/main" id="{0FABD6A3-D8D8-AB4E-B31A-EC8DCEE53F19}"/>
              </a:ext>
            </a:extLst>
          </p:cNvPr>
          <p:cNvSpPr>
            <a:spLocks noGrp="1"/>
          </p:cNvSpPr>
          <p:nvPr>
            <p:ph idx="1"/>
          </p:nvPr>
        </p:nvSpPr>
        <p:spPr>
          <a:xfrm>
            <a:off x="6669315" y="2108882"/>
            <a:ext cx="4849586" cy="3788681"/>
          </a:xfrm>
        </p:spPr>
        <p:txBody>
          <a:bodyPr/>
          <a:lstStyle/>
          <a:p>
            <a:pPr marL="0" indent="0">
              <a:buNone/>
            </a:pPr>
            <a:endParaRPr lang="en-US" dirty="0"/>
          </a:p>
          <a:p>
            <a:pPr marL="0" indent="0">
              <a:buNone/>
            </a:pPr>
            <a:r>
              <a:rPr lang="en-US" dirty="0"/>
              <a:t>You can save a life without 8 years of medical school. </a:t>
            </a:r>
          </a:p>
          <a:p>
            <a:pPr marL="0" indent="0">
              <a:buNone/>
            </a:pPr>
            <a:endParaRPr lang="en-US" dirty="0"/>
          </a:p>
          <a:p>
            <a:pPr marL="0" indent="0">
              <a:buNone/>
            </a:pPr>
            <a:r>
              <a:rPr lang="en-US" dirty="0"/>
              <a:t>Let’s get started!</a:t>
            </a:r>
          </a:p>
        </p:txBody>
      </p:sp>
      <p:sp>
        <p:nvSpPr>
          <p:cNvPr id="4" name="Footer Placeholder 3">
            <a:extLst>
              <a:ext uri="{FF2B5EF4-FFF2-40B4-BE49-F238E27FC236}">
                <a16:creationId xmlns:a16="http://schemas.microsoft.com/office/drawing/2014/main" id="{479C9F64-572D-5547-A5E4-6BF76F530C80}"/>
              </a:ext>
            </a:extLst>
          </p:cNvPr>
          <p:cNvSpPr>
            <a:spLocks noGrp="1"/>
          </p:cNvSpPr>
          <p:nvPr>
            <p:ph type="ftr" sz="quarter" idx="11"/>
          </p:nvPr>
        </p:nvSpPr>
        <p:spPr/>
        <p:txBody>
          <a:bodyPr/>
          <a:lstStyle/>
          <a:p>
            <a:r>
              <a:rPr lang="en-US"/>
              <a:t>TheCarePartnerProject.org ©2023</a:t>
            </a:r>
            <a:endParaRPr lang="en-US" dirty="0"/>
          </a:p>
        </p:txBody>
      </p:sp>
      <p:sp>
        <p:nvSpPr>
          <p:cNvPr id="5" name="Slide Number Placeholder 4">
            <a:extLst>
              <a:ext uri="{FF2B5EF4-FFF2-40B4-BE49-F238E27FC236}">
                <a16:creationId xmlns:a16="http://schemas.microsoft.com/office/drawing/2014/main" id="{D698E002-E864-EE40-8604-03A13F6BA7A3}"/>
              </a:ext>
            </a:extLst>
          </p:cNvPr>
          <p:cNvSpPr>
            <a:spLocks noGrp="1"/>
          </p:cNvSpPr>
          <p:nvPr>
            <p:ph type="sldNum" sz="quarter" idx="12"/>
          </p:nvPr>
        </p:nvSpPr>
        <p:spPr/>
        <p:txBody>
          <a:bodyPr/>
          <a:lstStyle/>
          <a:p>
            <a:fld id="{D57F1E4F-1CFF-5643-939E-217C01CDF565}" type="slidenum">
              <a:rPr lang="en-US" smtClean="0"/>
              <a:pPr/>
              <a:t>5</a:t>
            </a:fld>
            <a:endParaRPr lang="en-US" dirty="0"/>
          </a:p>
        </p:txBody>
      </p:sp>
      <p:pic>
        <p:nvPicPr>
          <p:cNvPr id="7" name="Picture 6">
            <a:extLst>
              <a:ext uri="{FF2B5EF4-FFF2-40B4-BE49-F238E27FC236}">
                <a16:creationId xmlns:a16="http://schemas.microsoft.com/office/drawing/2014/main" id="{BB9E25FE-5774-F443-B2AC-6360F3A0461B}"/>
              </a:ext>
            </a:extLst>
          </p:cNvPr>
          <p:cNvPicPr>
            <a:picLocks noChangeAspect="1"/>
          </p:cNvPicPr>
          <p:nvPr/>
        </p:nvPicPr>
        <p:blipFill rotWithShape="1">
          <a:blip r:embed="rId3"/>
          <a:srcRect l="14439" t="24652" r="38819" b="13333"/>
          <a:stretch/>
        </p:blipFill>
        <p:spPr>
          <a:xfrm>
            <a:off x="673099" y="2239963"/>
            <a:ext cx="5575301" cy="4252912"/>
          </a:xfrm>
          <a:prstGeom prst="rect">
            <a:avLst/>
          </a:prstGeom>
        </p:spPr>
      </p:pic>
    </p:spTree>
    <p:extLst>
      <p:ext uri="{BB962C8B-B14F-4D97-AF65-F5344CB8AC3E}">
        <p14:creationId xmlns:p14="http://schemas.microsoft.com/office/powerpoint/2010/main" val="22508644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304870D9-C4B1-6041-8368-4F877AE0E76F}"/>
              </a:ext>
            </a:extLst>
          </p:cNvPr>
          <p:cNvSpPr>
            <a:spLocks noGrp="1"/>
          </p:cNvSpPr>
          <p:nvPr>
            <p:ph type="ftr" sz="quarter" idx="11"/>
          </p:nvPr>
        </p:nvSpPr>
        <p:spPr/>
        <p:txBody>
          <a:bodyPr/>
          <a:lstStyle/>
          <a:p>
            <a:r>
              <a:rPr lang="en-US"/>
              <a:t>TheCarePartnerProject.org ©2023</a:t>
            </a:r>
            <a:endParaRPr lang="en-US" dirty="0"/>
          </a:p>
        </p:txBody>
      </p:sp>
      <p:sp>
        <p:nvSpPr>
          <p:cNvPr id="3" name="Slide Number Placeholder 2">
            <a:extLst>
              <a:ext uri="{FF2B5EF4-FFF2-40B4-BE49-F238E27FC236}">
                <a16:creationId xmlns:a16="http://schemas.microsoft.com/office/drawing/2014/main" id="{39E0BB9C-1F09-B541-899F-14C4FFBDD0A1}"/>
              </a:ext>
            </a:extLst>
          </p:cNvPr>
          <p:cNvSpPr>
            <a:spLocks noGrp="1"/>
          </p:cNvSpPr>
          <p:nvPr>
            <p:ph type="sldNum" sz="quarter" idx="12"/>
          </p:nvPr>
        </p:nvSpPr>
        <p:spPr/>
        <p:txBody>
          <a:bodyPr/>
          <a:lstStyle/>
          <a:p>
            <a:fld id="{D57F1E4F-1CFF-5643-939E-217C01CDF565}" type="slidenum">
              <a:rPr lang="en-US" smtClean="0"/>
              <a:pPr/>
              <a:t>6</a:t>
            </a:fld>
            <a:endParaRPr lang="en-US" dirty="0"/>
          </a:p>
        </p:txBody>
      </p:sp>
      <p:pic>
        <p:nvPicPr>
          <p:cNvPr id="5" name="Picture 4" descr="A picture containing text, person&#10;&#10;Description automatically generated">
            <a:extLst>
              <a:ext uri="{FF2B5EF4-FFF2-40B4-BE49-F238E27FC236}">
                <a16:creationId xmlns:a16="http://schemas.microsoft.com/office/drawing/2014/main" id="{399C9655-32E1-2049-9B77-295A511F3C26}"/>
              </a:ext>
            </a:extLst>
          </p:cNvPr>
          <p:cNvPicPr>
            <a:picLocks noChangeAspect="1"/>
          </p:cNvPicPr>
          <p:nvPr/>
        </p:nvPicPr>
        <p:blipFill>
          <a:blip r:embed="rId3"/>
          <a:stretch>
            <a:fillRect/>
          </a:stretch>
        </p:blipFill>
        <p:spPr>
          <a:xfrm>
            <a:off x="0" y="-188890"/>
            <a:ext cx="12192000" cy="6169683"/>
          </a:xfrm>
          <a:prstGeom prst="rect">
            <a:avLst/>
          </a:prstGeom>
        </p:spPr>
      </p:pic>
      <p:sp>
        <p:nvSpPr>
          <p:cNvPr id="6" name="5-Point Star 5">
            <a:extLst>
              <a:ext uri="{FF2B5EF4-FFF2-40B4-BE49-F238E27FC236}">
                <a16:creationId xmlns:a16="http://schemas.microsoft.com/office/drawing/2014/main" id="{C4398C9F-46C9-F84F-896C-0A93E53F2A79}"/>
              </a:ext>
            </a:extLst>
          </p:cNvPr>
          <p:cNvSpPr/>
          <p:nvPr/>
        </p:nvSpPr>
        <p:spPr>
          <a:xfrm>
            <a:off x="383720" y="501650"/>
            <a:ext cx="3184072" cy="2866776"/>
          </a:xfrm>
          <a:prstGeom prst="star5">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B633A965-39AF-AE4D-A644-C3796EBDEF5F}"/>
              </a:ext>
            </a:extLst>
          </p:cNvPr>
          <p:cNvSpPr txBox="1"/>
          <p:nvPr/>
        </p:nvSpPr>
        <p:spPr>
          <a:xfrm>
            <a:off x="1306284" y="1502227"/>
            <a:ext cx="1338943" cy="1200329"/>
          </a:xfrm>
          <a:prstGeom prst="rect">
            <a:avLst/>
          </a:prstGeom>
          <a:noFill/>
        </p:spPr>
        <p:txBody>
          <a:bodyPr wrap="square" rtlCol="0">
            <a:spAutoFit/>
          </a:bodyPr>
          <a:lstStyle/>
          <a:p>
            <a:pPr algn="ctr"/>
            <a:r>
              <a:rPr lang="en-US" b="1" dirty="0">
                <a:solidFill>
                  <a:schemeClr val="accent4">
                    <a:lumMod val="75000"/>
                  </a:schemeClr>
                </a:solidFill>
                <a:latin typeface="Arial" panose="020B0604020202020204" pitchFamily="34" charset="0"/>
                <a:cs typeface="Arial" panose="020B0604020202020204" pitchFamily="34" charset="0"/>
              </a:rPr>
              <a:t>Your Super Solutions Here!</a:t>
            </a:r>
          </a:p>
        </p:txBody>
      </p:sp>
      <p:sp>
        <p:nvSpPr>
          <p:cNvPr id="8" name="TextBox 7">
            <a:extLst>
              <a:ext uri="{FF2B5EF4-FFF2-40B4-BE49-F238E27FC236}">
                <a16:creationId xmlns:a16="http://schemas.microsoft.com/office/drawing/2014/main" id="{1F0F2118-449B-924C-810F-7433E943DB03}"/>
              </a:ext>
            </a:extLst>
          </p:cNvPr>
          <p:cNvSpPr txBox="1"/>
          <p:nvPr/>
        </p:nvSpPr>
        <p:spPr>
          <a:xfrm>
            <a:off x="4669971" y="3821352"/>
            <a:ext cx="3483429" cy="646331"/>
          </a:xfrm>
          <a:prstGeom prst="rect">
            <a:avLst/>
          </a:prstGeom>
          <a:noFill/>
        </p:spPr>
        <p:txBody>
          <a:bodyPr wrap="square" rtlCol="0">
            <a:spAutoFit/>
          </a:bodyPr>
          <a:lstStyle/>
          <a:p>
            <a:r>
              <a:rPr lang="en-US" b="1" dirty="0">
                <a:hlinkClick r:id="rId4"/>
              </a:rPr>
              <a:t>www.TheCarePartnerProject.org</a:t>
            </a:r>
            <a:endParaRPr lang="en-US" b="1" dirty="0"/>
          </a:p>
          <a:p>
            <a:endParaRPr lang="en-US" dirty="0"/>
          </a:p>
        </p:txBody>
      </p:sp>
    </p:spTree>
    <p:extLst>
      <p:ext uri="{BB962C8B-B14F-4D97-AF65-F5344CB8AC3E}">
        <p14:creationId xmlns:p14="http://schemas.microsoft.com/office/powerpoint/2010/main" val="7266884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7" name="Rectangle 59">
            <a:extLst>
              <a:ext uri="{FF2B5EF4-FFF2-40B4-BE49-F238E27FC236}">
                <a16:creationId xmlns:a16="http://schemas.microsoft.com/office/drawing/2014/main" id="{B63E10B8-7A5C-4E1D-BE92-AAA068608C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632" y="485804"/>
            <a:ext cx="5533524" cy="3510776"/>
          </a:xfrm>
          <a:prstGeom prst="rect">
            <a:avLst/>
          </a:prstGeom>
          <a:solidFill>
            <a:srgbClr val="FFFFFF"/>
          </a:solidFill>
          <a:ln w="63500">
            <a:solidFill>
              <a:srgbClr val="3E4055"/>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descr="Text&#10;&#10;Description automatically generated with medium confidence">
            <a:extLst>
              <a:ext uri="{FF2B5EF4-FFF2-40B4-BE49-F238E27FC236}">
                <a16:creationId xmlns:a16="http://schemas.microsoft.com/office/drawing/2014/main" id="{D4BFEBB0-EFEE-524F-9188-7039541FA704}"/>
              </a:ext>
            </a:extLst>
          </p:cNvPr>
          <p:cNvPicPr>
            <a:picLocks noChangeAspect="1"/>
          </p:cNvPicPr>
          <p:nvPr/>
        </p:nvPicPr>
        <p:blipFill rotWithShape="1">
          <a:blip r:embed="rId3"/>
          <a:srcRect l="3000" r="2" b="2"/>
          <a:stretch/>
        </p:blipFill>
        <p:spPr>
          <a:xfrm>
            <a:off x="1673072" y="662869"/>
            <a:ext cx="3156645" cy="3156647"/>
          </a:xfrm>
          <a:prstGeom prst="rect">
            <a:avLst/>
          </a:prstGeom>
        </p:spPr>
      </p:pic>
      <p:sp>
        <p:nvSpPr>
          <p:cNvPr id="59" name="Rectangle 61">
            <a:extLst>
              <a:ext uri="{FF2B5EF4-FFF2-40B4-BE49-F238E27FC236}">
                <a16:creationId xmlns:a16="http://schemas.microsoft.com/office/drawing/2014/main" id="{E1C32068-6A8E-44A5-BE2D-65E7EC2DBF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633" y="4157449"/>
            <a:ext cx="2686328" cy="2216840"/>
          </a:xfrm>
          <a:prstGeom prst="rect">
            <a:avLst/>
          </a:prstGeom>
          <a:solidFill>
            <a:srgbClr val="FFFFFF"/>
          </a:solidFill>
          <a:ln w="63500">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Graphical user interface, text&#10;&#10;Description automatically generated">
            <a:extLst>
              <a:ext uri="{FF2B5EF4-FFF2-40B4-BE49-F238E27FC236}">
                <a16:creationId xmlns:a16="http://schemas.microsoft.com/office/drawing/2014/main" id="{AEAFE277-3D37-E447-855C-960164CB773A}"/>
              </a:ext>
            </a:extLst>
          </p:cNvPr>
          <p:cNvPicPr>
            <a:picLocks noChangeAspect="1"/>
          </p:cNvPicPr>
          <p:nvPr/>
        </p:nvPicPr>
        <p:blipFill rotWithShape="1">
          <a:blip r:embed="rId4"/>
          <a:srcRect r="2500"/>
          <a:stretch/>
        </p:blipFill>
        <p:spPr>
          <a:xfrm>
            <a:off x="897705" y="4328887"/>
            <a:ext cx="1873964" cy="1873965"/>
          </a:xfrm>
          <a:prstGeom prst="rect">
            <a:avLst/>
          </a:prstGeom>
        </p:spPr>
      </p:pic>
      <p:sp>
        <p:nvSpPr>
          <p:cNvPr id="64" name="Rectangle 63">
            <a:extLst>
              <a:ext uri="{FF2B5EF4-FFF2-40B4-BE49-F238E27FC236}">
                <a16:creationId xmlns:a16="http://schemas.microsoft.com/office/drawing/2014/main" id="{83940A33-AE5F-4FC1-AFFF-1BC5DD32E1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31827" y="4157449"/>
            <a:ext cx="2686328" cy="2216840"/>
          </a:xfrm>
          <a:prstGeom prst="rect">
            <a:avLst/>
          </a:prstGeom>
          <a:solidFill>
            <a:srgbClr val="FFFFFF"/>
          </a:solidFill>
          <a:ln w="63500">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Rectangle 65">
            <a:extLst>
              <a:ext uri="{FF2B5EF4-FFF2-40B4-BE49-F238E27FC236}">
                <a16:creationId xmlns:a16="http://schemas.microsoft.com/office/drawing/2014/main" id="{9310DD53-17D0-4A12-A0E2-72F333487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96188" y="485805"/>
            <a:ext cx="5511179" cy="5888484"/>
          </a:xfrm>
          <a:prstGeom prst="rect">
            <a:avLst/>
          </a:prstGeom>
          <a:solidFill>
            <a:srgbClr val="FFFFFF"/>
          </a:solidFill>
          <a:ln w="63500">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descr="Graphical user interface, text&#10;&#10;Description automatically generated">
            <a:extLst>
              <a:ext uri="{FF2B5EF4-FFF2-40B4-BE49-F238E27FC236}">
                <a16:creationId xmlns:a16="http://schemas.microsoft.com/office/drawing/2014/main" id="{6F236391-F0D4-B942-B79D-DA80F8EA3FF6}"/>
              </a:ext>
            </a:extLst>
          </p:cNvPr>
          <p:cNvPicPr>
            <a:picLocks noChangeAspect="1"/>
          </p:cNvPicPr>
          <p:nvPr/>
        </p:nvPicPr>
        <p:blipFill rotWithShape="1">
          <a:blip r:embed="rId5"/>
          <a:srcRect l="1000" r="-6" b="-6"/>
          <a:stretch/>
        </p:blipFill>
        <p:spPr>
          <a:xfrm>
            <a:off x="3677551" y="4248774"/>
            <a:ext cx="1976234" cy="1976232"/>
          </a:xfrm>
          <a:prstGeom prst="rect">
            <a:avLst/>
          </a:prstGeom>
        </p:spPr>
      </p:pic>
      <p:sp>
        <p:nvSpPr>
          <p:cNvPr id="2" name="Footer Placeholder 1">
            <a:extLst>
              <a:ext uri="{FF2B5EF4-FFF2-40B4-BE49-F238E27FC236}">
                <a16:creationId xmlns:a16="http://schemas.microsoft.com/office/drawing/2014/main" id="{8D70AC93-0DAB-7347-A30E-ECDE9BE398CE}"/>
              </a:ext>
            </a:extLst>
          </p:cNvPr>
          <p:cNvSpPr>
            <a:spLocks noGrp="1"/>
          </p:cNvSpPr>
          <p:nvPr>
            <p:ph type="ftr" sz="quarter" idx="11"/>
          </p:nvPr>
        </p:nvSpPr>
        <p:spPr>
          <a:xfrm>
            <a:off x="4038600" y="6402070"/>
            <a:ext cx="4114800" cy="365125"/>
          </a:xfrm>
        </p:spPr>
        <p:txBody>
          <a:bodyPr>
            <a:normAutofit/>
          </a:bodyPr>
          <a:lstStyle/>
          <a:p>
            <a:pPr>
              <a:spcAft>
                <a:spcPts val="600"/>
              </a:spcAft>
            </a:pPr>
            <a:r>
              <a:rPr lang="en-US"/>
              <a:t>TheCarePartnerProject.org ©2023</a:t>
            </a:r>
            <a:endParaRPr lang="en-US" dirty="0"/>
          </a:p>
        </p:txBody>
      </p:sp>
      <p:sp>
        <p:nvSpPr>
          <p:cNvPr id="3" name="Slide Number Placeholder 2">
            <a:extLst>
              <a:ext uri="{FF2B5EF4-FFF2-40B4-BE49-F238E27FC236}">
                <a16:creationId xmlns:a16="http://schemas.microsoft.com/office/drawing/2014/main" id="{7EFF9945-6E4B-5144-865F-E8F354347AB3}"/>
              </a:ext>
            </a:extLst>
          </p:cNvPr>
          <p:cNvSpPr>
            <a:spLocks noGrp="1"/>
          </p:cNvSpPr>
          <p:nvPr>
            <p:ph type="sldNum" sz="quarter" idx="12"/>
          </p:nvPr>
        </p:nvSpPr>
        <p:spPr>
          <a:xfrm>
            <a:off x="8610600" y="6402070"/>
            <a:ext cx="2743200" cy="365125"/>
          </a:xfrm>
        </p:spPr>
        <p:txBody>
          <a:bodyPr>
            <a:normAutofit/>
          </a:bodyPr>
          <a:lstStyle/>
          <a:p>
            <a:pPr>
              <a:spcAft>
                <a:spcPts val="600"/>
              </a:spcAft>
            </a:pPr>
            <a:fld id="{D57F1E4F-1CFF-5643-939E-217C01CDF565}" type="slidenum">
              <a:rPr lang="en-US" smtClean="0"/>
              <a:pPr>
                <a:spcAft>
                  <a:spcPts val="600"/>
                </a:spcAft>
              </a:pPr>
              <a:t>7</a:t>
            </a:fld>
            <a:endParaRPr lang="en-US" dirty="0"/>
          </a:p>
        </p:txBody>
      </p:sp>
      <p:pic>
        <p:nvPicPr>
          <p:cNvPr id="61" name="Picture 60" descr="Text&#10;&#10;Description automatically generated">
            <a:extLst>
              <a:ext uri="{FF2B5EF4-FFF2-40B4-BE49-F238E27FC236}">
                <a16:creationId xmlns:a16="http://schemas.microsoft.com/office/drawing/2014/main" id="{BC4AF510-8563-D345-9A9B-F27C78D06AD6}"/>
              </a:ext>
            </a:extLst>
          </p:cNvPr>
          <p:cNvPicPr>
            <a:picLocks noChangeAspect="1"/>
          </p:cNvPicPr>
          <p:nvPr/>
        </p:nvPicPr>
        <p:blipFill rotWithShape="1">
          <a:blip r:embed="rId6"/>
          <a:srcRect l="3000" r="2" b="2"/>
          <a:stretch/>
        </p:blipFill>
        <p:spPr>
          <a:xfrm>
            <a:off x="6363879" y="800727"/>
            <a:ext cx="5275864" cy="5424279"/>
          </a:xfrm>
          <a:prstGeom prst="rect">
            <a:avLst/>
          </a:prstGeom>
        </p:spPr>
      </p:pic>
      <p:sp>
        <p:nvSpPr>
          <p:cNvPr id="12" name="TextBox 11">
            <a:extLst>
              <a:ext uri="{FF2B5EF4-FFF2-40B4-BE49-F238E27FC236}">
                <a16:creationId xmlns:a16="http://schemas.microsoft.com/office/drawing/2014/main" id="{591041F6-9F1D-5044-A621-1480176E3583}"/>
              </a:ext>
            </a:extLst>
          </p:cNvPr>
          <p:cNvSpPr txBox="1"/>
          <p:nvPr/>
        </p:nvSpPr>
        <p:spPr>
          <a:xfrm>
            <a:off x="3368515" y="90805"/>
            <a:ext cx="5424277" cy="369332"/>
          </a:xfrm>
          <a:prstGeom prst="rect">
            <a:avLst/>
          </a:prstGeom>
          <a:noFill/>
        </p:spPr>
        <p:txBody>
          <a:bodyPr wrap="square" rtlCol="0">
            <a:spAutoFit/>
          </a:bodyPr>
          <a:lstStyle/>
          <a:p>
            <a:r>
              <a:rPr lang="en-US" b="1" dirty="0">
                <a:solidFill>
                  <a:schemeClr val="accent2"/>
                </a:solidFill>
              </a:rPr>
              <a:t>Free to download at www.TheCarePartnerProject.org</a:t>
            </a:r>
          </a:p>
        </p:txBody>
      </p:sp>
    </p:spTree>
    <p:extLst>
      <p:ext uri="{BB962C8B-B14F-4D97-AF65-F5344CB8AC3E}">
        <p14:creationId xmlns:p14="http://schemas.microsoft.com/office/powerpoint/2010/main" val="6544648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93245F62-CCC4-49E4-B95B-EA6C1E7905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sketch line">
            <a:extLst>
              <a:ext uri="{FF2B5EF4-FFF2-40B4-BE49-F238E27FC236}">
                <a16:creationId xmlns:a16="http://schemas.microsoft.com/office/drawing/2014/main" id="{E6C0DD6B-6AA3-448F-9B99-8386295BC1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7702" y="5509052"/>
            <a:ext cx="4572000" cy="18288"/>
          </a:xfrm>
          <a:custGeom>
            <a:avLst/>
            <a:gdLst>
              <a:gd name="connsiteX0" fmla="*/ 0 w 4572000"/>
              <a:gd name="connsiteY0" fmla="*/ 0 h 18288"/>
              <a:gd name="connsiteX1" fmla="*/ 515983 w 4572000"/>
              <a:gd name="connsiteY1" fmla="*/ 0 h 18288"/>
              <a:gd name="connsiteX2" fmla="*/ 1031966 w 4572000"/>
              <a:gd name="connsiteY2" fmla="*/ 0 h 18288"/>
              <a:gd name="connsiteX3" fmla="*/ 1639389 w 4572000"/>
              <a:gd name="connsiteY3" fmla="*/ 0 h 18288"/>
              <a:gd name="connsiteX4" fmla="*/ 2383971 w 4572000"/>
              <a:gd name="connsiteY4" fmla="*/ 0 h 18288"/>
              <a:gd name="connsiteX5" fmla="*/ 2945674 w 4572000"/>
              <a:gd name="connsiteY5" fmla="*/ 0 h 18288"/>
              <a:gd name="connsiteX6" fmla="*/ 3507377 w 4572000"/>
              <a:gd name="connsiteY6" fmla="*/ 0 h 18288"/>
              <a:gd name="connsiteX7" fmla="*/ 4572000 w 4572000"/>
              <a:gd name="connsiteY7" fmla="*/ 0 h 18288"/>
              <a:gd name="connsiteX8" fmla="*/ 4572000 w 4572000"/>
              <a:gd name="connsiteY8" fmla="*/ 18288 h 18288"/>
              <a:gd name="connsiteX9" fmla="*/ 3873137 w 4572000"/>
              <a:gd name="connsiteY9" fmla="*/ 18288 h 18288"/>
              <a:gd name="connsiteX10" fmla="*/ 3311434 w 4572000"/>
              <a:gd name="connsiteY10" fmla="*/ 18288 h 18288"/>
              <a:gd name="connsiteX11" fmla="*/ 2749731 w 4572000"/>
              <a:gd name="connsiteY11" fmla="*/ 18288 h 18288"/>
              <a:gd name="connsiteX12" fmla="*/ 2050869 w 4572000"/>
              <a:gd name="connsiteY12" fmla="*/ 18288 h 18288"/>
              <a:gd name="connsiteX13" fmla="*/ 1306286 w 4572000"/>
              <a:gd name="connsiteY13" fmla="*/ 18288 h 18288"/>
              <a:gd name="connsiteX14" fmla="*/ 790303 w 4572000"/>
              <a:gd name="connsiteY14" fmla="*/ 18288 h 18288"/>
              <a:gd name="connsiteX15" fmla="*/ 0 w 4572000"/>
              <a:gd name="connsiteY15" fmla="*/ 18288 h 18288"/>
              <a:gd name="connsiteX16" fmla="*/ 0 w 457200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72000" h="18288" fill="none" extrusionOk="0">
                <a:moveTo>
                  <a:pt x="0" y="0"/>
                </a:moveTo>
                <a:cubicBezTo>
                  <a:pt x="105156" y="-20963"/>
                  <a:pt x="340432" y="822"/>
                  <a:pt x="515983" y="0"/>
                </a:cubicBezTo>
                <a:cubicBezTo>
                  <a:pt x="691534" y="-822"/>
                  <a:pt x="850679" y="16479"/>
                  <a:pt x="1031966" y="0"/>
                </a:cubicBezTo>
                <a:cubicBezTo>
                  <a:pt x="1213253" y="-16479"/>
                  <a:pt x="1443646" y="-18730"/>
                  <a:pt x="1639389" y="0"/>
                </a:cubicBezTo>
                <a:cubicBezTo>
                  <a:pt x="1835132" y="18730"/>
                  <a:pt x="2159975" y="18531"/>
                  <a:pt x="2383971" y="0"/>
                </a:cubicBezTo>
                <a:cubicBezTo>
                  <a:pt x="2607967" y="-18531"/>
                  <a:pt x="2719096" y="-12030"/>
                  <a:pt x="2945674" y="0"/>
                </a:cubicBezTo>
                <a:cubicBezTo>
                  <a:pt x="3172252" y="12030"/>
                  <a:pt x="3269167" y="27666"/>
                  <a:pt x="3507377" y="0"/>
                </a:cubicBezTo>
                <a:cubicBezTo>
                  <a:pt x="3745587" y="-27666"/>
                  <a:pt x="4116741" y="18705"/>
                  <a:pt x="4572000" y="0"/>
                </a:cubicBezTo>
                <a:cubicBezTo>
                  <a:pt x="4572895" y="8974"/>
                  <a:pt x="4571454" y="9359"/>
                  <a:pt x="4572000" y="18288"/>
                </a:cubicBezTo>
                <a:cubicBezTo>
                  <a:pt x="4374698" y="3942"/>
                  <a:pt x="4098874" y="-11042"/>
                  <a:pt x="3873137" y="18288"/>
                </a:cubicBezTo>
                <a:cubicBezTo>
                  <a:pt x="3647400" y="47618"/>
                  <a:pt x="3517055" y="5421"/>
                  <a:pt x="3311434" y="18288"/>
                </a:cubicBezTo>
                <a:cubicBezTo>
                  <a:pt x="3105813" y="31155"/>
                  <a:pt x="3025168" y="17856"/>
                  <a:pt x="2749731" y="18288"/>
                </a:cubicBezTo>
                <a:cubicBezTo>
                  <a:pt x="2474294" y="18720"/>
                  <a:pt x="2291766" y="-14168"/>
                  <a:pt x="2050869" y="18288"/>
                </a:cubicBezTo>
                <a:cubicBezTo>
                  <a:pt x="1809972" y="50744"/>
                  <a:pt x="1540276" y="46798"/>
                  <a:pt x="1306286" y="18288"/>
                </a:cubicBezTo>
                <a:cubicBezTo>
                  <a:pt x="1072296" y="-10222"/>
                  <a:pt x="972445" y="19645"/>
                  <a:pt x="790303" y="18288"/>
                </a:cubicBezTo>
                <a:cubicBezTo>
                  <a:pt x="608161" y="16931"/>
                  <a:pt x="200981" y="8241"/>
                  <a:pt x="0" y="18288"/>
                </a:cubicBezTo>
                <a:cubicBezTo>
                  <a:pt x="-229" y="14222"/>
                  <a:pt x="509" y="5816"/>
                  <a:pt x="0" y="0"/>
                </a:cubicBezTo>
                <a:close/>
              </a:path>
              <a:path w="4572000" h="18288" stroke="0" extrusionOk="0">
                <a:moveTo>
                  <a:pt x="0" y="0"/>
                </a:moveTo>
                <a:cubicBezTo>
                  <a:pt x="143285" y="-9565"/>
                  <a:pt x="327959" y="-11498"/>
                  <a:pt x="561703" y="0"/>
                </a:cubicBezTo>
                <a:cubicBezTo>
                  <a:pt x="795447" y="11498"/>
                  <a:pt x="838260" y="18255"/>
                  <a:pt x="1077686" y="0"/>
                </a:cubicBezTo>
                <a:cubicBezTo>
                  <a:pt x="1317112" y="-18255"/>
                  <a:pt x="1437472" y="23514"/>
                  <a:pt x="1639389" y="0"/>
                </a:cubicBezTo>
                <a:cubicBezTo>
                  <a:pt x="1841306" y="-23514"/>
                  <a:pt x="2037142" y="-12551"/>
                  <a:pt x="2292531" y="0"/>
                </a:cubicBezTo>
                <a:cubicBezTo>
                  <a:pt x="2547920" y="12551"/>
                  <a:pt x="2810436" y="-20352"/>
                  <a:pt x="2991394" y="0"/>
                </a:cubicBezTo>
                <a:cubicBezTo>
                  <a:pt x="3172352" y="20352"/>
                  <a:pt x="3530025" y="-13347"/>
                  <a:pt x="3735977" y="0"/>
                </a:cubicBezTo>
                <a:cubicBezTo>
                  <a:pt x="3941929" y="13347"/>
                  <a:pt x="4161497" y="34086"/>
                  <a:pt x="4572000" y="0"/>
                </a:cubicBezTo>
                <a:cubicBezTo>
                  <a:pt x="4571545" y="6162"/>
                  <a:pt x="4571903" y="11775"/>
                  <a:pt x="4572000" y="18288"/>
                </a:cubicBezTo>
                <a:cubicBezTo>
                  <a:pt x="4228040" y="36490"/>
                  <a:pt x="4199736" y="42557"/>
                  <a:pt x="3873137" y="18288"/>
                </a:cubicBezTo>
                <a:cubicBezTo>
                  <a:pt x="3546538" y="-5981"/>
                  <a:pt x="3472124" y="16809"/>
                  <a:pt x="3128554" y="18288"/>
                </a:cubicBezTo>
                <a:cubicBezTo>
                  <a:pt x="2784984" y="19767"/>
                  <a:pt x="2735896" y="-17781"/>
                  <a:pt x="2383971" y="18288"/>
                </a:cubicBezTo>
                <a:cubicBezTo>
                  <a:pt x="2032046" y="54357"/>
                  <a:pt x="2019324" y="2920"/>
                  <a:pt x="1867989" y="18288"/>
                </a:cubicBezTo>
                <a:cubicBezTo>
                  <a:pt x="1716654" y="33656"/>
                  <a:pt x="1418675" y="32575"/>
                  <a:pt x="1169126" y="18288"/>
                </a:cubicBezTo>
                <a:cubicBezTo>
                  <a:pt x="919577" y="4001"/>
                  <a:pt x="798537" y="16165"/>
                  <a:pt x="561703" y="18288"/>
                </a:cubicBezTo>
                <a:cubicBezTo>
                  <a:pt x="324869" y="20411"/>
                  <a:pt x="221395" y="-912"/>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Footer Placeholder 3">
            <a:extLst>
              <a:ext uri="{FF2B5EF4-FFF2-40B4-BE49-F238E27FC236}">
                <a16:creationId xmlns:a16="http://schemas.microsoft.com/office/drawing/2014/main" id="{8089596F-E7AE-114B-BD06-93156F444ED3}"/>
              </a:ext>
            </a:extLst>
          </p:cNvPr>
          <p:cNvSpPr>
            <a:spLocks noGrp="1"/>
          </p:cNvSpPr>
          <p:nvPr>
            <p:ph type="ftr" sz="quarter" idx="11"/>
          </p:nvPr>
        </p:nvSpPr>
        <p:spPr>
          <a:xfrm>
            <a:off x="4038600" y="6356350"/>
            <a:ext cx="4114800" cy="365125"/>
          </a:xfrm>
        </p:spPr>
        <p:txBody>
          <a:bodyPr vert="horz" lIns="91440" tIns="45720" rIns="91440" bIns="45720" rtlCol="0" anchor="ctr">
            <a:normAutofit/>
          </a:bodyPr>
          <a:lstStyle/>
          <a:p>
            <a:pPr defTabSz="914400">
              <a:spcAft>
                <a:spcPts val="600"/>
              </a:spcAft>
            </a:pPr>
            <a:r>
              <a:rPr lang="en-US" kern="1200">
                <a:solidFill>
                  <a:schemeClr val="tx1">
                    <a:tint val="75000"/>
                  </a:schemeClr>
                </a:solidFill>
                <a:latin typeface="+mn-lt"/>
                <a:ea typeface="+mn-ea"/>
                <a:cs typeface="+mn-cs"/>
              </a:rPr>
              <a:t>TheCarePartnerProject.org ©2023</a:t>
            </a:r>
            <a:endParaRPr lang="en-US" kern="1200" dirty="0">
              <a:solidFill>
                <a:schemeClr val="tx1">
                  <a:tint val="75000"/>
                </a:schemeClr>
              </a:solidFill>
              <a:latin typeface="+mn-lt"/>
              <a:ea typeface="+mn-ea"/>
              <a:cs typeface="+mn-cs"/>
            </a:endParaRPr>
          </a:p>
        </p:txBody>
      </p:sp>
      <p:sp>
        <p:nvSpPr>
          <p:cNvPr id="5" name="Slide Number Placeholder 4">
            <a:extLst>
              <a:ext uri="{FF2B5EF4-FFF2-40B4-BE49-F238E27FC236}">
                <a16:creationId xmlns:a16="http://schemas.microsoft.com/office/drawing/2014/main" id="{B3FA47BB-F169-D748-889B-79FA5629EE63}"/>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defTabSz="914400">
              <a:spcAft>
                <a:spcPts val="600"/>
              </a:spcAft>
            </a:pPr>
            <a:fld id="{D57F1E4F-1CFF-5643-939E-217C01CDF565}" type="slidenum">
              <a:rPr lang="en-US" smtClean="0"/>
              <a:pPr defTabSz="914400">
                <a:spcAft>
                  <a:spcPts val="600"/>
                </a:spcAft>
              </a:pPr>
              <a:t>8</a:t>
            </a:fld>
            <a:endParaRPr lang="en-US" dirty="0"/>
          </a:p>
        </p:txBody>
      </p:sp>
      <p:sp>
        <p:nvSpPr>
          <p:cNvPr id="6" name="Rectangle 5">
            <a:extLst>
              <a:ext uri="{FF2B5EF4-FFF2-40B4-BE49-F238E27FC236}">
                <a16:creationId xmlns:a16="http://schemas.microsoft.com/office/drawing/2014/main" id="{C70BC6C5-C0AB-A04F-A825-7578F4EB1150}"/>
              </a:ext>
            </a:extLst>
          </p:cNvPr>
          <p:cNvSpPr/>
          <p:nvPr/>
        </p:nvSpPr>
        <p:spPr>
          <a:xfrm>
            <a:off x="3909064" y="5658217"/>
            <a:ext cx="4803303" cy="646331"/>
          </a:xfrm>
          <a:prstGeom prst="rect">
            <a:avLst/>
          </a:prstGeom>
        </p:spPr>
        <p:txBody>
          <a:bodyPr wrap="none">
            <a:spAutoFit/>
          </a:bodyPr>
          <a:lstStyle/>
          <a:p>
            <a:r>
              <a:rPr lang="en-US" sz="3600" dirty="0"/>
              <a:t>MRSA/VRE (Everywhere)</a:t>
            </a:r>
          </a:p>
        </p:txBody>
      </p:sp>
      <p:pic>
        <p:nvPicPr>
          <p:cNvPr id="7" name="Picture 6" descr="A picture containing kitchenware&#10;&#10;Description automatically generated">
            <a:extLst>
              <a:ext uri="{FF2B5EF4-FFF2-40B4-BE49-F238E27FC236}">
                <a16:creationId xmlns:a16="http://schemas.microsoft.com/office/drawing/2014/main" id="{1536BF05-227E-5042-96F9-2F8A895E7BEC}"/>
              </a:ext>
            </a:extLst>
          </p:cNvPr>
          <p:cNvPicPr>
            <a:picLocks noChangeAspect="1"/>
          </p:cNvPicPr>
          <p:nvPr/>
        </p:nvPicPr>
        <p:blipFill>
          <a:blip r:embed="rId3"/>
          <a:stretch>
            <a:fillRect/>
          </a:stretch>
        </p:blipFill>
        <p:spPr>
          <a:xfrm>
            <a:off x="4305300" y="1505200"/>
            <a:ext cx="3206750" cy="3952050"/>
          </a:xfrm>
          <a:prstGeom prst="rect">
            <a:avLst/>
          </a:prstGeom>
        </p:spPr>
      </p:pic>
    </p:spTree>
    <p:extLst>
      <p:ext uri="{BB962C8B-B14F-4D97-AF65-F5344CB8AC3E}">
        <p14:creationId xmlns:p14="http://schemas.microsoft.com/office/powerpoint/2010/main" val="1256336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24A52-F713-0049-9005-0D7E46DF6D27}"/>
              </a:ext>
            </a:extLst>
          </p:cNvPr>
          <p:cNvSpPr>
            <a:spLocks noGrp="1"/>
          </p:cNvSpPr>
          <p:nvPr>
            <p:ph type="title"/>
          </p:nvPr>
        </p:nvSpPr>
        <p:spPr>
          <a:xfrm>
            <a:off x="330200" y="803325"/>
            <a:ext cx="6041021" cy="1325563"/>
          </a:xfrm>
        </p:spPr>
        <p:txBody>
          <a:bodyPr vert="horz" lIns="91440" tIns="45720" rIns="91440" bIns="45720" rtlCol="0" anchor="ctr">
            <a:normAutofit fontScale="90000"/>
          </a:bodyPr>
          <a:lstStyle/>
          <a:p>
            <a:br>
              <a:rPr lang="en-US" sz="1400" dirty="0"/>
            </a:br>
            <a:r>
              <a:rPr lang="en-US" sz="5400" dirty="0">
                <a:latin typeface="+mn-lt"/>
              </a:rPr>
              <a:t>Bill Aydt</a:t>
            </a:r>
            <a:br>
              <a:rPr lang="en-US" sz="1400" dirty="0"/>
            </a:br>
            <a:br>
              <a:rPr lang="en-US" sz="1400" dirty="0"/>
            </a:br>
            <a:endParaRPr lang="en-US" sz="1400" dirty="0"/>
          </a:p>
        </p:txBody>
      </p:sp>
      <p:sp>
        <p:nvSpPr>
          <p:cNvPr id="6" name="Rectangle 5">
            <a:extLst>
              <a:ext uri="{FF2B5EF4-FFF2-40B4-BE49-F238E27FC236}">
                <a16:creationId xmlns:a16="http://schemas.microsoft.com/office/drawing/2014/main" id="{92DB590F-107E-5B41-9997-4A1FD81499BA}"/>
              </a:ext>
            </a:extLst>
          </p:cNvPr>
          <p:cNvSpPr/>
          <p:nvPr/>
        </p:nvSpPr>
        <p:spPr>
          <a:xfrm>
            <a:off x="330200" y="1924372"/>
            <a:ext cx="5314543" cy="3913898"/>
          </a:xfrm>
          <a:prstGeom prst="rect">
            <a:avLst/>
          </a:prstGeom>
        </p:spPr>
        <p:txBody>
          <a:bodyPr vert="horz" lIns="91440" tIns="45720" rIns="91440" bIns="45720" rtlCol="0" anchor="t">
            <a:normAutofit fontScale="92500" lnSpcReduction="20000"/>
          </a:bodyPr>
          <a:lstStyle/>
          <a:p>
            <a:pPr defTabSz="914400">
              <a:lnSpc>
                <a:spcPct val="90000"/>
              </a:lnSpc>
              <a:spcAft>
                <a:spcPts val="600"/>
              </a:spcAft>
            </a:pPr>
            <a:r>
              <a:rPr lang="en-US" sz="1900" dirty="0"/>
              <a:t>Successful lung transplant to cure pulmonary fibrosis</a:t>
            </a:r>
          </a:p>
          <a:p>
            <a:pPr defTabSz="914400">
              <a:lnSpc>
                <a:spcPct val="90000"/>
              </a:lnSpc>
              <a:spcAft>
                <a:spcPts val="600"/>
              </a:spcAft>
            </a:pPr>
            <a:endParaRPr lang="en-US" sz="1900" dirty="0"/>
          </a:p>
          <a:p>
            <a:pPr algn="ctr" defTabSz="914400">
              <a:lnSpc>
                <a:spcPct val="90000"/>
              </a:lnSpc>
              <a:spcAft>
                <a:spcPts val="600"/>
              </a:spcAft>
            </a:pPr>
            <a:r>
              <a:rPr lang="en-US" sz="1900" dirty="0"/>
              <a:t>Fall </a:t>
            </a:r>
          </a:p>
          <a:p>
            <a:pPr algn="ctr" defTabSz="914400">
              <a:lnSpc>
                <a:spcPct val="90000"/>
              </a:lnSpc>
              <a:spcAft>
                <a:spcPts val="600"/>
              </a:spcAft>
            </a:pPr>
            <a:r>
              <a:rPr lang="en-US" sz="1900" dirty="0">
                <a:solidFill>
                  <a:srgbClr val="FFFF00"/>
                </a:solidFill>
              </a:rPr>
              <a:t>VAP</a:t>
            </a:r>
          </a:p>
          <a:p>
            <a:pPr algn="ctr" defTabSz="914400">
              <a:lnSpc>
                <a:spcPct val="90000"/>
              </a:lnSpc>
              <a:spcAft>
                <a:spcPts val="600"/>
              </a:spcAft>
            </a:pPr>
            <a:r>
              <a:rPr lang="en-US" sz="1900" dirty="0">
                <a:solidFill>
                  <a:srgbClr val="FFFF00"/>
                </a:solidFill>
              </a:rPr>
              <a:t>MRSA </a:t>
            </a:r>
          </a:p>
          <a:p>
            <a:pPr algn="ctr" defTabSz="914400">
              <a:lnSpc>
                <a:spcPct val="90000"/>
              </a:lnSpc>
              <a:spcAft>
                <a:spcPts val="600"/>
              </a:spcAft>
            </a:pPr>
            <a:r>
              <a:rPr lang="en-US" sz="1900" dirty="0">
                <a:solidFill>
                  <a:srgbClr val="FFFF00"/>
                </a:solidFill>
              </a:rPr>
              <a:t>C diff </a:t>
            </a:r>
          </a:p>
          <a:p>
            <a:pPr algn="ctr" defTabSz="914400">
              <a:lnSpc>
                <a:spcPct val="90000"/>
              </a:lnSpc>
              <a:spcAft>
                <a:spcPts val="600"/>
              </a:spcAft>
            </a:pPr>
            <a:r>
              <a:rPr lang="en-US" sz="1900" dirty="0"/>
              <a:t>DVT, PE to new lung </a:t>
            </a:r>
          </a:p>
          <a:p>
            <a:pPr algn="ctr" defTabSz="914400">
              <a:lnSpc>
                <a:spcPct val="90000"/>
              </a:lnSpc>
              <a:spcAft>
                <a:spcPts val="600"/>
              </a:spcAft>
            </a:pPr>
            <a:r>
              <a:rPr lang="en-US" sz="1900" dirty="0"/>
              <a:t>Stage 4 bed sore</a:t>
            </a:r>
          </a:p>
          <a:p>
            <a:pPr algn="ctr" defTabSz="914400">
              <a:lnSpc>
                <a:spcPct val="90000"/>
              </a:lnSpc>
              <a:spcAft>
                <a:spcPts val="600"/>
              </a:spcAft>
            </a:pPr>
            <a:r>
              <a:rPr lang="en-US" sz="1900" dirty="0">
                <a:solidFill>
                  <a:srgbClr val="FFFF00"/>
                </a:solidFill>
              </a:rPr>
              <a:t>MRSA – again </a:t>
            </a:r>
          </a:p>
          <a:p>
            <a:pPr algn="ctr" defTabSz="914400">
              <a:lnSpc>
                <a:spcPct val="90000"/>
              </a:lnSpc>
              <a:spcAft>
                <a:spcPts val="600"/>
              </a:spcAft>
            </a:pPr>
            <a:r>
              <a:rPr lang="en-US" sz="1900" dirty="0">
                <a:solidFill>
                  <a:srgbClr val="FFFF00"/>
                </a:solidFill>
              </a:rPr>
              <a:t>C diff – again</a:t>
            </a:r>
          </a:p>
          <a:p>
            <a:pPr defTabSz="914400">
              <a:lnSpc>
                <a:spcPct val="90000"/>
              </a:lnSpc>
              <a:spcAft>
                <a:spcPts val="600"/>
              </a:spcAft>
            </a:pPr>
            <a:endParaRPr lang="en-US" sz="1900" dirty="0"/>
          </a:p>
          <a:p>
            <a:pPr defTabSz="914400">
              <a:lnSpc>
                <a:spcPct val="90000"/>
              </a:lnSpc>
              <a:spcAft>
                <a:spcPts val="600"/>
              </a:spcAft>
            </a:pPr>
            <a:r>
              <a:rPr lang="en-US" sz="1900" dirty="0"/>
              <a:t>7 months post transplant, died from infections</a:t>
            </a:r>
          </a:p>
          <a:p>
            <a:pPr defTabSz="914400">
              <a:lnSpc>
                <a:spcPct val="90000"/>
              </a:lnSpc>
              <a:spcAft>
                <a:spcPts val="600"/>
              </a:spcAft>
            </a:pPr>
            <a:r>
              <a:rPr lang="en-US" sz="1900" dirty="0"/>
              <a:t>Never left the hospital</a:t>
            </a:r>
          </a:p>
          <a:p>
            <a:pPr defTabSz="914400">
              <a:lnSpc>
                <a:spcPct val="90000"/>
              </a:lnSpc>
              <a:spcAft>
                <a:spcPts val="600"/>
              </a:spcAft>
            </a:pPr>
            <a:endParaRPr lang="en-US" dirty="0"/>
          </a:p>
          <a:p>
            <a:pPr defTabSz="914400">
              <a:lnSpc>
                <a:spcPct val="90000"/>
              </a:lnSpc>
              <a:spcAft>
                <a:spcPts val="600"/>
              </a:spcAft>
            </a:pPr>
            <a:endParaRPr lang="en-US" dirty="0"/>
          </a:p>
        </p:txBody>
      </p:sp>
      <p:sp>
        <p:nvSpPr>
          <p:cNvPr id="43" name="Freeform: Shape 42">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8" name="Picture 7" descr="A person wearing glasses&#10;&#10;Description automatically generated with low confidence">
            <a:extLst>
              <a:ext uri="{FF2B5EF4-FFF2-40B4-BE49-F238E27FC236}">
                <a16:creationId xmlns:a16="http://schemas.microsoft.com/office/drawing/2014/main" id="{9C0A1039-868B-E749-A707-DB54F333BF77}"/>
              </a:ext>
            </a:extLst>
          </p:cNvPr>
          <p:cNvPicPr>
            <a:picLocks noChangeAspect="1"/>
          </p:cNvPicPr>
          <p:nvPr/>
        </p:nvPicPr>
        <p:blipFill rotWithShape="1">
          <a:blip r:embed="rId3"/>
          <a:srcRect r="2" b="6997"/>
          <a:stretch/>
        </p:blipFill>
        <p:spPr>
          <a:xfrm>
            <a:off x="6750141" y="-2"/>
            <a:ext cx="5441859" cy="5654940"/>
          </a:xfrm>
          <a:custGeom>
            <a:avLst/>
            <a:gdLst/>
            <a:ahLst/>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p:spPr>
      </p:pic>
      <p:sp>
        <p:nvSpPr>
          <p:cNvPr id="4" name="Footer Placeholder 3">
            <a:extLst>
              <a:ext uri="{FF2B5EF4-FFF2-40B4-BE49-F238E27FC236}">
                <a16:creationId xmlns:a16="http://schemas.microsoft.com/office/drawing/2014/main" id="{C7539778-1153-8B4B-9ABC-E1769CD1CB81}"/>
              </a:ext>
            </a:extLst>
          </p:cNvPr>
          <p:cNvSpPr>
            <a:spLocks noGrp="1"/>
          </p:cNvSpPr>
          <p:nvPr>
            <p:ph type="ftr" sz="quarter" idx="11"/>
          </p:nvPr>
        </p:nvSpPr>
        <p:spPr>
          <a:xfrm>
            <a:off x="6053666" y="6199632"/>
            <a:ext cx="4802755" cy="365760"/>
          </a:xfrm>
        </p:spPr>
        <p:txBody>
          <a:bodyPr vert="horz" lIns="91440" tIns="45720" rIns="91440" bIns="45720" rtlCol="0" anchor="ctr">
            <a:normAutofit/>
          </a:bodyPr>
          <a:lstStyle/>
          <a:p>
            <a:pPr algn="r" defTabSz="914400">
              <a:spcAft>
                <a:spcPts val="600"/>
              </a:spcAft>
              <a:defRPr/>
            </a:pPr>
            <a:r>
              <a:rPr lang="en-US" sz="1100" kern="1200">
                <a:solidFill>
                  <a:schemeClr val="tx1">
                    <a:alpha val="80000"/>
                  </a:schemeClr>
                </a:solidFill>
                <a:latin typeface="Calibri" panose="020F0502020204030204"/>
                <a:ea typeface="+mn-ea"/>
                <a:cs typeface="+mn-cs"/>
              </a:rPr>
              <a:t>TheCarePartnerProject.org ©2023</a:t>
            </a:r>
            <a:endParaRPr lang="en-US" sz="1100" kern="1200" dirty="0">
              <a:solidFill>
                <a:schemeClr val="tx1">
                  <a:alpha val="80000"/>
                </a:schemeClr>
              </a:solidFill>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A1F1EBA5-DC29-5C4D-991A-EC82BBBD28F1}"/>
              </a:ext>
            </a:extLst>
          </p:cNvPr>
          <p:cNvSpPr>
            <a:spLocks noGrp="1"/>
          </p:cNvSpPr>
          <p:nvPr>
            <p:ph type="sldNum" sz="quarter" idx="12"/>
          </p:nvPr>
        </p:nvSpPr>
        <p:spPr/>
        <p:txBody>
          <a:bodyPr/>
          <a:lstStyle/>
          <a:p>
            <a:fld id="{D57F1E4F-1CFF-5643-939E-217C01CDF565}" type="slidenum">
              <a:rPr lang="en-US" smtClean="0"/>
              <a:pPr/>
              <a:t>9</a:t>
            </a:fld>
            <a:endParaRPr lang="en-US" dirty="0"/>
          </a:p>
        </p:txBody>
      </p:sp>
    </p:spTree>
    <p:extLst>
      <p:ext uri="{BB962C8B-B14F-4D97-AF65-F5344CB8AC3E}">
        <p14:creationId xmlns:p14="http://schemas.microsoft.com/office/powerpoint/2010/main" val="1932365587"/>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0" name="Rectangle 67">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0" name="Oval 69">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2965"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1" name="Group 71">
            <a:extLst>
              <a:ext uri="{FF2B5EF4-FFF2-40B4-BE49-F238E27FC236}">
                <a16:creationId xmlns:a16="http://schemas.microsoft.com/office/drawing/2014/main" id="{5614C7C0-FA1D-4105-8345-1DF76F9870A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2753" y="703679"/>
            <a:ext cx="753718" cy="1016562"/>
            <a:chOff x="422753" y="703679"/>
            <a:chExt cx="753718" cy="1016562"/>
          </a:xfrm>
        </p:grpSpPr>
        <p:sp>
          <p:nvSpPr>
            <p:cNvPr id="82"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956" y="703679"/>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1"/>
            </a:solidFill>
            <a:ln w="776" cap="flat">
              <a:noFill/>
              <a:prstDash val="solid"/>
              <a:miter/>
            </a:ln>
          </p:spPr>
          <p:txBody>
            <a:bodyPr rtlCol="0" anchor="ctr"/>
            <a:lstStyle/>
            <a:p>
              <a:endParaRPr lang="en-US" dirty="0"/>
            </a:p>
          </p:txBody>
        </p:sp>
        <p:sp>
          <p:nvSpPr>
            <p:cNvPr id="83"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2753" y="1562696"/>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1"/>
            </a:solidFill>
            <a:ln w="751" cap="flat">
              <a:noFill/>
              <a:prstDash val="solid"/>
              <a:miter/>
            </a:ln>
          </p:spPr>
          <p:txBody>
            <a:bodyPr rtlCol="0" anchor="ctr"/>
            <a:lstStyle/>
            <a:p>
              <a:endParaRPr lang="en-US" dirty="0"/>
            </a:p>
          </p:txBody>
        </p:sp>
      </p:grpSp>
      <p:sp>
        <p:nvSpPr>
          <p:cNvPr id="4" name="Footer Placeholder 3">
            <a:extLst>
              <a:ext uri="{FF2B5EF4-FFF2-40B4-BE49-F238E27FC236}">
                <a16:creationId xmlns:a16="http://schemas.microsoft.com/office/drawing/2014/main" id="{1E929E1E-E29E-C841-A74A-14D20AECB123}"/>
              </a:ext>
            </a:extLst>
          </p:cNvPr>
          <p:cNvSpPr>
            <a:spLocks noGrp="1"/>
          </p:cNvSpPr>
          <p:nvPr>
            <p:ph type="ftr" sz="quarter" idx="11"/>
          </p:nvPr>
        </p:nvSpPr>
        <p:spPr>
          <a:xfrm rot="16200000">
            <a:off x="9812115" y="1591485"/>
            <a:ext cx="3548094" cy="365125"/>
          </a:xfrm>
        </p:spPr>
        <p:txBody>
          <a:bodyPr vert="horz" lIns="91440" tIns="45720" rIns="91440" bIns="45720" rtlCol="0">
            <a:normAutofit/>
          </a:bodyPr>
          <a:lstStyle/>
          <a:p>
            <a:pPr defTabSz="914400">
              <a:spcAft>
                <a:spcPts val="600"/>
              </a:spcAft>
            </a:pPr>
            <a:r>
              <a:rPr lang="en-US" kern="1200">
                <a:solidFill>
                  <a:schemeClr val="tx1">
                    <a:alpha val="60000"/>
                  </a:schemeClr>
                </a:solidFill>
                <a:latin typeface="+mn-lt"/>
                <a:ea typeface="+mn-ea"/>
                <a:cs typeface="+mn-cs"/>
              </a:rPr>
              <a:t>TheCarePartnerProject.org ©2023</a:t>
            </a:r>
            <a:endParaRPr lang="en-US" kern="1200" dirty="0">
              <a:solidFill>
                <a:schemeClr val="tx1">
                  <a:alpha val="60000"/>
                </a:schemeClr>
              </a:solidFill>
              <a:latin typeface="+mn-lt"/>
              <a:ea typeface="+mn-ea"/>
              <a:cs typeface="+mn-cs"/>
            </a:endParaRPr>
          </a:p>
        </p:txBody>
      </p:sp>
      <p:sp>
        <p:nvSpPr>
          <p:cNvPr id="84"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4149" y="5775082"/>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1"/>
          </a:solidFill>
          <a:ln w="516" cap="flat">
            <a:noFill/>
            <a:prstDash val="solid"/>
            <a:miter/>
          </a:ln>
        </p:spPr>
        <p:txBody>
          <a:bodyPr rtlCol="0" anchor="ctr"/>
          <a:lstStyle/>
          <a:p>
            <a:endParaRPr lang="en-US" dirty="0"/>
          </a:p>
        </p:txBody>
      </p:sp>
      <p:sp>
        <p:nvSpPr>
          <p:cNvPr id="5" name="Slide Number Placeholder 4">
            <a:extLst>
              <a:ext uri="{FF2B5EF4-FFF2-40B4-BE49-F238E27FC236}">
                <a16:creationId xmlns:a16="http://schemas.microsoft.com/office/drawing/2014/main" id="{F8E80F02-59B6-8540-850B-36928EFAE4BA}"/>
              </a:ext>
            </a:extLst>
          </p:cNvPr>
          <p:cNvSpPr>
            <a:spLocks noGrp="1"/>
          </p:cNvSpPr>
          <p:nvPr>
            <p:ph type="sldNum" sz="quarter" idx="12"/>
          </p:nvPr>
        </p:nvSpPr>
        <p:spPr>
          <a:xfrm>
            <a:off x="8610600" y="6356350"/>
            <a:ext cx="2743200" cy="365125"/>
          </a:xfrm>
        </p:spPr>
        <p:txBody>
          <a:bodyPr vert="horz" lIns="91440" tIns="45720" rIns="91440" bIns="45720" rtlCol="0">
            <a:normAutofit/>
          </a:bodyPr>
          <a:lstStyle/>
          <a:p>
            <a:pPr defTabSz="914400">
              <a:spcAft>
                <a:spcPts val="600"/>
              </a:spcAft>
            </a:pPr>
            <a:fld id="{D57F1E4F-1CFF-5643-939E-217C01CDF565}" type="slidenum">
              <a:rPr lang="en-US">
                <a:solidFill>
                  <a:schemeClr val="tx1">
                    <a:alpha val="60000"/>
                  </a:schemeClr>
                </a:solidFill>
              </a:rPr>
              <a:pPr defTabSz="914400">
                <a:spcAft>
                  <a:spcPts val="600"/>
                </a:spcAft>
              </a:pPr>
              <a:t>10</a:t>
            </a:fld>
            <a:endParaRPr lang="en-US" dirty="0">
              <a:solidFill>
                <a:schemeClr val="tx1">
                  <a:alpha val="60000"/>
                </a:schemeClr>
              </a:solidFill>
            </a:endParaRPr>
          </a:p>
        </p:txBody>
      </p:sp>
      <p:cxnSp>
        <p:nvCxnSpPr>
          <p:cNvPr id="85" name="Straight Connector 77">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graphicFrame>
        <p:nvGraphicFramePr>
          <p:cNvPr id="63" name="TextBox 6">
            <a:extLst>
              <a:ext uri="{FF2B5EF4-FFF2-40B4-BE49-F238E27FC236}">
                <a16:creationId xmlns:a16="http://schemas.microsoft.com/office/drawing/2014/main" id="{39740A82-0908-47FB-8CE3-46A75A4E6816}"/>
              </a:ext>
            </a:extLst>
          </p:cNvPr>
          <p:cNvGraphicFramePr/>
          <p:nvPr>
            <p:extLst>
              <p:ext uri="{D42A27DB-BD31-4B8C-83A1-F6EECF244321}">
                <p14:modId xmlns:p14="http://schemas.microsoft.com/office/powerpoint/2010/main" val="137463155"/>
              </p:ext>
            </p:extLst>
          </p:nvPr>
        </p:nvGraphicFramePr>
        <p:xfrm>
          <a:off x="5264448" y="658913"/>
          <a:ext cx="6139151" cy="553266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3" name="Title 1">
            <a:extLst>
              <a:ext uri="{FF2B5EF4-FFF2-40B4-BE49-F238E27FC236}">
                <a16:creationId xmlns:a16="http://schemas.microsoft.com/office/drawing/2014/main" id="{693C9DA7-CA5F-714E-9CD3-B442FAA6E908}"/>
              </a:ext>
            </a:extLst>
          </p:cNvPr>
          <p:cNvSpPr>
            <a:spLocks noGrp="1"/>
          </p:cNvSpPr>
          <p:nvPr>
            <p:ph type="title"/>
          </p:nvPr>
        </p:nvSpPr>
        <p:spPr>
          <a:xfrm>
            <a:off x="838200" y="1398445"/>
            <a:ext cx="4093570" cy="1325562"/>
          </a:xfrm>
        </p:spPr>
        <p:txBody>
          <a:bodyPr vert="horz" lIns="91440" tIns="45720" rIns="91440" bIns="45720" rtlCol="0" anchor="b">
            <a:normAutofit/>
          </a:bodyPr>
          <a:lstStyle/>
          <a:p>
            <a:r>
              <a:rPr lang="en-US" sz="2800" b="1" kern="1200" dirty="0">
                <a:solidFill>
                  <a:schemeClr val="bg1"/>
                </a:solidFill>
                <a:latin typeface="Arial" panose="020B0604020202020204" pitchFamily="34" charset="0"/>
                <a:cs typeface="Arial" panose="020B0604020202020204" pitchFamily="34" charset="0"/>
              </a:rPr>
              <a:t>Key Facts for </a:t>
            </a:r>
            <a:r>
              <a:rPr lang="en-US" sz="2800" b="1" dirty="0">
                <a:solidFill>
                  <a:schemeClr val="bg1"/>
                </a:solidFill>
                <a:latin typeface="Arial" panose="020B0604020202020204" pitchFamily="34" charset="0"/>
                <a:cs typeface="Arial" panose="020B0604020202020204" pitchFamily="34" charset="0"/>
              </a:rPr>
              <a:t>P</a:t>
            </a:r>
            <a:r>
              <a:rPr lang="en-US" sz="2800" b="1" kern="1200" dirty="0">
                <a:solidFill>
                  <a:schemeClr val="bg1"/>
                </a:solidFill>
                <a:latin typeface="Arial" panose="020B0604020202020204" pitchFamily="34" charset="0"/>
                <a:cs typeface="Arial" panose="020B0604020202020204" pitchFamily="34" charset="0"/>
              </a:rPr>
              <a:t>reventing MRSA/VRE  </a:t>
            </a:r>
          </a:p>
        </p:txBody>
      </p:sp>
      <p:sp>
        <p:nvSpPr>
          <p:cNvPr id="14" name="TextBox 13">
            <a:extLst>
              <a:ext uri="{FF2B5EF4-FFF2-40B4-BE49-F238E27FC236}">
                <a16:creationId xmlns:a16="http://schemas.microsoft.com/office/drawing/2014/main" id="{C2F50251-BD02-B54D-B604-FA8093E4E340}"/>
              </a:ext>
            </a:extLst>
          </p:cNvPr>
          <p:cNvSpPr txBox="1"/>
          <p:nvPr/>
        </p:nvSpPr>
        <p:spPr>
          <a:xfrm>
            <a:off x="838200" y="2688623"/>
            <a:ext cx="4317671" cy="2308324"/>
          </a:xfrm>
          <a:prstGeom prst="rect">
            <a:avLst/>
          </a:prstGeom>
          <a:noFill/>
        </p:spPr>
        <p:txBody>
          <a:bodyPr wrap="square" rtlCol="0">
            <a:spAutoFit/>
          </a:bodyPr>
          <a:lstStyle/>
          <a:p>
            <a:r>
              <a:rPr lang="en-US" b="1" dirty="0"/>
              <a:t>Watch like a hawk &amp; speak up for hand-washing!  Train hospital visitors to do same. </a:t>
            </a:r>
            <a:br>
              <a:rPr lang="en-US" b="1" dirty="0"/>
            </a:br>
            <a:r>
              <a:rPr lang="en-US" b="1" dirty="0"/>
              <a:t> </a:t>
            </a:r>
          </a:p>
          <a:p>
            <a:r>
              <a:rPr lang="en-US" b="1" dirty="0">
                <a:solidFill>
                  <a:srgbClr val="FFFF00"/>
                </a:solidFill>
              </a:rPr>
              <a:t>Sound the Alarm</a:t>
            </a:r>
            <a:endParaRPr lang="en-US" b="1" dirty="0">
              <a:solidFill>
                <a:schemeClr val="accent5">
                  <a:lumMod val="60000"/>
                  <a:lumOff val="40000"/>
                </a:schemeClr>
              </a:solidFill>
            </a:endParaRPr>
          </a:p>
          <a:p>
            <a:r>
              <a:rPr lang="en-US" b="1" dirty="0">
                <a:solidFill>
                  <a:schemeClr val="bg1"/>
                </a:solidFill>
              </a:rPr>
              <a:t>Report docs and nurses who don’t wash hands or argue with you about it to QI, CNO, CMO, CEO. </a:t>
            </a:r>
            <a:endParaRPr lang="en-US" dirty="0">
              <a:solidFill>
                <a:schemeClr val="bg1"/>
              </a:solidFill>
            </a:endParaRPr>
          </a:p>
          <a:p>
            <a:endParaRPr lang="en-US" dirty="0"/>
          </a:p>
        </p:txBody>
      </p:sp>
    </p:spTree>
    <p:extLst>
      <p:ext uri="{BB962C8B-B14F-4D97-AF65-F5344CB8AC3E}">
        <p14:creationId xmlns:p14="http://schemas.microsoft.com/office/powerpoint/2010/main" val="8238293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A8908DB7-C3A6-4FCB-9820-CEE02B398C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44FD682-0270-5F44-8CFE-10F86D9B410A}"/>
              </a:ext>
            </a:extLst>
          </p:cNvPr>
          <p:cNvSpPr>
            <a:spLocks noGrp="1"/>
          </p:cNvSpPr>
          <p:nvPr>
            <p:ph type="title"/>
          </p:nvPr>
        </p:nvSpPr>
        <p:spPr>
          <a:xfrm>
            <a:off x="630936" y="640823"/>
            <a:ext cx="3419856" cy="5583148"/>
          </a:xfrm>
        </p:spPr>
        <p:txBody>
          <a:bodyPr anchor="ctr">
            <a:normAutofit/>
          </a:bodyPr>
          <a:lstStyle/>
          <a:p>
            <a:r>
              <a:rPr lang="en-US" sz="3600" b="1" dirty="0">
                <a:solidFill>
                  <a:schemeClr val="accent4"/>
                </a:solidFill>
                <a:latin typeface="+mn-lt"/>
              </a:rPr>
              <a:t>Try the “The Twizzler Trade”</a:t>
            </a:r>
            <a:br>
              <a:rPr lang="en-US" sz="5400" dirty="0"/>
            </a:br>
            <a:endParaRPr lang="en-US" sz="2000" b="1" dirty="0">
              <a:solidFill>
                <a:schemeClr val="accent1"/>
              </a:solidFill>
            </a:endParaRPr>
          </a:p>
        </p:txBody>
      </p:sp>
      <p:sp>
        <p:nvSpPr>
          <p:cNvPr id="17" name="sketch line">
            <a:extLst>
              <a:ext uri="{FF2B5EF4-FFF2-40B4-BE49-F238E27FC236}">
                <a16:creationId xmlns:a16="http://schemas.microsoft.com/office/drawing/2014/main" id="{535742DD-1B16-4E9D-B715-0D74B4574A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267200" y="630936"/>
            <a:ext cx="18288" cy="5590381"/>
          </a:xfrm>
          <a:custGeom>
            <a:avLst/>
            <a:gdLst>
              <a:gd name="connsiteX0" fmla="*/ 0 w 18288"/>
              <a:gd name="connsiteY0" fmla="*/ 0 h 5590381"/>
              <a:gd name="connsiteX1" fmla="*/ 18288 w 18288"/>
              <a:gd name="connsiteY1" fmla="*/ 0 h 5590381"/>
              <a:gd name="connsiteX2" fmla="*/ 18288 w 18288"/>
              <a:gd name="connsiteY2" fmla="*/ 754701 h 5590381"/>
              <a:gd name="connsiteX3" fmla="*/ 18288 w 18288"/>
              <a:gd name="connsiteY3" fmla="*/ 1565307 h 5590381"/>
              <a:gd name="connsiteX4" fmla="*/ 18288 w 18288"/>
              <a:gd name="connsiteY4" fmla="*/ 2152297 h 5590381"/>
              <a:gd name="connsiteX5" fmla="*/ 18288 w 18288"/>
              <a:gd name="connsiteY5" fmla="*/ 2906998 h 5590381"/>
              <a:gd name="connsiteX6" fmla="*/ 18288 w 18288"/>
              <a:gd name="connsiteY6" fmla="*/ 3549892 h 5590381"/>
              <a:gd name="connsiteX7" fmla="*/ 18288 w 18288"/>
              <a:gd name="connsiteY7" fmla="*/ 4080978 h 5590381"/>
              <a:gd name="connsiteX8" fmla="*/ 18288 w 18288"/>
              <a:gd name="connsiteY8" fmla="*/ 4835680 h 5590381"/>
              <a:gd name="connsiteX9" fmla="*/ 18288 w 18288"/>
              <a:gd name="connsiteY9" fmla="*/ 5590381 h 5590381"/>
              <a:gd name="connsiteX10" fmla="*/ 0 w 18288"/>
              <a:gd name="connsiteY10" fmla="*/ 5590381 h 5590381"/>
              <a:gd name="connsiteX11" fmla="*/ 0 w 18288"/>
              <a:gd name="connsiteY11" fmla="*/ 4835680 h 5590381"/>
              <a:gd name="connsiteX12" fmla="*/ 0 w 18288"/>
              <a:gd name="connsiteY12" fmla="*/ 4304593 h 5590381"/>
              <a:gd name="connsiteX13" fmla="*/ 0 w 18288"/>
              <a:gd name="connsiteY13" fmla="*/ 3773507 h 5590381"/>
              <a:gd name="connsiteX14" fmla="*/ 0 w 18288"/>
              <a:gd name="connsiteY14" fmla="*/ 3186517 h 5590381"/>
              <a:gd name="connsiteX15" fmla="*/ 0 w 18288"/>
              <a:gd name="connsiteY15" fmla="*/ 2487720 h 5590381"/>
              <a:gd name="connsiteX16" fmla="*/ 0 w 18288"/>
              <a:gd name="connsiteY16" fmla="*/ 1956633 h 5590381"/>
              <a:gd name="connsiteX17" fmla="*/ 0 w 18288"/>
              <a:gd name="connsiteY17" fmla="*/ 1425547 h 5590381"/>
              <a:gd name="connsiteX18" fmla="*/ 0 w 18288"/>
              <a:gd name="connsiteY18" fmla="*/ 614942 h 5590381"/>
              <a:gd name="connsiteX19" fmla="*/ 0 w 18288"/>
              <a:gd name="connsiteY19" fmla="*/ 0 h 5590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288" h="5590381" fill="none" extrusionOk="0">
                <a:moveTo>
                  <a:pt x="0" y="0"/>
                </a:moveTo>
                <a:cubicBezTo>
                  <a:pt x="7726" y="-435"/>
                  <a:pt x="14198" y="437"/>
                  <a:pt x="18288" y="0"/>
                </a:cubicBezTo>
                <a:cubicBezTo>
                  <a:pt x="-5226" y="225076"/>
                  <a:pt x="46275" y="562283"/>
                  <a:pt x="18288" y="754701"/>
                </a:cubicBezTo>
                <a:cubicBezTo>
                  <a:pt x="-9699" y="947119"/>
                  <a:pt x="30081" y="1239251"/>
                  <a:pt x="18288" y="1565307"/>
                </a:cubicBezTo>
                <a:cubicBezTo>
                  <a:pt x="6495" y="1891363"/>
                  <a:pt x="7160" y="1999140"/>
                  <a:pt x="18288" y="2152297"/>
                </a:cubicBezTo>
                <a:cubicBezTo>
                  <a:pt x="29417" y="2305454"/>
                  <a:pt x="28705" y="2598333"/>
                  <a:pt x="18288" y="2906998"/>
                </a:cubicBezTo>
                <a:cubicBezTo>
                  <a:pt x="7871" y="3215663"/>
                  <a:pt x="35263" y="3327412"/>
                  <a:pt x="18288" y="3549892"/>
                </a:cubicBezTo>
                <a:cubicBezTo>
                  <a:pt x="1313" y="3772372"/>
                  <a:pt x="38561" y="3843836"/>
                  <a:pt x="18288" y="4080978"/>
                </a:cubicBezTo>
                <a:cubicBezTo>
                  <a:pt x="-1985" y="4318120"/>
                  <a:pt x="-3806" y="4511166"/>
                  <a:pt x="18288" y="4835680"/>
                </a:cubicBezTo>
                <a:cubicBezTo>
                  <a:pt x="40382" y="5160194"/>
                  <a:pt x="-13070" y="5401748"/>
                  <a:pt x="18288" y="5590381"/>
                </a:cubicBezTo>
                <a:cubicBezTo>
                  <a:pt x="12010" y="5589863"/>
                  <a:pt x="6799" y="5589982"/>
                  <a:pt x="0" y="5590381"/>
                </a:cubicBezTo>
                <a:cubicBezTo>
                  <a:pt x="-6480" y="5250523"/>
                  <a:pt x="-32148" y="5052531"/>
                  <a:pt x="0" y="4835680"/>
                </a:cubicBezTo>
                <a:cubicBezTo>
                  <a:pt x="32148" y="4618829"/>
                  <a:pt x="5352" y="4496374"/>
                  <a:pt x="0" y="4304593"/>
                </a:cubicBezTo>
                <a:cubicBezTo>
                  <a:pt x="-5352" y="4112812"/>
                  <a:pt x="9645" y="3919423"/>
                  <a:pt x="0" y="3773507"/>
                </a:cubicBezTo>
                <a:cubicBezTo>
                  <a:pt x="-9645" y="3627591"/>
                  <a:pt x="-10654" y="3330687"/>
                  <a:pt x="0" y="3186517"/>
                </a:cubicBezTo>
                <a:cubicBezTo>
                  <a:pt x="10654" y="3042347"/>
                  <a:pt x="18181" y="2635923"/>
                  <a:pt x="0" y="2487720"/>
                </a:cubicBezTo>
                <a:cubicBezTo>
                  <a:pt x="-18181" y="2339517"/>
                  <a:pt x="-7947" y="2113537"/>
                  <a:pt x="0" y="1956633"/>
                </a:cubicBezTo>
                <a:cubicBezTo>
                  <a:pt x="7947" y="1799729"/>
                  <a:pt x="-15145" y="1657735"/>
                  <a:pt x="0" y="1425547"/>
                </a:cubicBezTo>
                <a:cubicBezTo>
                  <a:pt x="15145" y="1193359"/>
                  <a:pt x="-23832" y="948054"/>
                  <a:pt x="0" y="614942"/>
                </a:cubicBezTo>
                <a:cubicBezTo>
                  <a:pt x="23832" y="281831"/>
                  <a:pt x="2816" y="129878"/>
                  <a:pt x="0" y="0"/>
                </a:cubicBezTo>
                <a:close/>
              </a:path>
              <a:path w="18288" h="5590381" stroke="0" extrusionOk="0">
                <a:moveTo>
                  <a:pt x="0" y="0"/>
                </a:moveTo>
                <a:cubicBezTo>
                  <a:pt x="5871" y="848"/>
                  <a:pt x="11713" y="-200"/>
                  <a:pt x="18288" y="0"/>
                </a:cubicBezTo>
                <a:cubicBezTo>
                  <a:pt x="41141" y="165299"/>
                  <a:pt x="3613" y="427555"/>
                  <a:pt x="18288" y="698798"/>
                </a:cubicBezTo>
                <a:cubicBezTo>
                  <a:pt x="32963" y="970041"/>
                  <a:pt x="19680" y="1226199"/>
                  <a:pt x="18288" y="1397595"/>
                </a:cubicBezTo>
                <a:cubicBezTo>
                  <a:pt x="16896" y="1568991"/>
                  <a:pt x="38798" y="1794517"/>
                  <a:pt x="18288" y="2152297"/>
                </a:cubicBezTo>
                <a:cubicBezTo>
                  <a:pt x="-2222" y="2510077"/>
                  <a:pt x="40846" y="2594424"/>
                  <a:pt x="18288" y="2739287"/>
                </a:cubicBezTo>
                <a:cubicBezTo>
                  <a:pt x="-4270" y="2884150"/>
                  <a:pt x="27117" y="3129706"/>
                  <a:pt x="18288" y="3493988"/>
                </a:cubicBezTo>
                <a:cubicBezTo>
                  <a:pt x="9459" y="3858270"/>
                  <a:pt x="54201" y="4041447"/>
                  <a:pt x="18288" y="4304593"/>
                </a:cubicBezTo>
                <a:cubicBezTo>
                  <a:pt x="-17625" y="4567740"/>
                  <a:pt x="49627" y="5149125"/>
                  <a:pt x="18288" y="5590381"/>
                </a:cubicBezTo>
                <a:cubicBezTo>
                  <a:pt x="10860" y="5590744"/>
                  <a:pt x="7568" y="5590157"/>
                  <a:pt x="0" y="5590381"/>
                </a:cubicBezTo>
                <a:cubicBezTo>
                  <a:pt x="36767" y="5266821"/>
                  <a:pt x="-16223" y="5116146"/>
                  <a:pt x="0" y="4835680"/>
                </a:cubicBezTo>
                <a:cubicBezTo>
                  <a:pt x="16223" y="4555214"/>
                  <a:pt x="-16316" y="4356490"/>
                  <a:pt x="0" y="4136882"/>
                </a:cubicBezTo>
                <a:cubicBezTo>
                  <a:pt x="16316" y="3917274"/>
                  <a:pt x="8005" y="3773465"/>
                  <a:pt x="0" y="3549892"/>
                </a:cubicBezTo>
                <a:cubicBezTo>
                  <a:pt x="-8005" y="3326319"/>
                  <a:pt x="27623" y="3052456"/>
                  <a:pt x="0" y="2851094"/>
                </a:cubicBezTo>
                <a:cubicBezTo>
                  <a:pt x="-27623" y="2649732"/>
                  <a:pt x="5614" y="2455815"/>
                  <a:pt x="0" y="2264104"/>
                </a:cubicBezTo>
                <a:cubicBezTo>
                  <a:pt x="-5614" y="2072393"/>
                  <a:pt x="22598" y="1990723"/>
                  <a:pt x="0" y="1733018"/>
                </a:cubicBezTo>
                <a:cubicBezTo>
                  <a:pt x="-22598" y="1475313"/>
                  <a:pt x="-6965" y="1369123"/>
                  <a:pt x="0" y="1090124"/>
                </a:cubicBezTo>
                <a:cubicBezTo>
                  <a:pt x="6965" y="811125"/>
                  <a:pt x="-19273" y="50704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3114097614">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Content Placeholder 11">
            <a:extLst>
              <a:ext uri="{FF2B5EF4-FFF2-40B4-BE49-F238E27FC236}">
                <a16:creationId xmlns:a16="http://schemas.microsoft.com/office/drawing/2014/main" id="{884499B1-4565-44DA-A641-B7F6561482E4}"/>
              </a:ext>
            </a:extLst>
          </p:cNvPr>
          <p:cNvSpPr>
            <a:spLocks noGrp="1"/>
          </p:cNvSpPr>
          <p:nvPr>
            <p:ph idx="1"/>
          </p:nvPr>
        </p:nvSpPr>
        <p:spPr>
          <a:xfrm>
            <a:off x="5127831" y="4062336"/>
            <a:ext cx="6380322" cy="1428487"/>
          </a:xfrm>
        </p:spPr>
        <p:txBody>
          <a:bodyPr anchor="t">
            <a:noAutofit/>
          </a:bodyPr>
          <a:lstStyle/>
          <a:p>
            <a:pPr marL="0" indent="0">
              <a:lnSpc>
                <a:spcPct val="150000"/>
              </a:lnSpc>
              <a:buNone/>
            </a:pPr>
            <a:r>
              <a:rPr lang="en-US" dirty="0">
                <a:solidFill>
                  <a:schemeClr val="tx1">
                    <a:lumMod val="65000"/>
                    <a:lumOff val="35000"/>
                  </a:schemeClr>
                </a:solidFill>
              </a:rPr>
              <a:t>Getting eye rolls and arguments to your polite hand-washing requests? </a:t>
            </a:r>
          </a:p>
          <a:p>
            <a:pPr marL="0" indent="0">
              <a:lnSpc>
                <a:spcPct val="150000"/>
              </a:lnSpc>
              <a:buNone/>
            </a:pPr>
            <a:r>
              <a:rPr lang="en-US" dirty="0">
                <a:solidFill>
                  <a:schemeClr val="tx1">
                    <a:lumMod val="65000"/>
                    <a:lumOff val="35000"/>
                  </a:schemeClr>
                </a:solidFill>
              </a:rPr>
              <a:t>Trade a Twizzler for a scrub-up! </a:t>
            </a:r>
          </a:p>
        </p:txBody>
      </p:sp>
      <p:sp>
        <p:nvSpPr>
          <p:cNvPr id="5" name="Footer Placeholder 4">
            <a:extLst>
              <a:ext uri="{FF2B5EF4-FFF2-40B4-BE49-F238E27FC236}">
                <a16:creationId xmlns:a16="http://schemas.microsoft.com/office/drawing/2014/main" id="{D4CC48C8-8357-6041-8520-8E2FCCFFEDD9}"/>
              </a:ext>
            </a:extLst>
          </p:cNvPr>
          <p:cNvSpPr>
            <a:spLocks noGrp="1"/>
          </p:cNvSpPr>
          <p:nvPr>
            <p:ph type="ftr" sz="quarter" idx="11"/>
          </p:nvPr>
        </p:nvSpPr>
        <p:spPr>
          <a:xfrm>
            <a:off x="4038600" y="6356350"/>
            <a:ext cx="4114800" cy="365125"/>
          </a:xfrm>
        </p:spPr>
        <p:txBody>
          <a:bodyPr>
            <a:normAutofit/>
          </a:bodyPr>
          <a:lstStyle/>
          <a:p>
            <a:pPr>
              <a:spcAft>
                <a:spcPts val="600"/>
              </a:spcAft>
            </a:pPr>
            <a:r>
              <a:rPr lang="en-US"/>
              <a:t>TheCarePartnerProject.org ©2023</a:t>
            </a:r>
            <a:endParaRPr lang="en-US" dirty="0"/>
          </a:p>
        </p:txBody>
      </p:sp>
      <p:sp>
        <p:nvSpPr>
          <p:cNvPr id="6" name="Slide Number Placeholder 5">
            <a:extLst>
              <a:ext uri="{FF2B5EF4-FFF2-40B4-BE49-F238E27FC236}">
                <a16:creationId xmlns:a16="http://schemas.microsoft.com/office/drawing/2014/main" id="{D63D2330-93A7-3949-8AEA-6529336C5AC1}"/>
              </a:ext>
            </a:extLst>
          </p:cNvPr>
          <p:cNvSpPr>
            <a:spLocks noGrp="1"/>
          </p:cNvSpPr>
          <p:nvPr>
            <p:ph type="sldNum" sz="quarter" idx="12"/>
          </p:nvPr>
        </p:nvSpPr>
        <p:spPr>
          <a:xfrm>
            <a:off x="8610600" y="6356350"/>
            <a:ext cx="2743200" cy="365125"/>
          </a:xfrm>
        </p:spPr>
        <p:txBody>
          <a:bodyPr>
            <a:normAutofit/>
          </a:bodyPr>
          <a:lstStyle/>
          <a:p>
            <a:pPr>
              <a:spcAft>
                <a:spcPts val="600"/>
              </a:spcAft>
            </a:pPr>
            <a:fld id="{D57F1E4F-1CFF-5643-939E-217C01CDF565}" type="slidenum">
              <a:rPr lang="en-US" smtClean="0"/>
              <a:pPr>
                <a:spcAft>
                  <a:spcPts val="600"/>
                </a:spcAft>
              </a:pPr>
              <a:t>11</a:t>
            </a:fld>
            <a:endParaRPr lang="en-US" dirty="0"/>
          </a:p>
        </p:txBody>
      </p:sp>
      <p:pic>
        <p:nvPicPr>
          <p:cNvPr id="4" name="Picture 3" descr="A picture containing red, colorful, vegetable&#10;&#10;Description automatically generated">
            <a:extLst>
              <a:ext uri="{FF2B5EF4-FFF2-40B4-BE49-F238E27FC236}">
                <a16:creationId xmlns:a16="http://schemas.microsoft.com/office/drawing/2014/main" id="{BF53647E-A7AA-0140-B1A6-0E6D43821E0F}"/>
              </a:ext>
            </a:extLst>
          </p:cNvPr>
          <p:cNvPicPr>
            <a:picLocks noChangeAspect="1"/>
          </p:cNvPicPr>
          <p:nvPr/>
        </p:nvPicPr>
        <p:blipFill>
          <a:blip r:embed="rId3"/>
          <a:stretch>
            <a:fillRect/>
          </a:stretch>
        </p:blipFill>
        <p:spPr>
          <a:xfrm>
            <a:off x="6096000" y="423981"/>
            <a:ext cx="4002190" cy="3638355"/>
          </a:xfrm>
          <a:prstGeom prst="rect">
            <a:avLst/>
          </a:prstGeom>
        </p:spPr>
      </p:pic>
    </p:spTree>
    <p:extLst>
      <p:ext uri="{BB962C8B-B14F-4D97-AF65-F5344CB8AC3E}">
        <p14:creationId xmlns:p14="http://schemas.microsoft.com/office/powerpoint/2010/main" val="40526892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A8908DB7-C3A6-4FCB-9820-CEE02B398C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44FD682-0270-5F44-8CFE-10F86D9B410A}"/>
              </a:ext>
            </a:extLst>
          </p:cNvPr>
          <p:cNvSpPr>
            <a:spLocks noGrp="1"/>
          </p:cNvSpPr>
          <p:nvPr>
            <p:ph type="title"/>
          </p:nvPr>
        </p:nvSpPr>
        <p:spPr>
          <a:xfrm>
            <a:off x="630936" y="640823"/>
            <a:ext cx="3581400" cy="5583148"/>
          </a:xfrm>
        </p:spPr>
        <p:txBody>
          <a:bodyPr anchor="ctr">
            <a:normAutofit/>
          </a:bodyPr>
          <a:lstStyle/>
          <a:p>
            <a:r>
              <a:rPr lang="en-US" sz="3600" b="1" dirty="0">
                <a:solidFill>
                  <a:schemeClr val="accent4"/>
                </a:solidFill>
                <a:latin typeface="+mn-lt"/>
              </a:rPr>
              <a:t>Try the</a:t>
            </a:r>
            <a:br>
              <a:rPr lang="en-US" sz="3600" b="1" dirty="0">
                <a:solidFill>
                  <a:schemeClr val="accent4"/>
                </a:solidFill>
                <a:latin typeface="+mn-lt"/>
              </a:rPr>
            </a:br>
            <a:r>
              <a:rPr lang="en-US" sz="3600" b="1" dirty="0">
                <a:solidFill>
                  <a:schemeClr val="accent4"/>
                </a:solidFill>
                <a:latin typeface="+mn-lt"/>
              </a:rPr>
              <a:t> “Soap Stopper” strategy</a:t>
            </a:r>
            <a:endParaRPr lang="en-US" sz="2000" dirty="0">
              <a:solidFill>
                <a:schemeClr val="accent4"/>
              </a:solidFill>
            </a:endParaRPr>
          </a:p>
        </p:txBody>
      </p:sp>
      <p:sp>
        <p:nvSpPr>
          <p:cNvPr id="17" name="sketch line">
            <a:extLst>
              <a:ext uri="{FF2B5EF4-FFF2-40B4-BE49-F238E27FC236}">
                <a16:creationId xmlns:a16="http://schemas.microsoft.com/office/drawing/2014/main" id="{535742DD-1B16-4E9D-B715-0D74B4574A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267200" y="630936"/>
            <a:ext cx="18288" cy="5590381"/>
          </a:xfrm>
          <a:custGeom>
            <a:avLst/>
            <a:gdLst>
              <a:gd name="connsiteX0" fmla="*/ 0 w 18288"/>
              <a:gd name="connsiteY0" fmla="*/ 0 h 5590381"/>
              <a:gd name="connsiteX1" fmla="*/ 18288 w 18288"/>
              <a:gd name="connsiteY1" fmla="*/ 0 h 5590381"/>
              <a:gd name="connsiteX2" fmla="*/ 18288 w 18288"/>
              <a:gd name="connsiteY2" fmla="*/ 754701 h 5590381"/>
              <a:gd name="connsiteX3" fmla="*/ 18288 w 18288"/>
              <a:gd name="connsiteY3" fmla="*/ 1565307 h 5590381"/>
              <a:gd name="connsiteX4" fmla="*/ 18288 w 18288"/>
              <a:gd name="connsiteY4" fmla="*/ 2152297 h 5590381"/>
              <a:gd name="connsiteX5" fmla="*/ 18288 w 18288"/>
              <a:gd name="connsiteY5" fmla="*/ 2906998 h 5590381"/>
              <a:gd name="connsiteX6" fmla="*/ 18288 w 18288"/>
              <a:gd name="connsiteY6" fmla="*/ 3549892 h 5590381"/>
              <a:gd name="connsiteX7" fmla="*/ 18288 w 18288"/>
              <a:gd name="connsiteY7" fmla="*/ 4080978 h 5590381"/>
              <a:gd name="connsiteX8" fmla="*/ 18288 w 18288"/>
              <a:gd name="connsiteY8" fmla="*/ 4835680 h 5590381"/>
              <a:gd name="connsiteX9" fmla="*/ 18288 w 18288"/>
              <a:gd name="connsiteY9" fmla="*/ 5590381 h 5590381"/>
              <a:gd name="connsiteX10" fmla="*/ 0 w 18288"/>
              <a:gd name="connsiteY10" fmla="*/ 5590381 h 5590381"/>
              <a:gd name="connsiteX11" fmla="*/ 0 w 18288"/>
              <a:gd name="connsiteY11" fmla="*/ 4835680 h 5590381"/>
              <a:gd name="connsiteX12" fmla="*/ 0 w 18288"/>
              <a:gd name="connsiteY12" fmla="*/ 4304593 h 5590381"/>
              <a:gd name="connsiteX13" fmla="*/ 0 w 18288"/>
              <a:gd name="connsiteY13" fmla="*/ 3773507 h 5590381"/>
              <a:gd name="connsiteX14" fmla="*/ 0 w 18288"/>
              <a:gd name="connsiteY14" fmla="*/ 3186517 h 5590381"/>
              <a:gd name="connsiteX15" fmla="*/ 0 w 18288"/>
              <a:gd name="connsiteY15" fmla="*/ 2487720 h 5590381"/>
              <a:gd name="connsiteX16" fmla="*/ 0 w 18288"/>
              <a:gd name="connsiteY16" fmla="*/ 1956633 h 5590381"/>
              <a:gd name="connsiteX17" fmla="*/ 0 w 18288"/>
              <a:gd name="connsiteY17" fmla="*/ 1425547 h 5590381"/>
              <a:gd name="connsiteX18" fmla="*/ 0 w 18288"/>
              <a:gd name="connsiteY18" fmla="*/ 614942 h 5590381"/>
              <a:gd name="connsiteX19" fmla="*/ 0 w 18288"/>
              <a:gd name="connsiteY19" fmla="*/ 0 h 5590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288" h="5590381" fill="none" extrusionOk="0">
                <a:moveTo>
                  <a:pt x="0" y="0"/>
                </a:moveTo>
                <a:cubicBezTo>
                  <a:pt x="7726" y="-435"/>
                  <a:pt x="14198" y="437"/>
                  <a:pt x="18288" y="0"/>
                </a:cubicBezTo>
                <a:cubicBezTo>
                  <a:pt x="-5226" y="225076"/>
                  <a:pt x="46275" y="562283"/>
                  <a:pt x="18288" y="754701"/>
                </a:cubicBezTo>
                <a:cubicBezTo>
                  <a:pt x="-9699" y="947119"/>
                  <a:pt x="30081" y="1239251"/>
                  <a:pt x="18288" y="1565307"/>
                </a:cubicBezTo>
                <a:cubicBezTo>
                  <a:pt x="6495" y="1891363"/>
                  <a:pt x="7160" y="1999140"/>
                  <a:pt x="18288" y="2152297"/>
                </a:cubicBezTo>
                <a:cubicBezTo>
                  <a:pt x="29417" y="2305454"/>
                  <a:pt x="28705" y="2598333"/>
                  <a:pt x="18288" y="2906998"/>
                </a:cubicBezTo>
                <a:cubicBezTo>
                  <a:pt x="7871" y="3215663"/>
                  <a:pt x="35263" y="3327412"/>
                  <a:pt x="18288" y="3549892"/>
                </a:cubicBezTo>
                <a:cubicBezTo>
                  <a:pt x="1313" y="3772372"/>
                  <a:pt x="38561" y="3843836"/>
                  <a:pt x="18288" y="4080978"/>
                </a:cubicBezTo>
                <a:cubicBezTo>
                  <a:pt x="-1985" y="4318120"/>
                  <a:pt x="-3806" y="4511166"/>
                  <a:pt x="18288" y="4835680"/>
                </a:cubicBezTo>
                <a:cubicBezTo>
                  <a:pt x="40382" y="5160194"/>
                  <a:pt x="-13070" y="5401748"/>
                  <a:pt x="18288" y="5590381"/>
                </a:cubicBezTo>
                <a:cubicBezTo>
                  <a:pt x="12010" y="5589863"/>
                  <a:pt x="6799" y="5589982"/>
                  <a:pt x="0" y="5590381"/>
                </a:cubicBezTo>
                <a:cubicBezTo>
                  <a:pt x="-6480" y="5250523"/>
                  <a:pt x="-32148" y="5052531"/>
                  <a:pt x="0" y="4835680"/>
                </a:cubicBezTo>
                <a:cubicBezTo>
                  <a:pt x="32148" y="4618829"/>
                  <a:pt x="5352" y="4496374"/>
                  <a:pt x="0" y="4304593"/>
                </a:cubicBezTo>
                <a:cubicBezTo>
                  <a:pt x="-5352" y="4112812"/>
                  <a:pt x="9645" y="3919423"/>
                  <a:pt x="0" y="3773507"/>
                </a:cubicBezTo>
                <a:cubicBezTo>
                  <a:pt x="-9645" y="3627591"/>
                  <a:pt x="-10654" y="3330687"/>
                  <a:pt x="0" y="3186517"/>
                </a:cubicBezTo>
                <a:cubicBezTo>
                  <a:pt x="10654" y="3042347"/>
                  <a:pt x="18181" y="2635923"/>
                  <a:pt x="0" y="2487720"/>
                </a:cubicBezTo>
                <a:cubicBezTo>
                  <a:pt x="-18181" y="2339517"/>
                  <a:pt x="-7947" y="2113537"/>
                  <a:pt x="0" y="1956633"/>
                </a:cubicBezTo>
                <a:cubicBezTo>
                  <a:pt x="7947" y="1799729"/>
                  <a:pt x="-15145" y="1657735"/>
                  <a:pt x="0" y="1425547"/>
                </a:cubicBezTo>
                <a:cubicBezTo>
                  <a:pt x="15145" y="1193359"/>
                  <a:pt x="-23832" y="948054"/>
                  <a:pt x="0" y="614942"/>
                </a:cubicBezTo>
                <a:cubicBezTo>
                  <a:pt x="23832" y="281831"/>
                  <a:pt x="2816" y="129878"/>
                  <a:pt x="0" y="0"/>
                </a:cubicBezTo>
                <a:close/>
              </a:path>
              <a:path w="18288" h="5590381" stroke="0" extrusionOk="0">
                <a:moveTo>
                  <a:pt x="0" y="0"/>
                </a:moveTo>
                <a:cubicBezTo>
                  <a:pt x="5871" y="848"/>
                  <a:pt x="11713" y="-200"/>
                  <a:pt x="18288" y="0"/>
                </a:cubicBezTo>
                <a:cubicBezTo>
                  <a:pt x="41141" y="165299"/>
                  <a:pt x="3613" y="427555"/>
                  <a:pt x="18288" y="698798"/>
                </a:cubicBezTo>
                <a:cubicBezTo>
                  <a:pt x="32963" y="970041"/>
                  <a:pt x="19680" y="1226199"/>
                  <a:pt x="18288" y="1397595"/>
                </a:cubicBezTo>
                <a:cubicBezTo>
                  <a:pt x="16896" y="1568991"/>
                  <a:pt x="38798" y="1794517"/>
                  <a:pt x="18288" y="2152297"/>
                </a:cubicBezTo>
                <a:cubicBezTo>
                  <a:pt x="-2222" y="2510077"/>
                  <a:pt x="40846" y="2594424"/>
                  <a:pt x="18288" y="2739287"/>
                </a:cubicBezTo>
                <a:cubicBezTo>
                  <a:pt x="-4270" y="2884150"/>
                  <a:pt x="27117" y="3129706"/>
                  <a:pt x="18288" y="3493988"/>
                </a:cubicBezTo>
                <a:cubicBezTo>
                  <a:pt x="9459" y="3858270"/>
                  <a:pt x="54201" y="4041447"/>
                  <a:pt x="18288" y="4304593"/>
                </a:cubicBezTo>
                <a:cubicBezTo>
                  <a:pt x="-17625" y="4567740"/>
                  <a:pt x="49627" y="5149125"/>
                  <a:pt x="18288" y="5590381"/>
                </a:cubicBezTo>
                <a:cubicBezTo>
                  <a:pt x="10860" y="5590744"/>
                  <a:pt x="7568" y="5590157"/>
                  <a:pt x="0" y="5590381"/>
                </a:cubicBezTo>
                <a:cubicBezTo>
                  <a:pt x="36767" y="5266821"/>
                  <a:pt x="-16223" y="5116146"/>
                  <a:pt x="0" y="4835680"/>
                </a:cubicBezTo>
                <a:cubicBezTo>
                  <a:pt x="16223" y="4555214"/>
                  <a:pt x="-16316" y="4356490"/>
                  <a:pt x="0" y="4136882"/>
                </a:cubicBezTo>
                <a:cubicBezTo>
                  <a:pt x="16316" y="3917274"/>
                  <a:pt x="8005" y="3773465"/>
                  <a:pt x="0" y="3549892"/>
                </a:cubicBezTo>
                <a:cubicBezTo>
                  <a:pt x="-8005" y="3326319"/>
                  <a:pt x="27623" y="3052456"/>
                  <a:pt x="0" y="2851094"/>
                </a:cubicBezTo>
                <a:cubicBezTo>
                  <a:pt x="-27623" y="2649732"/>
                  <a:pt x="5614" y="2455815"/>
                  <a:pt x="0" y="2264104"/>
                </a:cubicBezTo>
                <a:cubicBezTo>
                  <a:pt x="-5614" y="2072393"/>
                  <a:pt x="22598" y="1990723"/>
                  <a:pt x="0" y="1733018"/>
                </a:cubicBezTo>
                <a:cubicBezTo>
                  <a:pt x="-22598" y="1475313"/>
                  <a:pt x="-6965" y="1369123"/>
                  <a:pt x="0" y="1090124"/>
                </a:cubicBezTo>
                <a:cubicBezTo>
                  <a:pt x="6965" y="811125"/>
                  <a:pt x="-19273" y="50704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3114097614">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Content Placeholder 11">
            <a:extLst>
              <a:ext uri="{FF2B5EF4-FFF2-40B4-BE49-F238E27FC236}">
                <a16:creationId xmlns:a16="http://schemas.microsoft.com/office/drawing/2014/main" id="{884499B1-4565-44DA-A641-B7F6561482E4}"/>
              </a:ext>
            </a:extLst>
          </p:cNvPr>
          <p:cNvSpPr>
            <a:spLocks noGrp="1"/>
          </p:cNvSpPr>
          <p:nvPr>
            <p:ph idx="1"/>
          </p:nvPr>
        </p:nvSpPr>
        <p:spPr>
          <a:xfrm>
            <a:off x="4647438" y="3641091"/>
            <a:ext cx="7182612" cy="2317325"/>
          </a:xfrm>
        </p:spPr>
        <p:txBody>
          <a:bodyPr anchor="t">
            <a:normAutofit fontScale="62500" lnSpcReduction="20000"/>
          </a:bodyPr>
          <a:lstStyle/>
          <a:p>
            <a:pPr marL="0" indent="0">
              <a:lnSpc>
                <a:spcPct val="160000"/>
              </a:lnSpc>
              <a:buNone/>
            </a:pPr>
            <a:r>
              <a:rPr lang="en-US" sz="3200" dirty="0">
                <a:solidFill>
                  <a:schemeClr val="tx1">
                    <a:lumMod val="65000"/>
                    <a:lumOff val="35000"/>
                  </a:schemeClr>
                </a:solidFill>
              </a:rPr>
              <a:t>Line up bottles of antimicrobial hand gels/foams on the tray table and bedside table. Be quick to pass to clinicians before they touch your loved one, the  patient. Clean cap and bottle with alcohol wipe after every use.  </a:t>
            </a:r>
          </a:p>
          <a:p>
            <a:pPr marL="0" indent="0">
              <a:lnSpc>
                <a:spcPct val="160000"/>
              </a:lnSpc>
              <a:buNone/>
            </a:pPr>
            <a:r>
              <a:rPr lang="en-US" sz="3200" dirty="0">
                <a:solidFill>
                  <a:schemeClr val="tx1">
                    <a:lumMod val="65000"/>
                    <a:lumOff val="35000"/>
                  </a:schemeClr>
                </a:solidFill>
              </a:rPr>
              <a:t>Wash your own hands before and after every touch, too. </a:t>
            </a:r>
          </a:p>
        </p:txBody>
      </p:sp>
      <p:sp>
        <p:nvSpPr>
          <p:cNvPr id="5" name="Footer Placeholder 4">
            <a:extLst>
              <a:ext uri="{FF2B5EF4-FFF2-40B4-BE49-F238E27FC236}">
                <a16:creationId xmlns:a16="http://schemas.microsoft.com/office/drawing/2014/main" id="{D4CC48C8-8357-6041-8520-8E2FCCFFEDD9}"/>
              </a:ext>
            </a:extLst>
          </p:cNvPr>
          <p:cNvSpPr>
            <a:spLocks noGrp="1"/>
          </p:cNvSpPr>
          <p:nvPr>
            <p:ph type="ftr" sz="quarter" idx="11"/>
          </p:nvPr>
        </p:nvSpPr>
        <p:spPr>
          <a:xfrm>
            <a:off x="4038600" y="6356350"/>
            <a:ext cx="4114800" cy="365125"/>
          </a:xfrm>
        </p:spPr>
        <p:txBody>
          <a:bodyPr>
            <a:normAutofit/>
          </a:bodyPr>
          <a:lstStyle/>
          <a:p>
            <a:pPr>
              <a:spcAft>
                <a:spcPts val="600"/>
              </a:spcAft>
            </a:pPr>
            <a:r>
              <a:rPr lang="en-US"/>
              <a:t>TheCarePartnerProject.org ©2023</a:t>
            </a:r>
            <a:endParaRPr lang="en-US" dirty="0"/>
          </a:p>
        </p:txBody>
      </p:sp>
      <p:sp>
        <p:nvSpPr>
          <p:cNvPr id="6" name="Slide Number Placeholder 5">
            <a:extLst>
              <a:ext uri="{FF2B5EF4-FFF2-40B4-BE49-F238E27FC236}">
                <a16:creationId xmlns:a16="http://schemas.microsoft.com/office/drawing/2014/main" id="{D63D2330-93A7-3949-8AEA-6529336C5AC1}"/>
              </a:ext>
            </a:extLst>
          </p:cNvPr>
          <p:cNvSpPr>
            <a:spLocks noGrp="1"/>
          </p:cNvSpPr>
          <p:nvPr>
            <p:ph type="sldNum" sz="quarter" idx="12"/>
          </p:nvPr>
        </p:nvSpPr>
        <p:spPr>
          <a:xfrm>
            <a:off x="8610600" y="6356350"/>
            <a:ext cx="2743200" cy="365125"/>
          </a:xfrm>
        </p:spPr>
        <p:txBody>
          <a:bodyPr>
            <a:normAutofit/>
          </a:bodyPr>
          <a:lstStyle/>
          <a:p>
            <a:pPr>
              <a:spcAft>
                <a:spcPts val="600"/>
              </a:spcAft>
            </a:pPr>
            <a:fld id="{D57F1E4F-1CFF-5643-939E-217C01CDF565}" type="slidenum">
              <a:rPr lang="en-US" smtClean="0"/>
              <a:pPr>
                <a:spcAft>
                  <a:spcPts val="600"/>
                </a:spcAft>
              </a:pPr>
              <a:t>12</a:t>
            </a:fld>
            <a:endParaRPr lang="en-US" dirty="0"/>
          </a:p>
        </p:txBody>
      </p:sp>
      <p:pic>
        <p:nvPicPr>
          <p:cNvPr id="7" name="Picture 6" descr="A picture containing indoor, toiletry, different, arranged&#10;&#10;Description automatically generated">
            <a:extLst>
              <a:ext uri="{FF2B5EF4-FFF2-40B4-BE49-F238E27FC236}">
                <a16:creationId xmlns:a16="http://schemas.microsoft.com/office/drawing/2014/main" id="{AA59FEFB-5A97-2E47-9B05-D656246818DD}"/>
              </a:ext>
            </a:extLst>
          </p:cNvPr>
          <p:cNvPicPr>
            <a:picLocks noChangeAspect="1"/>
          </p:cNvPicPr>
          <p:nvPr/>
        </p:nvPicPr>
        <p:blipFill rotWithShape="1">
          <a:blip r:embed="rId3"/>
          <a:srcRect t="22716"/>
          <a:stretch/>
        </p:blipFill>
        <p:spPr>
          <a:xfrm>
            <a:off x="5069576" y="406400"/>
            <a:ext cx="6060411" cy="3022599"/>
          </a:xfrm>
          <a:prstGeom prst="rect">
            <a:avLst/>
          </a:prstGeom>
        </p:spPr>
      </p:pic>
    </p:spTree>
    <p:extLst>
      <p:ext uri="{BB962C8B-B14F-4D97-AF65-F5344CB8AC3E}">
        <p14:creationId xmlns:p14="http://schemas.microsoft.com/office/powerpoint/2010/main" val="7768066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A8908DB7-C3A6-4FCB-9820-CEE02B398C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44FD682-0270-5F44-8CFE-10F86D9B410A}"/>
              </a:ext>
            </a:extLst>
          </p:cNvPr>
          <p:cNvSpPr>
            <a:spLocks noGrp="1"/>
          </p:cNvSpPr>
          <p:nvPr>
            <p:ph type="title"/>
          </p:nvPr>
        </p:nvSpPr>
        <p:spPr>
          <a:xfrm>
            <a:off x="448883" y="630936"/>
            <a:ext cx="3616425" cy="5583148"/>
          </a:xfrm>
        </p:spPr>
        <p:txBody>
          <a:bodyPr anchor="ctr">
            <a:normAutofit/>
          </a:bodyPr>
          <a:lstStyle/>
          <a:p>
            <a:r>
              <a:rPr lang="en-US" sz="2800" b="1" dirty="0">
                <a:solidFill>
                  <a:schemeClr val="accent4"/>
                </a:solidFill>
                <a:latin typeface="+mn-lt"/>
              </a:rPr>
              <a:t>  </a:t>
            </a:r>
            <a:r>
              <a:rPr lang="en-US" sz="3600" b="1" dirty="0">
                <a:solidFill>
                  <a:schemeClr val="accent4"/>
                </a:solidFill>
                <a:latin typeface="+mn-lt"/>
              </a:rPr>
              <a:t>The “Paper Plea”</a:t>
            </a:r>
          </a:p>
        </p:txBody>
      </p:sp>
      <p:sp>
        <p:nvSpPr>
          <p:cNvPr id="17" name="sketch line">
            <a:extLst>
              <a:ext uri="{FF2B5EF4-FFF2-40B4-BE49-F238E27FC236}">
                <a16:creationId xmlns:a16="http://schemas.microsoft.com/office/drawing/2014/main" id="{535742DD-1B16-4E9D-B715-0D74B4574A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267200" y="630936"/>
            <a:ext cx="18288" cy="5590381"/>
          </a:xfrm>
          <a:custGeom>
            <a:avLst/>
            <a:gdLst>
              <a:gd name="connsiteX0" fmla="*/ 0 w 18288"/>
              <a:gd name="connsiteY0" fmla="*/ 0 h 5590381"/>
              <a:gd name="connsiteX1" fmla="*/ 18288 w 18288"/>
              <a:gd name="connsiteY1" fmla="*/ 0 h 5590381"/>
              <a:gd name="connsiteX2" fmla="*/ 18288 w 18288"/>
              <a:gd name="connsiteY2" fmla="*/ 754701 h 5590381"/>
              <a:gd name="connsiteX3" fmla="*/ 18288 w 18288"/>
              <a:gd name="connsiteY3" fmla="*/ 1565307 h 5590381"/>
              <a:gd name="connsiteX4" fmla="*/ 18288 w 18288"/>
              <a:gd name="connsiteY4" fmla="*/ 2152297 h 5590381"/>
              <a:gd name="connsiteX5" fmla="*/ 18288 w 18288"/>
              <a:gd name="connsiteY5" fmla="*/ 2906998 h 5590381"/>
              <a:gd name="connsiteX6" fmla="*/ 18288 w 18288"/>
              <a:gd name="connsiteY6" fmla="*/ 3549892 h 5590381"/>
              <a:gd name="connsiteX7" fmla="*/ 18288 w 18288"/>
              <a:gd name="connsiteY7" fmla="*/ 4080978 h 5590381"/>
              <a:gd name="connsiteX8" fmla="*/ 18288 w 18288"/>
              <a:gd name="connsiteY8" fmla="*/ 4835680 h 5590381"/>
              <a:gd name="connsiteX9" fmla="*/ 18288 w 18288"/>
              <a:gd name="connsiteY9" fmla="*/ 5590381 h 5590381"/>
              <a:gd name="connsiteX10" fmla="*/ 0 w 18288"/>
              <a:gd name="connsiteY10" fmla="*/ 5590381 h 5590381"/>
              <a:gd name="connsiteX11" fmla="*/ 0 w 18288"/>
              <a:gd name="connsiteY11" fmla="*/ 4835680 h 5590381"/>
              <a:gd name="connsiteX12" fmla="*/ 0 w 18288"/>
              <a:gd name="connsiteY12" fmla="*/ 4304593 h 5590381"/>
              <a:gd name="connsiteX13" fmla="*/ 0 w 18288"/>
              <a:gd name="connsiteY13" fmla="*/ 3773507 h 5590381"/>
              <a:gd name="connsiteX14" fmla="*/ 0 w 18288"/>
              <a:gd name="connsiteY14" fmla="*/ 3186517 h 5590381"/>
              <a:gd name="connsiteX15" fmla="*/ 0 w 18288"/>
              <a:gd name="connsiteY15" fmla="*/ 2487720 h 5590381"/>
              <a:gd name="connsiteX16" fmla="*/ 0 w 18288"/>
              <a:gd name="connsiteY16" fmla="*/ 1956633 h 5590381"/>
              <a:gd name="connsiteX17" fmla="*/ 0 w 18288"/>
              <a:gd name="connsiteY17" fmla="*/ 1425547 h 5590381"/>
              <a:gd name="connsiteX18" fmla="*/ 0 w 18288"/>
              <a:gd name="connsiteY18" fmla="*/ 614942 h 5590381"/>
              <a:gd name="connsiteX19" fmla="*/ 0 w 18288"/>
              <a:gd name="connsiteY19" fmla="*/ 0 h 5590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288" h="5590381" fill="none" extrusionOk="0">
                <a:moveTo>
                  <a:pt x="0" y="0"/>
                </a:moveTo>
                <a:cubicBezTo>
                  <a:pt x="7726" y="-435"/>
                  <a:pt x="14198" y="437"/>
                  <a:pt x="18288" y="0"/>
                </a:cubicBezTo>
                <a:cubicBezTo>
                  <a:pt x="-5226" y="225076"/>
                  <a:pt x="46275" y="562283"/>
                  <a:pt x="18288" y="754701"/>
                </a:cubicBezTo>
                <a:cubicBezTo>
                  <a:pt x="-9699" y="947119"/>
                  <a:pt x="30081" y="1239251"/>
                  <a:pt x="18288" y="1565307"/>
                </a:cubicBezTo>
                <a:cubicBezTo>
                  <a:pt x="6495" y="1891363"/>
                  <a:pt x="7160" y="1999140"/>
                  <a:pt x="18288" y="2152297"/>
                </a:cubicBezTo>
                <a:cubicBezTo>
                  <a:pt x="29417" y="2305454"/>
                  <a:pt x="28705" y="2598333"/>
                  <a:pt x="18288" y="2906998"/>
                </a:cubicBezTo>
                <a:cubicBezTo>
                  <a:pt x="7871" y="3215663"/>
                  <a:pt x="35263" y="3327412"/>
                  <a:pt x="18288" y="3549892"/>
                </a:cubicBezTo>
                <a:cubicBezTo>
                  <a:pt x="1313" y="3772372"/>
                  <a:pt x="38561" y="3843836"/>
                  <a:pt x="18288" y="4080978"/>
                </a:cubicBezTo>
                <a:cubicBezTo>
                  <a:pt x="-1985" y="4318120"/>
                  <a:pt x="-3806" y="4511166"/>
                  <a:pt x="18288" y="4835680"/>
                </a:cubicBezTo>
                <a:cubicBezTo>
                  <a:pt x="40382" y="5160194"/>
                  <a:pt x="-13070" y="5401748"/>
                  <a:pt x="18288" y="5590381"/>
                </a:cubicBezTo>
                <a:cubicBezTo>
                  <a:pt x="12010" y="5589863"/>
                  <a:pt x="6799" y="5589982"/>
                  <a:pt x="0" y="5590381"/>
                </a:cubicBezTo>
                <a:cubicBezTo>
                  <a:pt x="-6480" y="5250523"/>
                  <a:pt x="-32148" y="5052531"/>
                  <a:pt x="0" y="4835680"/>
                </a:cubicBezTo>
                <a:cubicBezTo>
                  <a:pt x="32148" y="4618829"/>
                  <a:pt x="5352" y="4496374"/>
                  <a:pt x="0" y="4304593"/>
                </a:cubicBezTo>
                <a:cubicBezTo>
                  <a:pt x="-5352" y="4112812"/>
                  <a:pt x="9645" y="3919423"/>
                  <a:pt x="0" y="3773507"/>
                </a:cubicBezTo>
                <a:cubicBezTo>
                  <a:pt x="-9645" y="3627591"/>
                  <a:pt x="-10654" y="3330687"/>
                  <a:pt x="0" y="3186517"/>
                </a:cubicBezTo>
                <a:cubicBezTo>
                  <a:pt x="10654" y="3042347"/>
                  <a:pt x="18181" y="2635923"/>
                  <a:pt x="0" y="2487720"/>
                </a:cubicBezTo>
                <a:cubicBezTo>
                  <a:pt x="-18181" y="2339517"/>
                  <a:pt x="-7947" y="2113537"/>
                  <a:pt x="0" y="1956633"/>
                </a:cubicBezTo>
                <a:cubicBezTo>
                  <a:pt x="7947" y="1799729"/>
                  <a:pt x="-15145" y="1657735"/>
                  <a:pt x="0" y="1425547"/>
                </a:cubicBezTo>
                <a:cubicBezTo>
                  <a:pt x="15145" y="1193359"/>
                  <a:pt x="-23832" y="948054"/>
                  <a:pt x="0" y="614942"/>
                </a:cubicBezTo>
                <a:cubicBezTo>
                  <a:pt x="23832" y="281831"/>
                  <a:pt x="2816" y="129878"/>
                  <a:pt x="0" y="0"/>
                </a:cubicBezTo>
                <a:close/>
              </a:path>
              <a:path w="18288" h="5590381" stroke="0" extrusionOk="0">
                <a:moveTo>
                  <a:pt x="0" y="0"/>
                </a:moveTo>
                <a:cubicBezTo>
                  <a:pt x="5871" y="848"/>
                  <a:pt x="11713" y="-200"/>
                  <a:pt x="18288" y="0"/>
                </a:cubicBezTo>
                <a:cubicBezTo>
                  <a:pt x="41141" y="165299"/>
                  <a:pt x="3613" y="427555"/>
                  <a:pt x="18288" y="698798"/>
                </a:cubicBezTo>
                <a:cubicBezTo>
                  <a:pt x="32963" y="970041"/>
                  <a:pt x="19680" y="1226199"/>
                  <a:pt x="18288" y="1397595"/>
                </a:cubicBezTo>
                <a:cubicBezTo>
                  <a:pt x="16896" y="1568991"/>
                  <a:pt x="38798" y="1794517"/>
                  <a:pt x="18288" y="2152297"/>
                </a:cubicBezTo>
                <a:cubicBezTo>
                  <a:pt x="-2222" y="2510077"/>
                  <a:pt x="40846" y="2594424"/>
                  <a:pt x="18288" y="2739287"/>
                </a:cubicBezTo>
                <a:cubicBezTo>
                  <a:pt x="-4270" y="2884150"/>
                  <a:pt x="27117" y="3129706"/>
                  <a:pt x="18288" y="3493988"/>
                </a:cubicBezTo>
                <a:cubicBezTo>
                  <a:pt x="9459" y="3858270"/>
                  <a:pt x="54201" y="4041447"/>
                  <a:pt x="18288" y="4304593"/>
                </a:cubicBezTo>
                <a:cubicBezTo>
                  <a:pt x="-17625" y="4567740"/>
                  <a:pt x="49627" y="5149125"/>
                  <a:pt x="18288" y="5590381"/>
                </a:cubicBezTo>
                <a:cubicBezTo>
                  <a:pt x="10860" y="5590744"/>
                  <a:pt x="7568" y="5590157"/>
                  <a:pt x="0" y="5590381"/>
                </a:cubicBezTo>
                <a:cubicBezTo>
                  <a:pt x="36767" y="5266821"/>
                  <a:pt x="-16223" y="5116146"/>
                  <a:pt x="0" y="4835680"/>
                </a:cubicBezTo>
                <a:cubicBezTo>
                  <a:pt x="16223" y="4555214"/>
                  <a:pt x="-16316" y="4356490"/>
                  <a:pt x="0" y="4136882"/>
                </a:cubicBezTo>
                <a:cubicBezTo>
                  <a:pt x="16316" y="3917274"/>
                  <a:pt x="8005" y="3773465"/>
                  <a:pt x="0" y="3549892"/>
                </a:cubicBezTo>
                <a:cubicBezTo>
                  <a:pt x="-8005" y="3326319"/>
                  <a:pt x="27623" y="3052456"/>
                  <a:pt x="0" y="2851094"/>
                </a:cubicBezTo>
                <a:cubicBezTo>
                  <a:pt x="-27623" y="2649732"/>
                  <a:pt x="5614" y="2455815"/>
                  <a:pt x="0" y="2264104"/>
                </a:cubicBezTo>
                <a:cubicBezTo>
                  <a:pt x="-5614" y="2072393"/>
                  <a:pt x="22598" y="1990723"/>
                  <a:pt x="0" y="1733018"/>
                </a:cubicBezTo>
                <a:cubicBezTo>
                  <a:pt x="-22598" y="1475313"/>
                  <a:pt x="-6965" y="1369123"/>
                  <a:pt x="0" y="1090124"/>
                </a:cubicBezTo>
                <a:cubicBezTo>
                  <a:pt x="6965" y="811125"/>
                  <a:pt x="-19273" y="50704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3114097614">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Content Placeholder 11">
            <a:extLst>
              <a:ext uri="{FF2B5EF4-FFF2-40B4-BE49-F238E27FC236}">
                <a16:creationId xmlns:a16="http://schemas.microsoft.com/office/drawing/2014/main" id="{884499B1-4565-44DA-A641-B7F6561482E4}"/>
              </a:ext>
            </a:extLst>
          </p:cNvPr>
          <p:cNvSpPr>
            <a:spLocks noGrp="1"/>
          </p:cNvSpPr>
          <p:nvPr>
            <p:ph idx="1"/>
          </p:nvPr>
        </p:nvSpPr>
        <p:spPr>
          <a:xfrm>
            <a:off x="4487380" y="4882200"/>
            <a:ext cx="7307660" cy="860874"/>
          </a:xfrm>
        </p:spPr>
        <p:txBody>
          <a:bodyPr anchor="t">
            <a:noAutofit/>
          </a:bodyPr>
          <a:lstStyle/>
          <a:p>
            <a:pPr marL="0" indent="0">
              <a:buNone/>
            </a:pPr>
            <a:r>
              <a:rPr lang="en-US" sz="2400" dirty="0">
                <a:solidFill>
                  <a:schemeClr val="tx1">
                    <a:lumMod val="65000"/>
                    <a:lumOff val="35000"/>
                  </a:schemeClr>
                </a:solidFill>
                <a:cs typeface="Arial" panose="020B0604020202020204" pitchFamily="34" charset="0"/>
              </a:rPr>
              <a:t>When you can’t be there, leave a sign to speak up for the patient.</a:t>
            </a:r>
          </a:p>
          <a:p>
            <a:pPr marL="0" indent="0">
              <a:buNone/>
            </a:pPr>
            <a:r>
              <a:rPr lang="en-US" sz="2400" dirty="0">
                <a:solidFill>
                  <a:schemeClr val="tx1">
                    <a:lumMod val="65000"/>
                    <a:lumOff val="35000"/>
                  </a:schemeClr>
                </a:solidFill>
                <a:cs typeface="Arial" panose="020B0604020202020204" pitchFamily="34" charset="0"/>
              </a:rPr>
              <a:t>Place on the tray table and hang over the bed.   </a:t>
            </a:r>
          </a:p>
        </p:txBody>
      </p:sp>
      <p:sp>
        <p:nvSpPr>
          <p:cNvPr id="5" name="Footer Placeholder 4">
            <a:extLst>
              <a:ext uri="{FF2B5EF4-FFF2-40B4-BE49-F238E27FC236}">
                <a16:creationId xmlns:a16="http://schemas.microsoft.com/office/drawing/2014/main" id="{D4CC48C8-8357-6041-8520-8E2FCCFFEDD9}"/>
              </a:ext>
            </a:extLst>
          </p:cNvPr>
          <p:cNvSpPr>
            <a:spLocks noGrp="1"/>
          </p:cNvSpPr>
          <p:nvPr>
            <p:ph type="ftr" sz="quarter" idx="11"/>
          </p:nvPr>
        </p:nvSpPr>
        <p:spPr>
          <a:xfrm>
            <a:off x="4038600" y="6356350"/>
            <a:ext cx="4114800" cy="365125"/>
          </a:xfrm>
        </p:spPr>
        <p:txBody>
          <a:bodyPr>
            <a:normAutofit/>
          </a:bodyPr>
          <a:lstStyle/>
          <a:p>
            <a:pPr>
              <a:spcAft>
                <a:spcPts val="600"/>
              </a:spcAft>
            </a:pPr>
            <a:r>
              <a:rPr lang="en-US"/>
              <a:t>TheCarePartnerProject.org ©2023</a:t>
            </a:r>
            <a:endParaRPr lang="en-US" dirty="0"/>
          </a:p>
        </p:txBody>
      </p:sp>
      <p:sp>
        <p:nvSpPr>
          <p:cNvPr id="6" name="Slide Number Placeholder 5">
            <a:extLst>
              <a:ext uri="{FF2B5EF4-FFF2-40B4-BE49-F238E27FC236}">
                <a16:creationId xmlns:a16="http://schemas.microsoft.com/office/drawing/2014/main" id="{D63D2330-93A7-3949-8AEA-6529336C5AC1}"/>
              </a:ext>
            </a:extLst>
          </p:cNvPr>
          <p:cNvSpPr>
            <a:spLocks noGrp="1"/>
          </p:cNvSpPr>
          <p:nvPr>
            <p:ph type="sldNum" sz="quarter" idx="12"/>
          </p:nvPr>
        </p:nvSpPr>
        <p:spPr>
          <a:xfrm>
            <a:off x="8610600" y="6356350"/>
            <a:ext cx="2743200" cy="365125"/>
          </a:xfrm>
        </p:spPr>
        <p:txBody>
          <a:bodyPr>
            <a:normAutofit/>
          </a:bodyPr>
          <a:lstStyle/>
          <a:p>
            <a:pPr>
              <a:spcAft>
                <a:spcPts val="600"/>
              </a:spcAft>
            </a:pPr>
            <a:fld id="{D57F1E4F-1CFF-5643-939E-217C01CDF565}" type="slidenum">
              <a:rPr lang="en-US" smtClean="0"/>
              <a:pPr>
                <a:spcAft>
                  <a:spcPts val="600"/>
                </a:spcAft>
              </a:pPr>
              <a:t>13</a:t>
            </a:fld>
            <a:endParaRPr lang="en-US" dirty="0"/>
          </a:p>
        </p:txBody>
      </p:sp>
      <p:pic>
        <p:nvPicPr>
          <p:cNvPr id="8" name="Picture 7" descr="Text, letter&#10;&#10;Description automatically generated">
            <a:extLst>
              <a:ext uri="{FF2B5EF4-FFF2-40B4-BE49-F238E27FC236}">
                <a16:creationId xmlns:a16="http://schemas.microsoft.com/office/drawing/2014/main" id="{E548C3F5-3C50-584D-9BA3-36351605C887}"/>
              </a:ext>
            </a:extLst>
          </p:cNvPr>
          <p:cNvPicPr>
            <a:picLocks noChangeAspect="1"/>
          </p:cNvPicPr>
          <p:nvPr/>
        </p:nvPicPr>
        <p:blipFill>
          <a:blip r:embed="rId3"/>
          <a:stretch>
            <a:fillRect/>
          </a:stretch>
        </p:blipFill>
        <p:spPr>
          <a:xfrm>
            <a:off x="4514191" y="704834"/>
            <a:ext cx="6788888" cy="4036215"/>
          </a:xfrm>
          <a:prstGeom prst="rect">
            <a:avLst/>
          </a:prstGeom>
        </p:spPr>
      </p:pic>
    </p:spTree>
    <p:extLst>
      <p:ext uri="{BB962C8B-B14F-4D97-AF65-F5344CB8AC3E}">
        <p14:creationId xmlns:p14="http://schemas.microsoft.com/office/powerpoint/2010/main" val="16024232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Content Placeholder 12">
            <a:extLst>
              <a:ext uri="{FF2B5EF4-FFF2-40B4-BE49-F238E27FC236}">
                <a16:creationId xmlns:a16="http://schemas.microsoft.com/office/drawing/2014/main" id="{B509CDBE-956F-43E4-B558-3346B76E2852}"/>
              </a:ext>
            </a:extLst>
          </p:cNvPr>
          <p:cNvSpPr>
            <a:spLocks noGrp="1"/>
          </p:cNvSpPr>
          <p:nvPr>
            <p:ph idx="1"/>
          </p:nvPr>
        </p:nvSpPr>
        <p:spPr>
          <a:xfrm>
            <a:off x="640080" y="2872899"/>
            <a:ext cx="4395944" cy="3320668"/>
          </a:xfrm>
        </p:spPr>
        <p:txBody>
          <a:bodyPr>
            <a:normAutofit/>
          </a:bodyPr>
          <a:lstStyle/>
          <a:p>
            <a:r>
              <a:rPr lang="en-US" sz="2200" dirty="0"/>
              <a:t>In your grocery store  </a:t>
            </a:r>
          </a:p>
          <a:p>
            <a:r>
              <a:rPr lang="en-US" sz="2200" dirty="0"/>
              <a:t>Your favorite lunch place</a:t>
            </a:r>
          </a:p>
          <a:p>
            <a:r>
              <a:rPr lang="en-US" sz="2200" dirty="0"/>
              <a:t>Anywhere in public!</a:t>
            </a:r>
          </a:p>
          <a:p>
            <a:endParaRPr lang="en-US" sz="2200" dirty="0">
              <a:latin typeface="+mj-lt"/>
            </a:endParaRPr>
          </a:p>
          <a:p>
            <a:pPr marL="0" indent="0">
              <a:buNone/>
            </a:pPr>
            <a:r>
              <a:rPr lang="en-US" sz="2200" b="1" dirty="0">
                <a:solidFill>
                  <a:srgbClr val="FFC000"/>
                </a:solidFill>
              </a:rPr>
              <a:t>Sound the Alarm: </a:t>
            </a:r>
          </a:p>
          <a:p>
            <a:pPr marL="0" indent="0">
              <a:buNone/>
            </a:pPr>
            <a:r>
              <a:rPr lang="en-US" sz="2200" dirty="0"/>
              <a:t>Report to their school: Dean level </a:t>
            </a:r>
          </a:p>
          <a:p>
            <a:pPr marL="0" indent="0">
              <a:buNone/>
            </a:pPr>
            <a:r>
              <a:rPr lang="en-US" sz="2200" dirty="0"/>
              <a:t>Report to hospital: Infection preventionist, quality, CNO/CMO</a:t>
            </a:r>
          </a:p>
        </p:txBody>
      </p:sp>
      <p:pic>
        <p:nvPicPr>
          <p:cNvPr id="9" name="Content Placeholder 8" descr="A group of medical professionals smiling&#10;&#10;Description automatically generated with medium confidence">
            <a:extLst>
              <a:ext uri="{FF2B5EF4-FFF2-40B4-BE49-F238E27FC236}">
                <a16:creationId xmlns:a16="http://schemas.microsoft.com/office/drawing/2014/main" id="{96E560F8-218E-7A4B-8F80-1C27A95E5FFD}"/>
              </a:ext>
            </a:extLst>
          </p:cNvPr>
          <p:cNvPicPr>
            <a:picLocks noChangeAspect="1"/>
          </p:cNvPicPr>
          <p:nvPr/>
        </p:nvPicPr>
        <p:blipFill rotWithShape="1">
          <a:blip r:embed="rId3"/>
          <a:srcRect l="14315" r="17479"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4" name="Footer Placeholder 3">
            <a:extLst>
              <a:ext uri="{FF2B5EF4-FFF2-40B4-BE49-F238E27FC236}">
                <a16:creationId xmlns:a16="http://schemas.microsoft.com/office/drawing/2014/main" id="{2FF99255-3527-6841-AE37-475909F0E7C9}"/>
              </a:ext>
            </a:extLst>
          </p:cNvPr>
          <p:cNvSpPr>
            <a:spLocks noGrp="1"/>
          </p:cNvSpPr>
          <p:nvPr>
            <p:ph type="ftr" sz="quarter" idx="11"/>
          </p:nvPr>
        </p:nvSpPr>
        <p:spPr>
          <a:xfrm>
            <a:off x="6248400" y="6356350"/>
            <a:ext cx="4114800" cy="365125"/>
          </a:xfrm>
        </p:spPr>
        <p:txBody>
          <a:bodyPr>
            <a:normAutofit/>
          </a:bodyPr>
          <a:lstStyle/>
          <a:p>
            <a:pPr algn="l">
              <a:spcAft>
                <a:spcPts val="600"/>
              </a:spcAft>
            </a:pPr>
            <a:r>
              <a:rPr lang="en-US">
                <a:solidFill>
                  <a:srgbClr val="FFFFFF"/>
                </a:solidFill>
              </a:rPr>
              <a:t>TheCarePartnerProject.org ©2023</a:t>
            </a:r>
            <a:endParaRPr lang="en-US" dirty="0">
              <a:solidFill>
                <a:srgbClr val="FFFFFF"/>
              </a:solidFill>
            </a:endParaRPr>
          </a:p>
        </p:txBody>
      </p:sp>
      <p:sp>
        <p:nvSpPr>
          <p:cNvPr id="5" name="Slide Number Placeholder 4">
            <a:extLst>
              <a:ext uri="{FF2B5EF4-FFF2-40B4-BE49-F238E27FC236}">
                <a16:creationId xmlns:a16="http://schemas.microsoft.com/office/drawing/2014/main" id="{C40A57F1-F713-9345-9CA3-E0827DBDBD14}"/>
              </a:ext>
            </a:extLst>
          </p:cNvPr>
          <p:cNvSpPr>
            <a:spLocks noGrp="1"/>
          </p:cNvSpPr>
          <p:nvPr>
            <p:ph type="sldNum" sz="quarter" idx="12"/>
          </p:nvPr>
        </p:nvSpPr>
        <p:spPr>
          <a:xfrm>
            <a:off x="10439400" y="6356350"/>
            <a:ext cx="914400" cy="365125"/>
          </a:xfrm>
        </p:spPr>
        <p:txBody>
          <a:bodyPr>
            <a:normAutofit/>
          </a:bodyPr>
          <a:lstStyle/>
          <a:p>
            <a:pPr>
              <a:spcAft>
                <a:spcPts val="600"/>
              </a:spcAft>
            </a:pPr>
            <a:fld id="{D57F1E4F-1CFF-5643-939E-217C01CDF565}" type="slidenum">
              <a:rPr lang="en-US">
                <a:solidFill>
                  <a:srgbClr val="FFFFFF"/>
                </a:solidFill>
              </a:rPr>
              <a:pPr>
                <a:spcAft>
                  <a:spcPts val="600"/>
                </a:spcAft>
              </a:pPr>
              <a:t>14</a:t>
            </a:fld>
            <a:endParaRPr lang="en-US" dirty="0">
              <a:solidFill>
                <a:srgbClr val="FFFFFF"/>
              </a:solidFill>
            </a:endParaRPr>
          </a:p>
        </p:txBody>
      </p:sp>
      <p:sp>
        <p:nvSpPr>
          <p:cNvPr id="12" name="TextBox 11">
            <a:extLst>
              <a:ext uri="{FF2B5EF4-FFF2-40B4-BE49-F238E27FC236}">
                <a16:creationId xmlns:a16="http://schemas.microsoft.com/office/drawing/2014/main" id="{A85677E9-2A92-094A-B25A-006E550FACBB}"/>
              </a:ext>
            </a:extLst>
          </p:cNvPr>
          <p:cNvSpPr txBox="1"/>
          <p:nvPr/>
        </p:nvSpPr>
        <p:spPr>
          <a:xfrm>
            <a:off x="640080" y="850956"/>
            <a:ext cx="3957320" cy="1754326"/>
          </a:xfrm>
          <a:prstGeom prst="rect">
            <a:avLst/>
          </a:prstGeom>
          <a:noFill/>
        </p:spPr>
        <p:txBody>
          <a:bodyPr wrap="square" rtlCol="0">
            <a:spAutoFit/>
          </a:bodyPr>
          <a:lstStyle/>
          <a:p>
            <a:r>
              <a:rPr lang="en-US" sz="3600" b="1" dirty="0">
                <a:solidFill>
                  <a:schemeClr val="accent4"/>
                </a:solidFill>
              </a:rPr>
              <a:t>Be Aware of Community Spreaders  </a:t>
            </a:r>
          </a:p>
        </p:txBody>
      </p:sp>
    </p:spTree>
    <p:extLst>
      <p:ext uri="{BB962C8B-B14F-4D97-AF65-F5344CB8AC3E}">
        <p14:creationId xmlns:p14="http://schemas.microsoft.com/office/powerpoint/2010/main" val="32522418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93245F62-CCC4-49E4-B95B-EA6C1E7905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sketch line">
            <a:extLst>
              <a:ext uri="{FF2B5EF4-FFF2-40B4-BE49-F238E27FC236}">
                <a16:creationId xmlns:a16="http://schemas.microsoft.com/office/drawing/2014/main" id="{E6C0DD6B-6AA3-448F-9B99-8386295BC1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7702" y="5509052"/>
            <a:ext cx="4572000" cy="18288"/>
          </a:xfrm>
          <a:custGeom>
            <a:avLst/>
            <a:gdLst>
              <a:gd name="connsiteX0" fmla="*/ 0 w 4572000"/>
              <a:gd name="connsiteY0" fmla="*/ 0 h 18288"/>
              <a:gd name="connsiteX1" fmla="*/ 515983 w 4572000"/>
              <a:gd name="connsiteY1" fmla="*/ 0 h 18288"/>
              <a:gd name="connsiteX2" fmla="*/ 1031966 w 4572000"/>
              <a:gd name="connsiteY2" fmla="*/ 0 h 18288"/>
              <a:gd name="connsiteX3" fmla="*/ 1639389 w 4572000"/>
              <a:gd name="connsiteY3" fmla="*/ 0 h 18288"/>
              <a:gd name="connsiteX4" fmla="*/ 2383971 w 4572000"/>
              <a:gd name="connsiteY4" fmla="*/ 0 h 18288"/>
              <a:gd name="connsiteX5" fmla="*/ 2945674 w 4572000"/>
              <a:gd name="connsiteY5" fmla="*/ 0 h 18288"/>
              <a:gd name="connsiteX6" fmla="*/ 3507377 w 4572000"/>
              <a:gd name="connsiteY6" fmla="*/ 0 h 18288"/>
              <a:gd name="connsiteX7" fmla="*/ 4572000 w 4572000"/>
              <a:gd name="connsiteY7" fmla="*/ 0 h 18288"/>
              <a:gd name="connsiteX8" fmla="*/ 4572000 w 4572000"/>
              <a:gd name="connsiteY8" fmla="*/ 18288 h 18288"/>
              <a:gd name="connsiteX9" fmla="*/ 3873137 w 4572000"/>
              <a:gd name="connsiteY9" fmla="*/ 18288 h 18288"/>
              <a:gd name="connsiteX10" fmla="*/ 3311434 w 4572000"/>
              <a:gd name="connsiteY10" fmla="*/ 18288 h 18288"/>
              <a:gd name="connsiteX11" fmla="*/ 2749731 w 4572000"/>
              <a:gd name="connsiteY11" fmla="*/ 18288 h 18288"/>
              <a:gd name="connsiteX12" fmla="*/ 2050869 w 4572000"/>
              <a:gd name="connsiteY12" fmla="*/ 18288 h 18288"/>
              <a:gd name="connsiteX13" fmla="*/ 1306286 w 4572000"/>
              <a:gd name="connsiteY13" fmla="*/ 18288 h 18288"/>
              <a:gd name="connsiteX14" fmla="*/ 790303 w 4572000"/>
              <a:gd name="connsiteY14" fmla="*/ 18288 h 18288"/>
              <a:gd name="connsiteX15" fmla="*/ 0 w 4572000"/>
              <a:gd name="connsiteY15" fmla="*/ 18288 h 18288"/>
              <a:gd name="connsiteX16" fmla="*/ 0 w 457200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72000" h="18288" fill="none" extrusionOk="0">
                <a:moveTo>
                  <a:pt x="0" y="0"/>
                </a:moveTo>
                <a:cubicBezTo>
                  <a:pt x="105156" y="-20963"/>
                  <a:pt x="340432" y="822"/>
                  <a:pt x="515983" y="0"/>
                </a:cubicBezTo>
                <a:cubicBezTo>
                  <a:pt x="691534" y="-822"/>
                  <a:pt x="850679" y="16479"/>
                  <a:pt x="1031966" y="0"/>
                </a:cubicBezTo>
                <a:cubicBezTo>
                  <a:pt x="1213253" y="-16479"/>
                  <a:pt x="1443646" y="-18730"/>
                  <a:pt x="1639389" y="0"/>
                </a:cubicBezTo>
                <a:cubicBezTo>
                  <a:pt x="1835132" y="18730"/>
                  <a:pt x="2159975" y="18531"/>
                  <a:pt x="2383971" y="0"/>
                </a:cubicBezTo>
                <a:cubicBezTo>
                  <a:pt x="2607967" y="-18531"/>
                  <a:pt x="2719096" y="-12030"/>
                  <a:pt x="2945674" y="0"/>
                </a:cubicBezTo>
                <a:cubicBezTo>
                  <a:pt x="3172252" y="12030"/>
                  <a:pt x="3269167" y="27666"/>
                  <a:pt x="3507377" y="0"/>
                </a:cubicBezTo>
                <a:cubicBezTo>
                  <a:pt x="3745587" y="-27666"/>
                  <a:pt x="4116741" y="18705"/>
                  <a:pt x="4572000" y="0"/>
                </a:cubicBezTo>
                <a:cubicBezTo>
                  <a:pt x="4572895" y="8974"/>
                  <a:pt x="4571454" y="9359"/>
                  <a:pt x="4572000" y="18288"/>
                </a:cubicBezTo>
                <a:cubicBezTo>
                  <a:pt x="4374698" y="3942"/>
                  <a:pt x="4098874" y="-11042"/>
                  <a:pt x="3873137" y="18288"/>
                </a:cubicBezTo>
                <a:cubicBezTo>
                  <a:pt x="3647400" y="47618"/>
                  <a:pt x="3517055" y="5421"/>
                  <a:pt x="3311434" y="18288"/>
                </a:cubicBezTo>
                <a:cubicBezTo>
                  <a:pt x="3105813" y="31155"/>
                  <a:pt x="3025168" y="17856"/>
                  <a:pt x="2749731" y="18288"/>
                </a:cubicBezTo>
                <a:cubicBezTo>
                  <a:pt x="2474294" y="18720"/>
                  <a:pt x="2291766" y="-14168"/>
                  <a:pt x="2050869" y="18288"/>
                </a:cubicBezTo>
                <a:cubicBezTo>
                  <a:pt x="1809972" y="50744"/>
                  <a:pt x="1540276" y="46798"/>
                  <a:pt x="1306286" y="18288"/>
                </a:cubicBezTo>
                <a:cubicBezTo>
                  <a:pt x="1072296" y="-10222"/>
                  <a:pt x="972445" y="19645"/>
                  <a:pt x="790303" y="18288"/>
                </a:cubicBezTo>
                <a:cubicBezTo>
                  <a:pt x="608161" y="16931"/>
                  <a:pt x="200981" y="8241"/>
                  <a:pt x="0" y="18288"/>
                </a:cubicBezTo>
                <a:cubicBezTo>
                  <a:pt x="-229" y="14222"/>
                  <a:pt x="509" y="5816"/>
                  <a:pt x="0" y="0"/>
                </a:cubicBezTo>
                <a:close/>
              </a:path>
              <a:path w="4572000" h="18288" stroke="0" extrusionOk="0">
                <a:moveTo>
                  <a:pt x="0" y="0"/>
                </a:moveTo>
                <a:cubicBezTo>
                  <a:pt x="143285" y="-9565"/>
                  <a:pt x="327959" y="-11498"/>
                  <a:pt x="561703" y="0"/>
                </a:cubicBezTo>
                <a:cubicBezTo>
                  <a:pt x="795447" y="11498"/>
                  <a:pt x="838260" y="18255"/>
                  <a:pt x="1077686" y="0"/>
                </a:cubicBezTo>
                <a:cubicBezTo>
                  <a:pt x="1317112" y="-18255"/>
                  <a:pt x="1437472" y="23514"/>
                  <a:pt x="1639389" y="0"/>
                </a:cubicBezTo>
                <a:cubicBezTo>
                  <a:pt x="1841306" y="-23514"/>
                  <a:pt x="2037142" y="-12551"/>
                  <a:pt x="2292531" y="0"/>
                </a:cubicBezTo>
                <a:cubicBezTo>
                  <a:pt x="2547920" y="12551"/>
                  <a:pt x="2810436" y="-20352"/>
                  <a:pt x="2991394" y="0"/>
                </a:cubicBezTo>
                <a:cubicBezTo>
                  <a:pt x="3172352" y="20352"/>
                  <a:pt x="3530025" y="-13347"/>
                  <a:pt x="3735977" y="0"/>
                </a:cubicBezTo>
                <a:cubicBezTo>
                  <a:pt x="3941929" y="13347"/>
                  <a:pt x="4161497" y="34086"/>
                  <a:pt x="4572000" y="0"/>
                </a:cubicBezTo>
                <a:cubicBezTo>
                  <a:pt x="4571545" y="6162"/>
                  <a:pt x="4571903" y="11775"/>
                  <a:pt x="4572000" y="18288"/>
                </a:cubicBezTo>
                <a:cubicBezTo>
                  <a:pt x="4228040" y="36490"/>
                  <a:pt x="4199736" y="42557"/>
                  <a:pt x="3873137" y="18288"/>
                </a:cubicBezTo>
                <a:cubicBezTo>
                  <a:pt x="3546538" y="-5981"/>
                  <a:pt x="3472124" y="16809"/>
                  <a:pt x="3128554" y="18288"/>
                </a:cubicBezTo>
                <a:cubicBezTo>
                  <a:pt x="2784984" y="19767"/>
                  <a:pt x="2735896" y="-17781"/>
                  <a:pt x="2383971" y="18288"/>
                </a:cubicBezTo>
                <a:cubicBezTo>
                  <a:pt x="2032046" y="54357"/>
                  <a:pt x="2019324" y="2920"/>
                  <a:pt x="1867989" y="18288"/>
                </a:cubicBezTo>
                <a:cubicBezTo>
                  <a:pt x="1716654" y="33656"/>
                  <a:pt x="1418675" y="32575"/>
                  <a:pt x="1169126" y="18288"/>
                </a:cubicBezTo>
                <a:cubicBezTo>
                  <a:pt x="919577" y="4001"/>
                  <a:pt x="798537" y="16165"/>
                  <a:pt x="561703" y="18288"/>
                </a:cubicBezTo>
                <a:cubicBezTo>
                  <a:pt x="324869" y="20411"/>
                  <a:pt x="221395" y="-912"/>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Footer Placeholder 3">
            <a:extLst>
              <a:ext uri="{FF2B5EF4-FFF2-40B4-BE49-F238E27FC236}">
                <a16:creationId xmlns:a16="http://schemas.microsoft.com/office/drawing/2014/main" id="{8089596F-E7AE-114B-BD06-93156F444ED3}"/>
              </a:ext>
            </a:extLst>
          </p:cNvPr>
          <p:cNvSpPr>
            <a:spLocks noGrp="1"/>
          </p:cNvSpPr>
          <p:nvPr>
            <p:ph type="ftr" sz="quarter" idx="11"/>
          </p:nvPr>
        </p:nvSpPr>
        <p:spPr>
          <a:xfrm>
            <a:off x="4038600" y="6356350"/>
            <a:ext cx="4114800" cy="365125"/>
          </a:xfrm>
        </p:spPr>
        <p:txBody>
          <a:bodyPr vert="horz" lIns="91440" tIns="45720" rIns="91440" bIns="45720" rtlCol="0" anchor="ctr">
            <a:normAutofit/>
          </a:bodyPr>
          <a:lstStyle/>
          <a:p>
            <a:pPr defTabSz="914400">
              <a:spcAft>
                <a:spcPts val="600"/>
              </a:spcAft>
            </a:pPr>
            <a:r>
              <a:rPr lang="en-US" kern="1200">
                <a:solidFill>
                  <a:schemeClr val="tx1">
                    <a:tint val="75000"/>
                  </a:schemeClr>
                </a:solidFill>
                <a:latin typeface="+mn-lt"/>
                <a:ea typeface="+mn-ea"/>
                <a:cs typeface="+mn-cs"/>
              </a:rPr>
              <a:t>TheCarePartnerProject.org ©2023</a:t>
            </a:r>
            <a:endParaRPr lang="en-US" kern="1200" dirty="0">
              <a:solidFill>
                <a:schemeClr val="tx1">
                  <a:tint val="75000"/>
                </a:schemeClr>
              </a:solidFill>
              <a:latin typeface="+mn-lt"/>
              <a:ea typeface="+mn-ea"/>
              <a:cs typeface="+mn-cs"/>
            </a:endParaRPr>
          </a:p>
        </p:txBody>
      </p:sp>
      <p:sp>
        <p:nvSpPr>
          <p:cNvPr id="5" name="Slide Number Placeholder 4">
            <a:extLst>
              <a:ext uri="{FF2B5EF4-FFF2-40B4-BE49-F238E27FC236}">
                <a16:creationId xmlns:a16="http://schemas.microsoft.com/office/drawing/2014/main" id="{B3FA47BB-F169-D748-889B-79FA5629EE63}"/>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defTabSz="914400">
              <a:spcAft>
                <a:spcPts val="600"/>
              </a:spcAft>
            </a:pPr>
            <a:fld id="{D57F1E4F-1CFF-5643-939E-217C01CDF565}" type="slidenum">
              <a:rPr lang="en-US" smtClean="0"/>
              <a:pPr defTabSz="914400">
                <a:spcAft>
                  <a:spcPts val="600"/>
                </a:spcAft>
              </a:pPr>
              <a:t>15</a:t>
            </a:fld>
            <a:endParaRPr lang="en-US" dirty="0"/>
          </a:p>
        </p:txBody>
      </p:sp>
      <p:sp>
        <p:nvSpPr>
          <p:cNvPr id="6" name="Rectangle 5">
            <a:extLst>
              <a:ext uri="{FF2B5EF4-FFF2-40B4-BE49-F238E27FC236}">
                <a16:creationId xmlns:a16="http://schemas.microsoft.com/office/drawing/2014/main" id="{C70BC6C5-C0AB-A04F-A825-7578F4EB1150}"/>
              </a:ext>
            </a:extLst>
          </p:cNvPr>
          <p:cNvSpPr/>
          <p:nvPr/>
        </p:nvSpPr>
        <p:spPr>
          <a:xfrm>
            <a:off x="3807702" y="5674006"/>
            <a:ext cx="4846520" cy="646331"/>
          </a:xfrm>
          <a:prstGeom prst="rect">
            <a:avLst/>
          </a:prstGeom>
        </p:spPr>
        <p:txBody>
          <a:bodyPr wrap="none">
            <a:spAutoFit/>
          </a:bodyPr>
          <a:lstStyle/>
          <a:p>
            <a:r>
              <a:rPr lang="en-US" sz="3600" dirty="0"/>
              <a:t>C Diff: Deadly gut punch</a:t>
            </a:r>
          </a:p>
        </p:txBody>
      </p:sp>
      <p:pic>
        <p:nvPicPr>
          <p:cNvPr id="3" name="Picture 2" descr="Logo&#10;&#10;Description automatically generated">
            <a:extLst>
              <a:ext uri="{FF2B5EF4-FFF2-40B4-BE49-F238E27FC236}">
                <a16:creationId xmlns:a16="http://schemas.microsoft.com/office/drawing/2014/main" id="{2BE4D510-500F-A042-AA92-9FE9965B1433}"/>
              </a:ext>
            </a:extLst>
          </p:cNvPr>
          <p:cNvPicPr>
            <a:picLocks noChangeAspect="1"/>
          </p:cNvPicPr>
          <p:nvPr/>
        </p:nvPicPr>
        <p:blipFill>
          <a:blip r:embed="rId3"/>
          <a:stretch>
            <a:fillRect/>
          </a:stretch>
        </p:blipFill>
        <p:spPr>
          <a:xfrm>
            <a:off x="4570951" y="2222087"/>
            <a:ext cx="3158587" cy="3158587"/>
          </a:xfrm>
          <a:prstGeom prst="rect">
            <a:avLst/>
          </a:prstGeom>
        </p:spPr>
      </p:pic>
    </p:spTree>
    <p:extLst>
      <p:ext uri="{BB962C8B-B14F-4D97-AF65-F5344CB8AC3E}">
        <p14:creationId xmlns:p14="http://schemas.microsoft.com/office/powerpoint/2010/main" val="18936124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24A52-F713-0049-9005-0D7E46DF6D27}"/>
              </a:ext>
            </a:extLst>
          </p:cNvPr>
          <p:cNvSpPr>
            <a:spLocks noGrp="1"/>
          </p:cNvSpPr>
          <p:nvPr>
            <p:ph type="title"/>
          </p:nvPr>
        </p:nvSpPr>
        <p:spPr>
          <a:xfrm>
            <a:off x="762001" y="803325"/>
            <a:ext cx="5314536" cy="1076275"/>
          </a:xfrm>
        </p:spPr>
        <p:txBody>
          <a:bodyPr vert="horz" lIns="91440" tIns="45720" rIns="91440" bIns="45720" rtlCol="0" anchor="ctr">
            <a:normAutofit fontScale="90000"/>
          </a:bodyPr>
          <a:lstStyle/>
          <a:p>
            <a:br>
              <a:rPr lang="en-US" sz="1400" dirty="0"/>
            </a:br>
            <a:br>
              <a:rPr lang="en-US" sz="3100" dirty="0">
                <a:latin typeface="+mn-lt"/>
              </a:rPr>
            </a:br>
            <a:r>
              <a:rPr lang="en-US" sz="6000" dirty="0">
                <a:latin typeface="+mn-lt"/>
              </a:rPr>
              <a:t>Karla Wilson</a:t>
            </a:r>
            <a:br>
              <a:rPr lang="en-US" sz="1400" dirty="0"/>
            </a:br>
            <a:br>
              <a:rPr lang="en-US" sz="1400" dirty="0"/>
            </a:br>
            <a:endParaRPr lang="en-US" sz="1400" dirty="0"/>
          </a:p>
        </p:txBody>
      </p:sp>
      <p:sp>
        <p:nvSpPr>
          <p:cNvPr id="6" name="Rectangle 5">
            <a:extLst>
              <a:ext uri="{FF2B5EF4-FFF2-40B4-BE49-F238E27FC236}">
                <a16:creationId xmlns:a16="http://schemas.microsoft.com/office/drawing/2014/main" id="{92DB590F-107E-5B41-9997-4A1FD81499BA}"/>
              </a:ext>
            </a:extLst>
          </p:cNvPr>
          <p:cNvSpPr/>
          <p:nvPr/>
        </p:nvSpPr>
        <p:spPr>
          <a:xfrm>
            <a:off x="762001" y="1879600"/>
            <a:ext cx="5609220" cy="4116852"/>
          </a:xfrm>
          <a:prstGeom prst="rect">
            <a:avLst/>
          </a:prstGeom>
        </p:spPr>
        <p:txBody>
          <a:bodyPr vert="horz" lIns="91440" tIns="45720" rIns="91440" bIns="45720" rtlCol="0" anchor="t">
            <a:noAutofit/>
          </a:bodyPr>
          <a:lstStyle/>
          <a:p>
            <a:pPr defTabSz="914400">
              <a:lnSpc>
                <a:spcPct val="90000"/>
              </a:lnSpc>
              <a:spcAft>
                <a:spcPts val="600"/>
              </a:spcAft>
            </a:pPr>
            <a:r>
              <a:rPr lang="en-US" sz="2000" dirty="0"/>
              <a:t>During her 4-day stay, Karla ate food in the hospital that she says, “didn’t agree with me.” </a:t>
            </a:r>
            <a:br>
              <a:rPr lang="en-US" sz="2000" dirty="0"/>
            </a:br>
            <a:endParaRPr lang="en-US" sz="2000" dirty="0"/>
          </a:p>
          <a:p>
            <a:pPr defTabSz="914400">
              <a:lnSpc>
                <a:spcPct val="90000"/>
              </a:lnSpc>
              <a:spcAft>
                <a:spcPts val="600"/>
              </a:spcAft>
            </a:pPr>
            <a:r>
              <a:rPr lang="en-US" sz="2000" dirty="0"/>
              <a:t>She experienced almost Immediate diarrhea that has lasted for 2 years and has lost over 200 pounds as a result.</a:t>
            </a:r>
          </a:p>
          <a:p>
            <a:pPr defTabSz="914400">
              <a:lnSpc>
                <a:spcPct val="90000"/>
              </a:lnSpc>
              <a:spcAft>
                <a:spcPts val="600"/>
              </a:spcAft>
            </a:pPr>
            <a:endParaRPr lang="en-US" sz="2000" dirty="0"/>
          </a:p>
          <a:p>
            <a:pPr defTabSz="914400">
              <a:lnSpc>
                <a:spcPct val="90000"/>
              </a:lnSpc>
              <a:spcAft>
                <a:spcPts val="600"/>
              </a:spcAft>
            </a:pPr>
            <a:r>
              <a:rPr lang="en-US" sz="2000" dirty="0"/>
              <a:t>Nothing has worked to stop diarrhea and now Karla is hoping for a fecal transplant.</a:t>
            </a:r>
          </a:p>
          <a:p>
            <a:pPr defTabSz="914400">
              <a:lnSpc>
                <a:spcPct val="150000"/>
              </a:lnSpc>
              <a:spcAft>
                <a:spcPts val="600"/>
              </a:spcAft>
            </a:pPr>
            <a:endParaRPr lang="en-US" sz="2000" dirty="0"/>
          </a:p>
        </p:txBody>
      </p:sp>
      <p:sp>
        <p:nvSpPr>
          <p:cNvPr id="38" name="Freeform: Shape 31">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Footer Placeholder 3">
            <a:extLst>
              <a:ext uri="{FF2B5EF4-FFF2-40B4-BE49-F238E27FC236}">
                <a16:creationId xmlns:a16="http://schemas.microsoft.com/office/drawing/2014/main" id="{C7539778-1153-8B4B-9ABC-E1769CD1CB81}"/>
              </a:ext>
            </a:extLst>
          </p:cNvPr>
          <p:cNvSpPr>
            <a:spLocks noGrp="1"/>
          </p:cNvSpPr>
          <p:nvPr>
            <p:ph type="ftr" sz="quarter" idx="11"/>
          </p:nvPr>
        </p:nvSpPr>
        <p:spPr>
          <a:xfrm>
            <a:off x="6053666" y="6199632"/>
            <a:ext cx="4802755" cy="365760"/>
          </a:xfrm>
        </p:spPr>
        <p:txBody>
          <a:bodyPr vert="horz" lIns="91440" tIns="45720" rIns="91440" bIns="45720" rtlCol="0" anchor="ctr">
            <a:normAutofit/>
          </a:bodyPr>
          <a:lstStyle/>
          <a:p>
            <a:pPr algn="r" defTabSz="914400">
              <a:spcAft>
                <a:spcPts val="600"/>
              </a:spcAft>
              <a:defRPr/>
            </a:pPr>
            <a:r>
              <a:rPr lang="en-US" sz="1100" kern="1200">
                <a:solidFill>
                  <a:schemeClr val="tx1">
                    <a:alpha val="80000"/>
                  </a:schemeClr>
                </a:solidFill>
                <a:latin typeface="Calibri" panose="020F0502020204030204"/>
                <a:ea typeface="+mn-ea"/>
                <a:cs typeface="+mn-cs"/>
              </a:rPr>
              <a:t>TheCarePartnerProject.org ©2023</a:t>
            </a:r>
            <a:endParaRPr lang="en-US" sz="1100" kern="1200" dirty="0">
              <a:solidFill>
                <a:schemeClr val="tx1">
                  <a:alpha val="80000"/>
                </a:schemeClr>
              </a:solidFill>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D185F2C3-CD67-3440-A3AB-F82672E73CBF}"/>
              </a:ext>
            </a:extLst>
          </p:cNvPr>
          <p:cNvSpPr>
            <a:spLocks noGrp="1"/>
          </p:cNvSpPr>
          <p:nvPr>
            <p:ph type="sldNum" sz="quarter" idx="12"/>
          </p:nvPr>
        </p:nvSpPr>
        <p:spPr/>
        <p:txBody>
          <a:bodyPr/>
          <a:lstStyle/>
          <a:p>
            <a:fld id="{D57F1E4F-1CFF-5643-939E-217C01CDF565}" type="slidenum">
              <a:rPr lang="en-US" smtClean="0"/>
              <a:pPr/>
              <a:t>16</a:t>
            </a:fld>
            <a:endParaRPr lang="en-US" dirty="0"/>
          </a:p>
        </p:txBody>
      </p:sp>
      <p:pic>
        <p:nvPicPr>
          <p:cNvPr id="3" name="Picture 2">
            <a:extLst>
              <a:ext uri="{FF2B5EF4-FFF2-40B4-BE49-F238E27FC236}">
                <a16:creationId xmlns:a16="http://schemas.microsoft.com/office/drawing/2014/main" id="{A4EFD381-061A-EE30-6BAF-FDBB9B10EA12}"/>
              </a:ext>
            </a:extLst>
          </p:cNvPr>
          <p:cNvPicPr>
            <a:picLocks noChangeAspect="1"/>
          </p:cNvPicPr>
          <p:nvPr/>
        </p:nvPicPr>
        <p:blipFill>
          <a:blip r:embed="rId3"/>
          <a:srcRect r="3" b="3"/>
          <a:stretch>
            <a:fillRect/>
          </a:stretch>
        </p:blipFill>
        <p:spPr>
          <a:xfrm>
            <a:off x="6831434" y="-158091"/>
            <a:ext cx="5572125" cy="5572125"/>
          </a:xfrm>
          <a:custGeom>
            <a:avLst/>
            <a:gdLst/>
            <a:ahLst/>
            <a:cxnLst/>
            <a:rect l="l" t="t" r="r" b="b"/>
            <a:pathLst>
              <a:path w="2663168" h="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p:spPr>
      </p:pic>
    </p:spTree>
    <p:extLst>
      <p:ext uri="{BB962C8B-B14F-4D97-AF65-F5344CB8AC3E}">
        <p14:creationId xmlns:p14="http://schemas.microsoft.com/office/powerpoint/2010/main" val="3998822783"/>
      </p:ext>
    </p:extLst>
  </p:cSld>
  <p:clrMapOvr>
    <a:overrideClrMapping bg1="dk1" tx1="lt1" bg2="dk2" tx2="lt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0" name="Rectangle 67">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0" name="Oval 69">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2965"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1" name="Group 71">
            <a:extLst>
              <a:ext uri="{FF2B5EF4-FFF2-40B4-BE49-F238E27FC236}">
                <a16:creationId xmlns:a16="http://schemas.microsoft.com/office/drawing/2014/main" id="{5614C7C0-FA1D-4105-8345-1DF76F9870A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2753" y="703679"/>
            <a:ext cx="753718" cy="1016562"/>
            <a:chOff x="422753" y="703679"/>
            <a:chExt cx="753718" cy="1016562"/>
          </a:xfrm>
        </p:grpSpPr>
        <p:sp>
          <p:nvSpPr>
            <p:cNvPr id="82"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956" y="703679"/>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1"/>
            </a:solidFill>
            <a:ln w="776" cap="flat">
              <a:noFill/>
              <a:prstDash val="solid"/>
              <a:miter/>
            </a:ln>
          </p:spPr>
          <p:txBody>
            <a:bodyPr rtlCol="0" anchor="ctr"/>
            <a:lstStyle/>
            <a:p>
              <a:endParaRPr lang="en-US" dirty="0"/>
            </a:p>
          </p:txBody>
        </p:sp>
        <p:sp>
          <p:nvSpPr>
            <p:cNvPr id="83"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2753" y="1562696"/>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1"/>
            </a:solidFill>
            <a:ln w="751" cap="flat">
              <a:noFill/>
              <a:prstDash val="solid"/>
              <a:miter/>
            </a:ln>
          </p:spPr>
          <p:txBody>
            <a:bodyPr rtlCol="0" anchor="ctr"/>
            <a:lstStyle/>
            <a:p>
              <a:endParaRPr lang="en-US" dirty="0"/>
            </a:p>
          </p:txBody>
        </p:sp>
      </p:grpSp>
      <p:sp>
        <p:nvSpPr>
          <p:cNvPr id="4" name="Footer Placeholder 3">
            <a:extLst>
              <a:ext uri="{FF2B5EF4-FFF2-40B4-BE49-F238E27FC236}">
                <a16:creationId xmlns:a16="http://schemas.microsoft.com/office/drawing/2014/main" id="{1E929E1E-E29E-C841-A74A-14D20AECB123}"/>
              </a:ext>
            </a:extLst>
          </p:cNvPr>
          <p:cNvSpPr>
            <a:spLocks noGrp="1"/>
          </p:cNvSpPr>
          <p:nvPr>
            <p:ph type="ftr" sz="quarter" idx="11"/>
          </p:nvPr>
        </p:nvSpPr>
        <p:spPr>
          <a:xfrm rot="16200000">
            <a:off x="9812115" y="1591485"/>
            <a:ext cx="3548094" cy="365125"/>
          </a:xfrm>
        </p:spPr>
        <p:txBody>
          <a:bodyPr vert="horz" lIns="91440" tIns="45720" rIns="91440" bIns="45720" rtlCol="0">
            <a:normAutofit/>
          </a:bodyPr>
          <a:lstStyle/>
          <a:p>
            <a:pPr defTabSz="914400">
              <a:spcAft>
                <a:spcPts val="600"/>
              </a:spcAft>
            </a:pPr>
            <a:r>
              <a:rPr lang="en-US" kern="1200">
                <a:solidFill>
                  <a:schemeClr val="tx1">
                    <a:alpha val="60000"/>
                  </a:schemeClr>
                </a:solidFill>
                <a:latin typeface="+mn-lt"/>
                <a:ea typeface="+mn-ea"/>
                <a:cs typeface="+mn-cs"/>
              </a:rPr>
              <a:t>TheCarePartnerProject.org ©2023</a:t>
            </a:r>
            <a:endParaRPr lang="en-US" kern="1200" dirty="0">
              <a:solidFill>
                <a:schemeClr val="tx1">
                  <a:alpha val="60000"/>
                </a:schemeClr>
              </a:solidFill>
              <a:latin typeface="+mn-lt"/>
              <a:ea typeface="+mn-ea"/>
              <a:cs typeface="+mn-cs"/>
            </a:endParaRPr>
          </a:p>
        </p:txBody>
      </p:sp>
      <p:sp>
        <p:nvSpPr>
          <p:cNvPr id="84"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4149" y="5775082"/>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1"/>
          </a:solidFill>
          <a:ln w="516" cap="flat">
            <a:noFill/>
            <a:prstDash val="solid"/>
            <a:miter/>
          </a:ln>
        </p:spPr>
        <p:txBody>
          <a:bodyPr rtlCol="0" anchor="ctr"/>
          <a:lstStyle/>
          <a:p>
            <a:endParaRPr lang="en-US" dirty="0"/>
          </a:p>
        </p:txBody>
      </p:sp>
      <p:sp>
        <p:nvSpPr>
          <p:cNvPr id="5" name="Slide Number Placeholder 4">
            <a:extLst>
              <a:ext uri="{FF2B5EF4-FFF2-40B4-BE49-F238E27FC236}">
                <a16:creationId xmlns:a16="http://schemas.microsoft.com/office/drawing/2014/main" id="{F8E80F02-59B6-8540-850B-36928EFAE4BA}"/>
              </a:ext>
            </a:extLst>
          </p:cNvPr>
          <p:cNvSpPr>
            <a:spLocks noGrp="1"/>
          </p:cNvSpPr>
          <p:nvPr>
            <p:ph type="sldNum" sz="quarter" idx="12"/>
          </p:nvPr>
        </p:nvSpPr>
        <p:spPr>
          <a:xfrm>
            <a:off x="8610600" y="6356350"/>
            <a:ext cx="2743200" cy="365125"/>
          </a:xfrm>
        </p:spPr>
        <p:txBody>
          <a:bodyPr vert="horz" lIns="91440" tIns="45720" rIns="91440" bIns="45720" rtlCol="0">
            <a:normAutofit/>
          </a:bodyPr>
          <a:lstStyle/>
          <a:p>
            <a:pPr defTabSz="914400">
              <a:spcAft>
                <a:spcPts val="600"/>
              </a:spcAft>
            </a:pPr>
            <a:fld id="{D57F1E4F-1CFF-5643-939E-217C01CDF565}" type="slidenum">
              <a:rPr lang="en-US">
                <a:solidFill>
                  <a:schemeClr val="tx1">
                    <a:alpha val="60000"/>
                  </a:schemeClr>
                </a:solidFill>
              </a:rPr>
              <a:pPr defTabSz="914400">
                <a:spcAft>
                  <a:spcPts val="600"/>
                </a:spcAft>
              </a:pPr>
              <a:t>17</a:t>
            </a:fld>
            <a:endParaRPr lang="en-US" dirty="0">
              <a:solidFill>
                <a:schemeClr val="tx1">
                  <a:alpha val="60000"/>
                </a:schemeClr>
              </a:solidFill>
            </a:endParaRPr>
          </a:p>
        </p:txBody>
      </p:sp>
      <p:cxnSp>
        <p:nvCxnSpPr>
          <p:cNvPr id="85" name="Straight Connector 77">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graphicFrame>
        <p:nvGraphicFramePr>
          <p:cNvPr id="63" name="TextBox 6">
            <a:extLst>
              <a:ext uri="{FF2B5EF4-FFF2-40B4-BE49-F238E27FC236}">
                <a16:creationId xmlns:a16="http://schemas.microsoft.com/office/drawing/2014/main" id="{39740A82-0908-47FB-8CE3-46A75A4E6816}"/>
              </a:ext>
            </a:extLst>
          </p:cNvPr>
          <p:cNvGraphicFramePr/>
          <p:nvPr>
            <p:extLst>
              <p:ext uri="{D42A27DB-BD31-4B8C-83A1-F6EECF244321}">
                <p14:modId xmlns:p14="http://schemas.microsoft.com/office/powerpoint/2010/main" val="2845157387"/>
              </p:ext>
            </p:extLst>
          </p:nvPr>
        </p:nvGraphicFramePr>
        <p:xfrm>
          <a:off x="5360213" y="876101"/>
          <a:ext cx="6019581" cy="501140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3" name="Title 1">
            <a:extLst>
              <a:ext uri="{FF2B5EF4-FFF2-40B4-BE49-F238E27FC236}">
                <a16:creationId xmlns:a16="http://schemas.microsoft.com/office/drawing/2014/main" id="{693C9DA7-CA5F-714E-9CD3-B442FAA6E908}"/>
              </a:ext>
            </a:extLst>
          </p:cNvPr>
          <p:cNvSpPr>
            <a:spLocks noGrp="1"/>
          </p:cNvSpPr>
          <p:nvPr>
            <p:ph type="title"/>
          </p:nvPr>
        </p:nvSpPr>
        <p:spPr>
          <a:xfrm>
            <a:off x="838200" y="1562696"/>
            <a:ext cx="4093570" cy="1325562"/>
          </a:xfrm>
        </p:spPr>
        <p:txBody>
          <a:bodyPr vert="horz" lIns="91440" tIns="45720" rIns="91440" bIns="45720" rtlCol="0" anchor="b">
            <a:normAutofit/>
          </a:bodyPr>
          <a:lstStyle/>
          <a:p>
            <a:r>
              <a:rPr lang="en-US" sz="2800" b="1" kern="1200" dirty="0">
                <a:solidFill>
                  <a:schemeClr val="bg1"/>
                </a:solidFill>
                <a:latin typeface="Arial" panose="020B0604020202020204" pitchFamily="34" charset="0"/>
                <a:cs typeface="Arial" panose="020B0604020202020204" pitchFamily="34" charset="0"/>
              </a:rPr>
              <a:t>Key Facts for </a:t>
            </a:r>
            <a:r>
              <a:rPr lang="en-US" sz="2800" b="1" dirty="0">
                <a:solidFill>
                  <a:schemeClr val="bg1"/>
                </a:solidFill>
                <a:latin typeface="Arial" panose="020B0604020202020204" pitchFamily="34" charset="0"/>
                <a:cs typeface="Arial" panose="020B0604020202020204" pitchFamily="34" charset="0"/>
              </a:rPr>
              <a:t>P</a:t>
            </a:r>
            <a:r>
              <a:rPr lang="en-US" sz="2800" b="1" kern="1200" dirty="0">
                <a:solidFill>
                  <a:schemeClr val="bg1"/>
                </a:solidFill>
                <a:latin typeface="Arial" panose="020B0604020202020204" pitchFamily="34" charset="0"/>
                <a:cs typeface="Arial" panose="020B0604020202020204" pitchFamily="34" charset="0"/>
              </a:rPr>
              <a:t>reventing </a:t>
            </a:r>
            <a:r>
              <a:rPr lang="en-US" sz="2800" b="1" dirty="0">
                <a:solidFill>
                  <a:schemeClr val="bg1"/>
                </a:solidFill>
                <a:latin typeface="Arial" panose="020B0604020202020204" pitchFamily="34" charset="0"/>
                <a:cs typeface="Arial" panose="020B0604020202020204" pitchFamily="34" charset="0"/>
              </a:rPr>
              <a:t>C diff </a:t>
            </a:r>
            <a:r>
              <a:rPr lang="en-US" sz="2800" b="1" kern="1200" dirty="0">
                <a:solidFill>
                  <a:schemeClr val="bg1"/>
                </a:solidFill>
                <a:latin typeface="Arial" panose="020B0604020202020204" pitchFamily="34" charset="0"/>
                <a:cs typeface="Arial" panose="020B0604020202020204" pitchFamily="34" charset="0"/>
              </a:rPr>
              <a:t>  </a:t>
            </a:r>
          </a:p>
        </p:txBody>
      </p:sp>
      <p:sp>
        <p:nvSpPr>
          <p:cNvPr id="14" name="TextBox 13">
            <a:extLst>
              <a:ext uri="{FF2B5EF4-FFF2-40B4-BE49-F238E27FC236}">
                <a16:creationId xmlns:a16="http://schemas.microsoft.com/office/drawing/2014/main" id="{C2F50251-BD02-B54D-B604-FA8093E4E340}"/>
              </a:ext>
            </a:extLst>
          </p:cNvPr>
          <p:cNvSpPr txBox="1"/>
          <p:nvPr/>
        </p:nvSpPr>
        <p:spPr>
          <a:xfrm>
            <a:off x="838200" y="2888258"/>
            <a:ext cx="4317671" cy="2031325"/>
          </a:xfrm>
          <a:prstGeom prst="rect">
            <a:avLst/>
          </a:prstGeom>
          <a:noFill/>
        </p:spPr>
        <p:txBody>
          <a:bodyPr wrap="square" rtlCol="0">
            <a:spAutoFit/>
          </a:bodyPr>
          <a:lstStyle/>
          <a:p>
            <a:r>
              <a:rPr lang="en-US" b="1" dirty="0">
                <a:solidFill>
                  <a:srgbClr val="FFFF00"/>
                </a:solidFill>
              </a:rPr>
              <a:t>Ask yourself</a:t>
            </a:r>
            <a:r>
              <a:rPr lang="en-US" b="1" dirty="0">
                <a:solidFill>
                  <a:schemeClr val="bg1"/>
                </a:solidFill>
              </a:rPr>
              <a:t>: where can poop be picked up? </a:t>
            </a:r>
          </a:p>
          <a:p>
            <a:endParaRPr lang="en-US" b="1" dirty="0">
              <a:solidFill>
                <a:schemeClr val="bg1"/>
              </a:solidFill>
            </a:endParaRPr>
          </a:p>
          <a:p>
            <a:r>
              <a:rPr lang="en-US" b="1" dirty="0">
                <a:solidFill>
                  <a:schemeClr val="bg1"/>
                </a:solidFill>
              </a:rPr>
              <a:t>Not just human!</a:t>
            </a:r>
          </a:p>
          <a:p>
            <a:endParaRPr lang="en-US" b="1" dirty="0">
              <a:solidFill>
                <a:srgbClr val="FFFF00"/>
              </a:solidFill>
            </a:endParaRPr>
          </a:p>
          <a:p>
            <a:r>
              <a:rPr lang="en-US" b="1" dirty="0">
                <a:solidFill>
                  <a:srgbClr val="FFFF00"/>
                </a:solidFill>
              </a:rPr>
              <a:t>Sound the Alarm:</a:t>
            </a:r>
          </a:p>
          <a:p>
            <a:r>
              <a:rPr lang="en-US" b="1" dirty="0">
                <a:solidFill>
                  <a:schemeClr val="bg1"/>
                </a:solidFill>
              </a:rPr>
              <a:t>Any diarrhea. </a:t>
            </a:r>
          </a:p>
        </p:txBody>
      </p:sp>
      <p:pic>
        <p:nvPicPr>
          <p:cNvPr id="6" name="Picture 5" descr="A picture containing text, vector graphics, clipart&#10;&#10;Description automatically generated">
            <a:extLst>
              <a:ext uri="{FF2B5EF4-FFF2-40B4-BE49-F238E27FC236}">
                <a16:creationId xmlns:a16="http://schemas.microsoft.com/office/drawing/2014/main" id="{D8A0FF90-1851-6B85-C2EE-31FE75E09185}"/>
              </a:ext>
            </a:extLst>
          </p:cNvPr>
          <p:cNvPicPr>
            <a:picLocks noChangeAspect="1"/>
          </p:cNvPicPr>
          <p:nvPr/>
        </p:nvPicPr>
        <p:blipFill>
          <a:blip r:embed="rId8"/>
          <a:stretch>
            <a:fillRect/>
          </a:stretch>
        </p:blipFill>
        <p:spPr>
          <a:xfrm>
            <a:off x="1690305" y="5129031"/>
            <a:ext cx="3082759" cy="133986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9571620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93245F62-CCC4-49E4-B95B-EA6C1E7905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sketch line">
            <a:extLst>
              <a:ext uri="{FF2B5EF4-FFF2-40B4-BE49-F238E27FC236}">
                <a16:creationId xmlns:a16="http://schemas.microsoft.com/office/drawing/2014/main" id="{E6C0DD6B-6AA3-448F-9B99-8386295BC1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7702" y="5509052"/>
            <a:ext cx="4572000" cy="18288"/>
          </a:xfrm>
          <a:custGeom>
            <a:avLst/>
            <a:gdLst>
              <a:gd name="connsiteX0" fmla="*/ 0 w 4572000"/>
              <a:gd name="connsiteY0" fmla="*/ 0 h 18288"/>
              <a:gd name="connsiteX1" fmla="*/ 515983 w 4572000"/>
              <a:gd name="connsiteY1" fmla="*/ 0 h 18288"/>
              <a:gd name="connsiteX2" fmla="*/ 1031966 w 4572000"/>
              <a:gd name="connsiteY2" fmla="*/ 0 h 18288"/>
              <a:gd name="connsiteX3" fmla="*/ 1639389 w 4572000"/>
              <a:gd name="connsiteY3" fmla="*/ 0 h 18288"/>
              <a:gd name="connsiteX4" fmla="*/ 2383971 w 4572000"/>
              <a:gd name="connsiteY4" fmla="*/ 0 h 18288"/>
              <a:gd name="connsiteX5" fmla="*/ 2945674 w 4572000"/>
              <a:gd name="connsiteY5" fmla="*/ 0 h 18288"/>
              <a:gd name="connsiteX6" fmla="*/ 3507377 w 4572000"/>
              <a:gd name="connsiteY6" fmla="*/ 0 h 18288"/>
              <a:gd name="connsiteX7" fmla="*/ 4572000 w 4572000"/>
              <a:gd name="connsiteY7" fmla="*/ 0 h 18288"/>
              <a:gd name="connsiteX8" fmla="*/ 4572000 w 4572000"/>
              <a:gd name="connsiteY8" fmla="*/ 18288 h 18288"/>
              <a:gd name="connsiteX9" fmla="*/ 3873137 w 4572000"/>
              <a:gd name="connsiteY9" fmla="*/ 18288 h 18288"/>
              <a:gd name="connsiteX10" fmla="*/ 3311434 w 4572000"/>
              <a:gd name="connsiteY10" fmla="*/ 18288 h 18288"/>
              <a:gd name="connsiteX11" fmla="*/ 2749731 w 4572000"/>
              <a:gd name="connsiteY11" fmla="*/ 18288 h 18288"/>
              <a:gd name="connsiteX12" fmla="*/ 2050869 w 4572000"/>
              <a:gd name="connsiteY12" fmla="*/ 18288 h 18288"/>
              <a:gd name="connsiteX13" fmla="*/ 1306286 w 4572000"/>
              <a:gd name="connsiteY13" fmla="*/ 18288 h 18288"/>
              <a:gd name="connsiteX14" fmla="*/ 790303 w 4572000"/>
              <a:gd name="connsiteY14" fmla="*/ 18288 h 18288"/>
              <a:gd name="connsiteX15" fmla="*/ 0 w 4572000"/>
              <a:gd name="connsiteY15" fmla="*/ 18288 h 18288"/>
              <a:gd name="connsiteX16" fmla="*/ 0 w 457200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72000" h="18288" fill="none" extrusionOk="0">
                <a:moveTo>
                  <a:pt x="0" y="0"/>
                </a:moveTo>
                <a:cubicBezTo>
                  <a:pt x="105156" y="-20963"/>
                  <a:pt x="340432" y="822"/>
                  <a:pt x="515983" y="0"/>
                </a:cubicBezTo>
                <a:cubicBezTo>
                  <a:pt x="691534" y="-822"/>
                  <a:pt x="850679" y="16479"/>
                  <a:pt x="1031966" y="0"/>
                </a:cubicBezTo>
                <a:cubicBezTo>
                  <a:pt x="1213253" y="-16479"/>
                  <a:pt x="1443646" y="-18730"/>
                  <a:pt x="1639389" y="0"/>
                </a:cubicBezTo>
                <a:cubicBezTo>
                  <a:pt x="1835132" y="18730"/>
                  <a:pt x="2159975" y="18531"/>
                  <a:pt x="2383971" y="0"/>
                </a:cubicBezTo>
                <a:cubicBezTo>
                  <a:pt x="2607967" y="-18531"/>
                  <a:pt x="2719096" y="-12030"/>
                  <a:pt x="2945674" y="0"/>
                </a:cubicBezTo>
                <a:cubicBezTo>
                  <a:pt x="3172252" y="12030"/>
                  <a:pt x="3269167" y="27666"/>
                  <a:pt x="3507377" y="0"/>
                </a:cubicBezTo>
                <a:cubicBezTo>
                  <a:pt x="3745587" y="-27666"/>
                  <a:pt x="4116741" y="18705"/>
                  <a:pt x="4572000" y="0"/>
                </a:cubicBezTo>
                <a:cubicBezTo>
                  <a:pt x="4572895" y="8974"/>
                  <a:pt x="4571454" y="9359"/>
                  <a:pt x="4572000" y="18288"/>
                </a:cubicBezTo>
                <a:cubicBezTo>
                  <a:pt x="4374698" y="3942"/>
                  <a:pt x="4098874" y="-11042"/>
                  <a:pt x="3873137" y="18288"/>
                </a:cubicBezTo>
                <a:cubicBezTo>
                  <a:pt x="3647400" y="47618"/>
                  <a:pt x="3517055" y="5421"/>
                  <a:pt x="3311434" y="18288"/>
                </a:cubicBezTo>
                <a:cubicBezTo>
                  <a:pt x="3105813" y="31155"/>
                  <a:pt x="3025168" y="17856"/>
                  <a:pt x="2749731" y="18288"/>
                </a:cubicBezTo>
                <a:cubicBezTo>
                  <a:pt x="2474294" y="18720"/>
                  <a:pt x="2291766" y="-14168"/>
                  <a:pt x="2050869" y="18288"/>
                </a:cubicBezTo>
                <a:cubicBezTo>
                  <a:pt x="1809972" y="50744"/>
                  <a:pt x="1540276" y="46798"/>
                  <a:pt x="1306286" y="18288"/>
                </a:cubicBezTo>
                <a:cubicBezTo>
                  <a:pt x="1072296" y="-10222"/>
                  <a:pt x="972445" y="19645"/>
                  <a:pt x="790303" y="18288"/>
                </a:cubicBezTo>
                <a:cubicBezTo>
                  <a:pt x="608161" y="16931"/>
                  <a:pt x="200981" y="8241"/>
                  <a:pt x="0" y="18288"/>
                </a:cubicBezTo>
                <a:cubicBezTo>
                  <a:pt x="-229" y="14222"/>
                  <a:pt x="509" y="5816"/>
                  <a:pt x="0" y="0"/>
                </a:cubicBezTo>
                <a:close/>
              </a:path>
              <a:path w="4572000" h="18288" stroke="0" extrusionOk="0">
                <a:moveTo>
                  <a:pt x="0" y="0"/>
                </a:moveTo>
                <a:cubicBezTo>
                  <a:pt x="143285" y="-9565"/>
                  <a:pt x="327959" y="-11498"/>
                  <a:pt x="561703" y="0"/>
                </a:cubicBezTo>
                <a:cubicBezTo>
                  <a:pt x="795447" y="11498"/>
                  <a:pt x="838260" y="18255"/>
                  <a:pt x="1077686" y="0"/>
                </a:cubicBezTo>
                <a:cubicBezTo>
                  <a:pt x="1317112" y="-18255"/>
                  <a:pt x="1437472" y="23514"/>
                  <a:pt x="1639389" y="0"/>
                </a:cubicBezTo>
                <a:cubicBezTo>
                  <a:pt x="1841306" y="-23514"/>
                  <a:pt x="2037142" y="-12551"/>
                  <a:pt x="2292531" y="0"/>
                </a:cubicBezTo>
                <a:cubicBezTo>
                  <a:pt x="2547920" y="12551"/>
                  <a:pt x="2810436" y="-20352"/>
                  <a:pt x="2991394" y="0"/>
                </a:cubicBezTo>
                <a:cubicBezTo>
                  <a:pt x="3172352" y="20352"/>
                  <a:pt x="3530025" y="-13347"/>
                  <a:pt x="3735977" y="0"/>
                </a:cubicBezTo>
                <a:cubicBezTo>
                  <a:pt x="3941929" y="13347"/>
                  <a:pt x="4161497" y="34086"/>
                  <a:pt x="4572000" y="0"/>
                </a:cubicBezTo>
                <a:cubicBezTo>
                  <a:pt x="4571545" y="6162"/>
                  <a:pt x="4571903" y="11775"/>
                  <a:pt x="4572000" y="18288"/>
                </a:cubicBezTo>
                <a:cubicBezTo>
                  <a:pt x="4228040" y="36490"/>
                  <a:pt x="4199736" y="42557"/>
                  <a:pt x="3873137" y="18288"/>
                </a:cubicBezTo>
                <a:cubicBezTo>
                  <a:pt x="3546538" y="-5981"/>
                  <a:pt x="3472124" y="16809"/>
                  <a:pt x="3128554" y="18288"/>
                </a:cubicBezTo>
                <a:cubicBezTo>
                  <a:pt x="2784984" y="19767"/>
                  <a:pt x="2735896" y="-17781"/>
                  <a:pt x="2383971" y="18288"/>
                </a:cubicBezTo>
                <a:cubicBezTo>
                  <a:pt x="2032046" y="54357"/>
                  <a:pt x="2019324" y="2920"/>
                  <a:pt x="1867989" y="18288"/>
                </a:cubicBezTo>
                <a:cubicBezTo>
                  <a:pt x="1716654" y="33656"/>
                  <a:pt x="1418675" y="32575"/>
                  <a:pt x="1169126" y="18288"/>
                </a:cubicBezTo>
                <a:cubicBezTo>
                  <a:pt x="919577" y="4001"/>
                  <a:pt x="798537" y="16165"/>
                  <a:pt x="561703" y="18288"/>
                </a:cubicBezTo>
                <a:cubicBezTo>
                  <a:pt x="324869" y="20411"/>
                  <a:pt x="221395" y="-912"/>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Footer Placeholder 3">
            <a:extLst>
              <a:ext uri="{FF2B5EF4-FFF2-40B4-BE49-F238E27FC236}">
                <a16:creationId xmlns:a16="http://schemas.microsoft.com/office/drawing/2014/main" id="{8089596F-E7AE-114B-BD06-93156F444ED3}"/>
              </a:ext>
            </a:extLst>
          </p:cNvPr>
          <p:cNvSpPr>
            <a:spLocks noGrp="1"/>
          </p:cNvSpPr>
          <p:nvPr>
            <p:ph type="ftr" sz="quarter" idx="11"/>
          </p:nvPr>
        </p:nvSpPr>
        <p:spPr>
          <a:xfrm>
            <a:off x="4038600" y="6356350"/>
            <a:ext cx="4114800" cy="365125"/>
          </a:xfrm>
        </p:spPr>
        <p:txBody>
          <a:bodyPr vert="horz" lIns="91440" tIns="45720" rIns="91440" bIns="45720" rtlCol="0" anchor="ctr">
            <a:normAutofit/>
          </a:bodyPr>
          <a:lstStyle/>
          <a:p>
            <a:pPr defTabSz="914400">
              <a:spcAft>
                <a:spcPts val="600"/>
              </a:spcAft>
            </a:pPr>
            <a:r>
              <a:rPr lang="en-US" kern="1200">
                <a:solidFill>
                  <a:schemeClr val="tx1">
                    <a:tint val="75000"/>
                  </a:schemeClr>
                </a:solidFill>
                <a:latin typeface="+mn-lt"/>
                <a:ea typeface="+mn-ea"/>
                <a:cs typeface="+mn-cs"/>
              </a:rPr>
              <a:t>TheCarePartnerProject.org ©2023</a:t>
            </a:r>
            <a:endParaRPr lang="en-US" kern="1200" dirty="0">
              <a:solidFill>
                <a:schemeClr val="tx1">
                  <a:tint val="75000"/>
                </a:schemeClr>
              </a:solidFill>
              <a:latin typeface="+mn-lt"/>
              <a:ea typeface="+mn-ea"/>
              <a:cs typeface="+mn-cs"/>
            </a:endParaRPr>
          </a:p>
        </p:txBody>
      </p:sp>
      <p:sp>
        <p:nvSpPr>
          <p:cNvPr id="5" name="Slide Number Placeholder 4">
            <a:extLst>
              <a:ext uri="{FF2B5EF4-FFF2-40B4-BE49-F238E27FC236}">
                <a16:creationId xmlns:a16="http://schemas.microsoft.com/office/drawing/2014/main" id="{B3FA47BB-F169-D748-889B-79FA5629EE63}"/>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defTabSz="914400">
              <a:spcAft>
                <a:spcPts val="600"/>
              </a:spcAft>
            </a:pPr>
            <a:fld id="{D57F1E4F-1CFF-5643-939E-217C01CDF565}" type="slidenum">
              <a:rPr lang="en-US" smtClean="0"/>
              <a:pPr defTabSz="914400">
                <a:spcAft>
                  <a:spcPts val="600"/>
                </a:spcAft>
              </a:pPr>
              <a:t>18</a:t>
            </a:fld>
            <a:endParaRPr lang="en-US" dirty="0"/>
          </a:p>
        </p:txBody>
      </p:sp>
      <p:sp>
        <p:nvSpPr>
          <p:cNvPr id="6" name="Rectangle 5">
            <a:extLst>
              <a:ext uri="{FF2B5EF4-FFF2-40B4-BE49-F238E27FC236}">
                <a16:creationId xmlns:a16="http://schemas.microsoft.com/office/drawing/2014/main" id="{C70BC6C5-C0AB-A04F-A825-7578F4EB1150}"/>
              </a:ext>
            </a:extLst>
          </p:cNvPr>
          <p:cNvSpPr/>
          <p:nvPr/>
        </p:nvSpPr>
        <p:spPr>
          <a:xfrm>
            <a:off x="2850439" y="5618679"/>
            <a:ext cx="7131761" cy="646331"/>
          </a:xfrm>
          <a:prstGeom prst="rect">
            <a:avLst/>
          </a:prstGeom>
        </p:spPr>
        <p:txBody>
          <a:bodyPr wrap="none">
            <a:spAutoFit/>
          </a:bodyPr>
          <a:lstStyle/>
          <a:p>
            <a:r>
              <a:rPr lang="en-US" sz="3600" dirty="0"/>
              <a:t>Urinary Tract Infection: Gender blind </a:t>
            </a:r>
          </a:p>
        </p:txBody>
      </p:sp>
      <p:pic>
        <p:nvPicPr>
          <p:cNvPr id="3" name="Picture 2" descr="Icon&#10;&#10;Description automatically generated">
            <a:extLst>
              <a:ext uri="{FF2B5EF4-FFF2-40B4-BE49-F238E27FC236}">
                <a16:creationId xmlns:a16="http://schemas.microsoft.com/office/drawing/2014/main" id="{AE114842-79E0-384C-883D-548397A6850C}"/>
              </a:ext>
            </a:extLst>
          </p:cNvPr>
          <p:cNvPicPr>
            <a:picLocks noChangeAspect="1"/>
          </p:cNvPicPr>
          <p:nvPr/>
        </p:nvPicPr>
        <p:blipFill>
          <a:blip r:embed="rId3"/>
          <a:stretch>
            <a:fillRect/>
          </a:stretch>
        </p:blipFill>
        <p:spPr>
          <a:xfrm>
            <a:off x="4589393" y="2276812"/>
            <a:ext cx="3008617" cy="3008617"/>
          </a:xfrm>
          <a:prstGeom prst="rect">
            <a:avLst/>
          </a:prstGeom>
        </p:spPr>
      </p:pic>
    </p:spTree>
    <p:extLst>
      <p:ext uri="{BB962C8B-B14F-4D97-AF65-F5344CB8AC3E}">
        <p14:creationId xmlns:p14="http://schemas.microsoft.com/office/powerpoint/2010/main" val="30435830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33E1FD-9A73-AD44-BA81-9F7BFE4C61F9}"/>
              </a:ext>
            </a:extLst>
          </p:cNvPr>
          <p:cNvSpPr>
            <a:spLocks noGrp="1"/>
          </p:cNvSpPr>
          <p:nvPr>
            <p:ph type="title"/>
          </p:nvPr>
        </p:nvSpPr>
        <p:spPr>
          <a:xfrm>
            <a:off x="762001" y="803325"/>
            <a:ext cx="5314536" cy="1325563"/>
          </a:xfrm>
        </p:spPr>
        <p:txBody>
          <a:bodyPr vert="horz" lIns="91440" tIns="45720" rIns="91440" bIns="45720" rtlCol="0" anchor="ctr">
            <a:normAutofit/>
          </a:bodyPr>
          <a:lstStyle/>
          <a:p>
            <a:r>
              <a:rPr lang="en-US" dirty="0"/>
              <a:t>Frank O’Connor</a:t>
            </a:r>
          </a:p>
        </p:txBody>
      </p:sp>
      <p:sp>
        <p:nvSpPr>
          <p:cNvPr id="9" name="TextBox 8">
            <a:extLst>
              <a:ext uri="{FF2B5EF4-FFF2-40B4-BE49-F238E27FC236}">
                <a16:creationId xmlns:a16="http://schemas.microsoft.com/office/drawing/2014/main" id="{380D6008-3F50-CE48-9B81-FE3110F9EAD5}"/>
              </a:ext>
            </a:extLst>
          </p:cNvPr>
          <p:cNvSpPr txBox="1"/>
          <p:nvPr/>
        </p:nvSpPr>
        <p:spPr>
          <a:xfrm>
            <a:off x="762000" y="2279017"/>
            <a:ext cx="5609220" cy="4154439"/>
          </a:xfrm>
          <a:prstGeom prst="rect">
            <a:avLst/>
          </a:prstGeom>
        </p:spPr>
        <p:txBody>
          <a:bodyPr vert="horz" lIns="91440" tIns="45720" rIns="91440" bIns="45720" rtlCol="0" anchor="t">
            <a:normAutofit/>
          </a:bodyPr>
          <a:lstStyle/>
          <a:p>
            <a:pPr defTabSz="914400">
              <a:lnSpc>
                <a:spcPct val="90000"/>
              </a:lnSpc>
              <a:spcAft>
                <a:spcPts val="600"/>
              </a:spcAft>
            </a:pPr>
            <a:r>
              <a:rPr lang="en-US" sz="2000" dirty="0"/>
              <a:t>Suffered Lewy-Body disease with early-stage memory decline </a:t>
            </a:r>
          </a:p>
          <a:p>
            <a:pPr indent="-228600" defTabSz="914400">
              <a:lnSpc>
                <a:spcPct val="90000"/>
              </a:lnSpc>
              <a:spcAft>
                <a:spcPts val="600"/>
              </a:spcAft>
              <a:buFont typeface="Arial" panose="020B0604020202020204" pitchFamily="34" charset="0"/>
              <a:buChar char="•"/>
            </a:pPr>
            <a:endParaRPr lang="en-US" sz="2000" dirty="0"/>
          </a:p>
          <a:p>
            <a:pPr defTabSz="914400">
              <a:lnSpc>
                <a:spcPct val="90000"/>
              </a:lnSpc>
              <a:spcAft>
                <a:spcPts val="600"/>
              </a:spcAft>
            </a:pPr>
            <a:r>
              <a:rPr lang="en-US" sz="2000" dirty="0"/>
              <a:t>Lived in Independent Living community in New York  </a:t>
            </a:r>
          </a:p>
          <a:p>
            <a:pPr indent="-228600" defTabSz="914400">
              <a:lnSpc>
                <a:spcPct val="90000"/>
              </a:lnSpc>
              <a:spcAft>
                <a:spcPts val="600"/>
              </a:spcAft>
              <a:buFont typeface="Arial" panose="020B0604020202020204" pitchFamily="34" charset="0"/>
              <a:buChar char="•"/>
            </a:pPr>
            <a:endParaRPr lang="en-US" sz="2000" dirty="0"/>
          </a:p>
          <a:p>
            <a:pPr defTabSz="914400">
              <a:lnSpc>
                <a:spcPct val="90000"/>
              </a:lnSpc>
              <a:spcAft>
                <a:spcPts val="600"/>
              </a:spcAft>
            </a:pPr>
            <a:r>
              <a:rPr lang="en-US" sz="2000" dirty="0"/>
              <a:t>Daughter in Oregon  received phone calls from Frank, increasingly confused and disoriented</a:t>
            </a:r>
          </a:p>
          <a:p>
            <a:pPr defTabSz="914400">
              <a:lnSpc>
                <a:spcPct val="90000"/>
              </a:lnSpc>
              <a:spcAft>
                <a:spcPts val="600"/>
              </a:spcAft>
            </a:pPr>
            <a:r>
              <a:rPr lang="en-US" sz="2000" dirty="0"/>
              <a:t> </a:t>
            </a:r>
          </a:p>
          <a:p>
            <a:pPr defTabSz="914400">
              <a:lnSpc>
                <a:spcPct val="90000"/>
              </a:lnSpc>
              <a:spcAft>
                <a:spcPts val="600"/>
              </a:spcAft>
            </a:pPr>
            <a:r>
              <a:rPr lang="en-US" sz="2000" dirty="0"/>
              <a:t>From confusion, fell in bathroom, hit the sink, got up but did not how to call for help: died from head trauma with </a:t>
            </a:r>
            <a:r>
              <a:rPr lang="en-US" sz="2000" dirty="0">
                <a:solidFill>
                  <a:srgbClr val="FFFF00"/>
                </a:solidFill>
              </a:rPr>
              <a:t>underlying condition  – untreated urinary tract infection</a:t>
            </a:r>
            <a:r>
              <a:rPr lang="en-US" dirty="0">
                <a:solidFill>
                  <a:srgbClr val="FFFF00"/>
                </a:solidFill>
              </a:rPr>
              <a:t>.</a:t>
            </a:r>
          </a:p>
          <a:p>
            <a:pPr indent="-228600" defTabSz="914400">
              <a:lnSpc>
                <a:spcPct val="90000"/>
              </a:lnSpc>
              <a:spcAft>
                <a:spcPts val="600"/>
              </a:spcAft>
              <a:buFont typeface="Arial" panose="020B0604020202020204" pitchFamily="34" charset="0"/>
              <a:buChar char="•"/>
            </a:pPr>
            <a:endParaRPr lang="en-US" dirty="0"/>
          </a:p>
        </p:txBody>
      </p:sp>
      <p:sp>
        <p:nvSpPr>
          <p:cNvPr id="25" name="Freeform: Shape 24">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7" name="Picture 6" descr="A picture containing person, indoor, wall, person&#10;&#10;Description automatically generated">
            <a:extLst>
              <a:ext uri="{FF2B5EF4-FFF2-40B4-BE49-F238E27FC236}">
                <a16:creationId xmlns:a16="http://schemas.microsoft.com/office/drawing/2014/main" id="{01E65AA0-9824-0248-9C75-731EDD9AF45E}"/>
              </a:ext>
            </a:extLst>
          </p:cNvPr>
          <p:cNvPicPr>
            <a:picLocks noChangeAspect="1"/>
          </p:cNvPicPr>
          <p:nvPr/>
        </p:nvPicPr>
        <p:blipFill rotWithShape="1">
          <a:blip r:embed="rId3"/>
          <a:srcRect l="14306" r="22663" b="1"/>
          <a:stretch/>
        </p:blipFill>
        <p:spPr>
          <a:xfrm>
            <a:off x="6750141" y="-2"/>
            <a:ext cx="5441859" cy="5654940"/>
          </a:xfrm>
          <a:custGeom>
            <a:avLst/>
            <a:gdLst/>
            <a:ahLst/>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p:spPr>
      </p:pic>
      <p:sp>
        <p:nvSpPr>
          <p:cNvPr id="4" name="Footer Placeholder 3">
            <a:extLst>
              <a:ext uri="{FF2B5EF4-FFF2-40B4-BE49-F238E27FC236}">
                <a16:creationId xmlns:a16="http://schemas.microsoft.com/office/drawing/2014/main" id="{946AE10E-BB05-5041-B2A8-3911B6454FC6}"/>
              </a:ext>
            </a:extLst>
          </p:cNvPr>
          <p:cNvSpPr>
            <a:spLocks noGrp="1"/>
          </p:cNvSpPr>
          <p:nvPr>
            <p:ph type="ftr" sz="quarter" idx="11"/>
          </p:nvPr>
        </p:nvSpPr>
        <p:spPr>
          <a:xfrm>
            <a:off x="6053666" y="6199632"/>
            <a:ext cx="4802755" cy="365760"/>
          </a:xfrm>
        </p:spPr>
        <p:txBody>
          <a:bodyPr vert="horz" lIns="91440" tIns="45720" rIns="91440" bIns="45720" rtlCol="0" anchor="ctr">
            <a:normAutofit/>
          </a:bodyPr>
          <a:lstStyle/>
          <a:p>
            <a:pPr algn="r" defTabSz="914400">
              <a:spcAft>
                <a:spcPts val="600"/>
              </a:spcAft>
              <a:defRPr/>
            </a:pPr>
            <a:r>
              <a:rPr lang="en-US" sz="1100" kern="1200">
                <a:solidFill>
                  <a:schemeClr val="tx1">
                    <a:alpha val="80000"/>
                  </a:schemeClr>
                </a:solidFill>
                <a:latin typeface="Calibri" panose="020F0502020204030204"/>
                <a:ea typeface="+mn-ea"/>
                <a:cs typeface="+mn-cs"/>
              </a:rPr>
              <a:t>TheCarePartnerProject.org ©2023</a:t>
            </a:r>
            <a:endParaRPr lang="en-US" sz="1100" kern="1200" dirty="0">
              <a:solidFill>
                <a:schemeClr val="tx1">
                  <a:alpha val="80000"/>
                </a:schemeClr>
              </a:solidFill>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17AB23FD-AE82-FB4E-B4ED-181FAA0F0327}"/>
              </a:ext>
            </a:extLst>
          </p:cNvPr>
          <p:cNvSpPr>
            <a:spLocks noGrp="1"/>
          </p:cNvSpPr>
          <p:nvPr>
            <p:ph type="sldNum" sz="quarter" idx="12"/>
          </p:nvPr>
        </p:nvSpPr>
        <p:spPr>
          <a:xfrm>
            <a:off x="11000232" y="6108192"/>
            <a:ext cx="548640" cy="548640"/>
          </a:xfrm>
          <a:prstGeom prst="ellipse">
            <a:avLst/>
          </a:prstGeom>
          <a:solidFill>
            <a:srgbClr val="5E4B47"/>
          </a:solidFill>
        </p:spPr>
        <p:txBody>
          <a:bodyPr vert="horz" lIns="91440" tIns="45720" rIns="91440" bIns="45720" rtlCol="0" anchor="ctr">
            <a:normAutofit/>
          </a:bodyPr>
          <a:lstStyle/>
          <a:p>
            <a:pPr algn="ctr" defTabSz="914400">
              <a:spcAft>
                <a:spcPts val="600"/>
              </a:spcAft>
              <a:defRPr/>
            </a:pPr>
            <a:fld id="{D57F1E4F-1CFF-5643-939E-217C01CDF565}" type="slidenum">
              <a:rPr lang="en-US" sz="1500">
                <a:solidFill>
                  <a:srgbClr val="FFFFFF"/>
                </a:solidFill>
                <a:latin typeface="Calibri" panose="020F0502020204030204"/>
              </a:rPr>
              <a:pPr algn="ctr" defTabSz="914400">
                <a:spcAft>
                  <a:spcPts val="600"/>
                </a:spcAft>
                <a:defRPr/>
              </a:pPr>
              <a:t>19</a:t>
            </a:fld>
            <a:endParaRPr lang="en-US" sz="1500" dirty="0">
              <a:solidFill>
                <a:srgbClr val="FFFFFF"/>
              </a:solidFill>
              <a:latin typeface="Calibri" panose="020F0502020204030204"/>
            </a:endParaRPr>
          </a:p>
        </p:txBody>
      </p:sp>
    </p:spTree>
    <p:extLst>
      <p:ext uri="{BB962C8B-B14F-4D97-AF65-F5344CB8AC3E}">
        <p14:creationId xmlns:p14="http://schemas.microsoft.com/office/powerpoint/2010/main" val="1057646722"/>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0" name="Rectangle 67">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0" name="Oval 69">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2965"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1" name="Group 71">
            <a:extLst>
              <a:ext uri="{FF2B5EF4-FFF2-40B4-BE49-F238E27FC236}">
                <a16:creationId xmlns:a16="http://schemas.microsoft.com/office/drawing/2014/main" id="{5614C7C0-FA1D-4105-8345-1DF76F9870A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2753" y="703679"/>
            <a:ext cx="753718" cy="1016562"/>
            <a:chOff x="422753" y="703679"/>
            <a:chExt cx="753718" cy="1016562"/>
          </a:xfrm>
        </p:grpSpPr>
        <p:sp>
          <p:nvSpPr>
            <p:cNvPr id="82"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956" y="703679"/>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1"/>
            </a:solidFill>
            <a:ln w="776" cap="flat">
              <a:noFill/>
              <a:prstDash val="solid"/>
              <a:miter/>
            </a:ln>
          </p:spPr>
          <p:txBody>
            <a:bodyPr rtlCol="0" anchor="ctr"/>
            <a:lstStyle/>
            <a:p>
              <a:endParaRPr lang="en-US" dirty="0"/>
            </a:p>
          </p:txBody>
        </p:sp>
        <p:sp>
          <p:nvSpPr>
            <p:cNvPr id="83"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2753" y="1562696"/>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1"/>
            </a:solidFill>
            <a:ln w="751" cap="flat">
              <a:noFill/>
              <a:prstDash val="solid"/>
              <a:miter/>
            </a:ln>
          </p:spPr>
          <p:txBody>
            <a:bodyPr rtlCol="0" anchor="ctr"/>
            <a:lstStyle/>
            <a:p>
              <a:endParaRPr lang="en-US" dirty="0"/>
            </a:p>
          </p:txBody>
        </p:sp>
      </p:grpSp>
      <p:sp>
        <p:nvSpPr>
          <p:cNvPr id="4" name="Footer Placeholder 3">
            <a:extLst>
              <a:ext uri="{FF2B5EF4-FFF2-40B4-BE49-F238E27FC236}">
                <a16:creationId xmlns:a16="http://schemas.microsoft.com/office/drawing/2014/main" id="{1E929E1E-E29E-C841-A74A-14D20AECB123}"/>
              </a:ext>
            </a:extLst>
          </p:cNvPr>
          <p:cNvSpPr>
            <a:spLocks noGrp="1"/>
          </p:cNvSpPr>
          <p:nvPr>
            <p:ph type="ftr" sz="quarter" idx="11"/>
          </p:nvPr>
        </p:nvSpPr>
        <p:spPr>
          <a:xfrm rot="16200000">
            <a:off x="9812115" y="1591485"/>
            <a:ext cx="3548094" cy="365125"/>
          </a:xfrm>
        </p:spPr>
        <p:txBody>
          <a:bodyPr vert="horz" lIns="91440" tIns="45720" rIns="91440" bIns="45720" rtlCol="0">
            <a:normAutofit/>
          </a:bodyPr>
          <a:lstStyle/>
          <a:p>
            <a:pPr defTabSz="914400">
              <a:spcAft>
                <a:spcPts val="600"/>
              </a:spcAft>
            </a:pPr>
            <a:r>
              <a:rPr lang="en-US" kern="1200">
                <a:solidFill>
                  <a:schemeClr val="tx1">
                    <a:alpha val="60000"/>
                  </a:schemeClr>
                </a:solidFill>
                <a:latin typeface="+mn-lt"/>
                <a:ea typeface="+mn-ea"/>
                <a:cs typeface="+mn-cs"/>
              </a:rPr>
              <a:t>TheCarePartnerProject.org ©2023</a:t>
            </a:r>
            <a:endParaRPr lang="en-US" kern="1200" dirty="0">
              <a:solidFill>
                <a:schemeClr val="tx1">
                  <a:alpha val="60000"/>
                </a:schemeClr>
              </a:solidFill>
              <a:latin typeface="+mn-lt"/>
              <a:ea typeface="+mn-ea"/>
              <a:cs typeface="+mn-cs"/>
            </a:endParaRPr>
          </a:p>
        </p:txBody>
      </p:sp>
      <p:sp>
        <p:nvSpPr>
          <p:cNvPr id="84"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4149" y="5775082"/>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1"/>
          </a:solidFill>
          <a:ln w="516" cap="flat">
            <a:noFill/>
            <a:prstDash val="solid"/>
            <a:miter/>
          </a:ln>
        </p:spPr>
        <p:txBody>
          <a:bodyPr rtlCol="0" anchor="ctr"/>
          <a:lstStyle/>
          <a:p>
            <a:endParaRPr lang="en-US" dirty="0"/>
          </a:p>
        </p:txBody>
      </p:sp>
      <p:sp>
        <p:nvSpPr>
          <p:cNvPr id="5" name="Slide Number Placeholder 4">
            <a:extLst>
              <a:ext uri="{FF2B5EF4-FFF2-40B4-BE49-F238E27FC236}">
                <a16:creationId xmlns:a16="http://schemas.microsoft.com/office/drawing/2014/main" id="{F8E80F02-59B6-8540-850B-36928EFAE4BA}"/>
              </a:ext>
            </a:extLst>
          </p:cNvPr>
          <p:cNvSpPr>
            <a:spLocks noGrp="1"/>
          </p:cNvSpPr>
          <p:nvPr>
            <p:ph type="sldNum" sz="quarter" idx="12"/>
          </p:nvPr>
        </p:nvSpPr>
        <p:spPr>
          <a:xfrm>
            <a:off x="8610600" y="6356350"/>
            <a:ext cx="2743200" cy="365125"/>
          </a:xfrm>
        </p:spPr>
        <p:txBody>
          <a:bodyPr vert="horz" lIns="91440" tIns="45720" rIns="91440" bIns="45720" rtlCol="0">
            <a:normAutofit/>
          </a:bodyPr>
          <a:lstStyle/>
          <a:p>
            <a:pPr defTabSz="914400">
              <a:spcAft>
                <a:spcPts val="600"/>
              </a:spcAft>
            </a:pPr>
            <a:fld id="{D57F1E4F-1CFF-5643-939E-217C01CDF565}" type="slidenum">
              <a:rPr lang="en-US">
                <a:solidFill>
                  <a:schemeClr val="tx1">
                    <a:alpha val="60000"/>
                  </a:schemeClr>
                </a:solidFill>
              </a:rPr>
              <a:pPr defTabSz="914400">
                <a:spcAft>
                  <a:spcPts val="600"/>
                </a:spcAft>
              </a:pPr>
              <a:t>20</a:t>
            </a:fld>
            <a:endParaRPr lang="en-US" dirty="0">
              <a:solidFill>
                <a:schemeClr val="tx1">
                  <a:alpha val="60000"/>
                </a:schemeClr>
              </a:solidFill>
            </a:endParaRPr>
          </a:p>
        </p:txBody>
      </p:sp>
      <p:cxnSp>
        <p:nvCxnSpPr>
          <p:cNvPr id="85" name="Straight Connector 77">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graphicFrame>
        <p:nvGraphicFramePr>
          <p:cNvPr id="63" name="TextBox 6">
            <a:extLst>
              <a:ext uri="{FF2B5EF4-FFF2-40B4-BE49-F238E27FC236}">
                <a16:creationId xmlns:a16="http://schemas.microsoft.com/office/drawing/2014/main" id="{39740A82-0908-47FB-8CE3-46A75A4E6816}"/>
              </a:ext>
            </a:extLst>
          </p:cNvPr>
          <p:cNvGraphicFramePr/>
          <p:nvPr>
            <p:extLst>
              <p:ext uri="{D42A27DB-BD31-4B8C-83A1-F6EECF244321}">
                <p14:modId xmlns:p14="http://schemas.microsoft.com/office/powerpoint/2010/main" val="3541084442"/>
              </p:ext>
            </p:extLst>
          </p:nvPr>
        </p:nvGraphicFramePr>
        <p:xfrm>
          <a:off x="5189671" y="424543"/>
          <a:ext cx="6579048" cy="62969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3" name="Title 1">
            <a:extLst>
              <a:ext uri="{FF2B5EF4-FFF2-40B4-BE49-F238E27FC236}">
                <a16:creationId xmlns:a16="http://schemas.microsoft.com/office/drawing/2014/main" id="{693C9DA7-CA5F-714E-9CD3-B442FAA6E908}"/>
              </a:ext>
            </a:extLst>
          </p:cNvPr>
          <p:cNvSpPr>
            <a:spLocks noGrp="1"/>
          </p:cNvSpPr>
          <p:nvPr>
            <p:ph type="title"/>
          </p:nvPr>
        </p:nvSpPr>
        <p:spPr>
          <a:xfrm>
            <a:off x="838200" y="1562696"/>
            <a:ext cx="4093570" cy="1325562"/>
          </a:xfrm>
        </p:spPr>
        <p:txBody>
          <a:bodyPr vert="horz" lIns="91440" tIns="45720" rIns="91440" bIns="45720" rtlCol="0" anchor="b">
            <a:normAutofit/>
          </a:bodyPr>
          <a:lstStyle/>
          <a:p>
            <a:r>
              <a:rPr lang="en-US" sz="2800" b="1" kern="1200" dirty="0">
                <a:solidFill>
                  <a:schemeClr val="bg1"/>
                </a:solidFill>
                <a:latin typeface="Arial" panose="020B0604020202020204" pitchFamily="34" charset="0"/>
                <a:cs typeface="Arial" panose="020B0604020202020204" pitchFamily="34" charset="0"/>
              </a:rPr>
              <a:t>Key Facts for </a:t>
            </a:r>
            <a:r>
              <a:rPr lang="en-US" sz="2800" b="1" dirty="0">
                <a:solidFill>
                  <a:schemeClr val="bg1"/>
                </a:solidFill>
                <a:latin typeface="Arial" panose="020B0604020202020204" pitchFamily="34" charset="0"/>
                <a:cs typeface="Arial" panose="020B0604020202020204" pitchFamily="34" charset="0"/>
              </a:rPr>
              <a:t>P</a:t>
            </a:r>
            <a:r>
              <a:rPr lang="en-US" sz="2800" b="1" kern="1200" dirty="0">
                <a:solidFill>
                  <a:schemeClr val="bg1"/>
                </a:solidFill>
                <a:latin typeface="Arial" panose="020B0604020202020204" pitchFamily="34" charset="0"/>
                <a:cs typeface="Arial" panose="020B0604020202020204" pitchFamily="34" charset="0"/>
              </a:rPr>
              <a:t>reventing UTI/CAUTI</a:t>
            </a:r>
            <a:r>
              <a:rPr lang="en-US" sz="2800" b="1" kern="1200" dirty="0">
                <a:solidFill>
                  <a:srgbClr val="FF0000"/>
                </a:solidFill>
                <a:latin typeface="Arial" panose="020B0604020202020204" pitchFamily="34" charset="0"/>
                <a:cs typeface="Arial" panose="020B0604020202020204" pitchFamily="34" charset="0"/>
              </a:rPr>
              <a:t>*</a:t>
            </a:r>
            <a:r>
              <a:rPr lang="en-US" sz="2800" b="1" kern="1200" dirty="0">
                <a:solidFill>
                  <a:schemeClr val="bg1"/>
                </a:solidFill>
                <a:latin typeface="Arial" panose="020B0604020202020204" pitchFamily="34" charset="0"/>
                <a:cs typeface="Arial" panose="020B0604020202020204" pitchFamily="34" charset="0"/>
              </a:rPr>
              <a:t> </a:t>
            </a:r>
          </a:p>
        </p:txBody>
      </p:sp>
      <p:sp>
        <p:nvSpPr>
          <p:cNvPr id="14" name="TextBox 13">
            <a:extLst>
              <a:ext uri="{FF2B5EF4-FFF2-40B4-BE49-F238E27FC236}">
                <a16:creationId xmlns:a16="http://schemas.microsoft.com/office/drawing/2014/main" id="{C2F50251-BD02-B54D-B604-FA8093E4E340}"/>
              </a:ext>
            </a:extLst>
          </p:cNvPr>
          <p:cNvSpPr txBox="1"/>
          <p:nvPr/>
        </p:nvSpPr>
        <p:spPr>
          <a:xfrm>
            <a:off x="939358" y="3092580"/>
            <a:ext cx="4317671" cy="2308324"/>
          </a:xfrm>
          <a:prstGeom prst="rect">
            <a:avLst/>
          </a:prstGeom>
          <a:noFill/>
        </p:spPr>
        <p:txBody>
          <a:bodyPr wrap="square" rtlCol="0">
            <a:spAutoFit/>
          </a:bodyPr>
          <a:lstStyle/>
          <a:p>
            <a:r>
              <a:rPr lang="en-US" b="1" dirty="0">
                <a:solidFill>
                  <a:schemeClr val="tx1">
                    <a:lumMod val="75000"/>
                    <a:lumOff val="25000"/>
                  </a:schemeClr>
                </a:solidFill>
              </a:rPr>
              <a:t>Ask: Is a Foley/catheter really necessary?</a:t>
            </a:r>
          </a:p>
          <a:p>
            <a:r>
              <a:rPr lang="en-US" b="1" dirty="0">
                <a:solidFill>
                  <a:schemeClr val="tx1">
                    <a:lumMod val="75000"/>
                    <a:lumOff val="25000"/>
                  </a:schemeClr>
                </a:solidFill>
              </a:rPr>
              <a:t>Ask daily: Is the catheter </a:t>
            </a:r>
            <a:r>
              <a:rPr lang="en-US" b="1" i="1" dirty="0">
                <a:solidFill>
                  <a:schemeClr val="tx1">
                    <a:lumMod val="75000"/>
                    <a:lumOff val="25000"/>
                  </a:schemeClr>
                </a:solidFill>
              </a:rPr>
              <a:t>still </a:t>
            </a:r>
            <a:r>
              <a:rPr lang="en-US" b="1" dirty="0">
                <a:solidFill>
                  <a:schemeClr val="tx1">
                    <a:lumMod val="75000"/>
                    <a:lumOff val="25000"/>
                  </a:schemeClr>
                </a:solidFill>
              </a:rPr>
              <a:t>necessary?</a:t>
            </a:r>
          </a:p>
          <a:p>
            <a:endParaRPr lang="en-US" b="1" dirty="0">
              <a:solidFill>
                <a:srgbClr val="FFFF00"/>
              </a:solidFill>
            </a:endParaRPr>
          </a:p>
          <a:p>
            <a:endParaRPr lang="en-US" b="1" dirty="0">
              <a:solidFill>
                <a:srgbClr val="FFFF00"/>
              </a:solidFill>
            </a:endParaRPr>
          </a:p>
          <a:p>
            <a:r>
              <a:rPr lang="en-US" b="1" dirty="0">
                <a:solidFill>
                  <a:srgbClr val="FFFF00"/>
                </a:solidFill>
              </a:rPr>
              <a:t>Sound the Alarm</a:t>
            </a:r>
          </a:p>
          <a:p>
            <a:r>
              <a:rPr lang="en-US" b="1" dirty="0">
                <a:solidFill>
                  <a:schemeClr val="bg1"/>
                </a:solidFill>
              </a:rPr>
              <a:t>Onset or increase in mental confusion  </a:t>
            </a:r>
            <a:endParaRPr lang="en-US" b="1" dirty="0">
              <a:solidFill>
                <a:schemeClr val="accent5">
                  <a:lumMod val="60000"/>
                  <a:lumOff val="40000"/>
                </a:schemeClr>
              </a:solidFill>
            </a:endParaRPr>
          </a:p>
          <a:p>
            <a:r>
              <a:rPr lang="en-US" b="1" dirty="0">
                <a:solidFill>
                  <a:schemeClr val="bg1"/>
                </a:solidFill>
              </a:rPr>
              <a:t>Chills, shivering, body aches, </a:t>
            </a:r>
          </a:p>
          <a:p>
            <a:r>
              <a:rPr lang="en-US" b="1" dirty="0">
                <a:solidFill>
                  <a:schemeClr val="bg1"/>
                </a:solidFill>
              </a:rPr>
              <a:t>Lower back pain, blood in urine bag</a:t>
            </a:r>
          </a:p>
        </p:txBody>
      </p:sp>
      <p:sp>
        <p:nvSpPr>
          <p:cNvPr id="2" name="TextBox 1">
            <a:extLst>
              <a:ext uri="{FF2B5EF4-FFF2-40B4-BE49-F238E27FC236}">
                <a16:creationId xmlns:a16="http://schemas.microsoft.com/office/drawing/2014/main" id="{AD8B75FE-A3C5-3F9E-2E28-D8577031FF59}"/>
              </a:ext>
            </a:extLst>
          </p:cNvPr>
          <p:cNvSpPr txBox="1"/>
          <p:nvPr/>
        </p:nvSpPr>
        <p:spPr>
          <a:xfrm>
            <a:off x="134112" y="6303848"/>
            <a:ext cx="5827776" cy="677108"/>
          </a:xfrm>
          <a:prstGeom prst="rect">
            <a:avLst/>
          </a:prstGeom>
          <a:noFill/>
        </p:spPr>
        <p:txBody>
          <a:bodyPr wrap="square" rtlCol="0">
            <a:spAutoFit/>
          </a:bodyPr>
          <a:lstStyle/>
          <a:p>
            <a:r>
              <a:rPr lang="en-US" sz="1000" b="1" dirty="0">
                <a:solidFill>
                  <a:srgbClr val="FF0000"/>
                </a:solidFill>
              </a:rPr>
              <a:t> UTI = Urinary Tract Infection</a:t>
            </a:r>
            <a:br>
              <a:rPr lang="en-US" sz="1000" b="1" dirty="0">
                <a:solidFill>
                  <a:srgbClr val="FF0000"/>
                </a:solidFill>
              </a:rPr>
            </a:br>
            <a:r>
              <a:rPr lang="en-US" sz="1000" b="1" dirty="0">
                <a:solidFill>
                  <a:srgbClr val="FF0000"/>
                </a:solidFill>
              </a:rPr>
              <a:t>CAUTI = Catheter Associated Urinary Tract Infection (when urine is drained using a tub and bag system)</a:t>
            </a:r>
          </a:p>
          <a:p>
            <a:endParaRPr lang="en-US" dirty="0"/>
          </a:p>
        </p:txBody>
      </p:sp>
    </p:spTree>
    <p:extLst>
      <p:ext uri="{BB962C8B-B14F-4D97-AF65-F5344CB8AC3E}">
        <p14:creationId xmlns:p14="http://schemas.microsoft.com/office/powerpoint/2010/main" val="37812529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93245F62-CCC4-49E4-B95B-EA6C1E7905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sketch line">
            <a:extLst>
              <a:ext uri="{FF2B5EF4-FFF2-40B4-BE49-F238E27FC236}">
                <a16:creationId xmlns:a16="http://schemas.microsoft.com/office/drawing/2014/main" id="{E6C0DD6B-6AA3-448F-9B99-8386295BC1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7702" y="5509052"/>
            <a:ext cx="4572000" cy="18288"/>
          </a:xfrm>
          <a:custGeom>
            <a:avLst/>
            <a:gdLst>
              <a:gd name="connsiteX0" fmla="*/ 0 w 4572000"/>
              <a:gd name="connsiteY0" fmla="*/ 0 h 18288"/>
              <a:gd name="connsiteX1" fmla="*/ 515983 w 4572000"/>
              <a:gd name="connsiteY1" fmla="*/ 0 h 18288"/>
              <a:gd name="connsiteX2" fmla="*/ 1031966 w 4572000"/>
              <a:gd name="connsiteY2" fmla="*/ 0 h 18288"/>
              <a:gd name="connsiteX3" fmla="*/ 1639389 w 4572000"/>
              <a:gd name="connsiteY3" fmla="*/ 0 h 18288"/>
              <a:gd name="connsiteX4" fmla="*/ 2383971 w 4572000"/>
              <a:gd name="connsiteY4" fmla="*/ 0 h 18288"/>
              <a:gd name="connsiteX5" fmla="*/ 2945674 w 4572000"/>
              <a:gd name="connsiteY5" fmla="*/ 0 h 18288"/>
              <a:gd name="connsiteX6" fmla="*/ 3507377 w 4572000"/>
              <a:gd name="connsiteY6" fmla="*/ 0 h 18288"/>
              <a:gd name="connsiteX7" fmla="*/ 4572000 w 4572000"/>
              <a:gd name="connsiteY7" fmla="*/ 0 h 18288"/>
              <a:gd name="connsiteX8" fmla="*/ 4572000 w 4572000"/>
              <a:gd name="connsiteY8" fmla="*/ 18288 h 18288"/>
              <a:gd name="connsiteX9" fmla="*/ 3873137 w 4572000"/>
              <a:gd name="connsiteY9" fmla="*/ 18288 h 18288"/>
              <a:gd name="connsiteX10" fmla="*/ 3311434 w 4572000"/>
              <a:gd name="connsiteY10" fmla="*/ 18288 h 18288"/>
              <a:gd name="connsiteX11" fmla="*/ 2749731 w 4572000"/>
              <a:gd name="connsiteY11" fmla="*/ 18288 h 18288"/>
              <a:gd name="connsiteX12" fmla="*/ 2050869 w 4572000"/>
              <a:gd name="connsiteY12" fmla="*/ 18288 h 18288"/>
              <a:gd name="connsiteX13" fmla="*/ 1306286 w 4572000"/>
              <a:gd name="connsiteY13" fmla="*/ 18288 h 18288"/>
              <a:gd name="connsiteX14" fmla="*/ 790303 w 4572000"/>
              <a:gd name="connsiteY14" fmla="*/ 18288 h 18288"/>
              <a:gd name="connsiteX15" fmla="*/ 0 w 4572000"/>
              <a:gd name="connsiteY15" fmla="*/ 18288 h 18288"/>
              <a:gd name="connsiteX16" fmla="*/ 0 w 457200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72000" h="18288" fill="none" extrusionOk="0">
                <a:moveTo>
                  <a:pt x="0" y="0"/>
                </a:moveTo>
                <a:cubicBezTo>
                  <a:pt x="105156" y="-20963"/>
                  <a:pt x="340432" y="822"/>
                  <a:pt x="515983" y="0"/>
                </a:cubicBezTo>
                <a:cubicBezTo>
                  <a:pt x="691534" y="-822"/>
                  <a:pt x="850679" y="16479"/>
                  <a:pt x="1031966" y="0"/>
                </a:cubicBezTo>
                <a:cubicBezTo>
                  <a:pt x="1213253" y="-16479"/>
                  <a:pt x="1443646" y="-18730"/>
                  <a:pt x="1639389" y="0"/>
                </a:cubicBezTo>
                <a:cubicBezTo>
                  <a:pt x="1835132" y="18730"/>
                  <a:pt x="2159975" y="18531"/>
                  <a:pt x="2383971" y="0"/>
                </a:cubicBezTo>
                <a:cubicBezTo>
                  <a:pt x="2607967" y="-18531"/>
                  <a:pt x="2719096" y="-12030"/>
                  <a:pt x="2945674" y="0"/>
                </a:cubicBezTo>
                <a:cubicBezTo>
                  <a:pt x="3172252" y="12030"/>
                  <a:pt x="3269167" y="27666"/>
                  <a:pt x="3507377" y="0"/>
                </a:cubicBezTo>
                <a:cubicBezTo>
                  <a:pt x="3745587" y="-27666"/>
                  <a:pt x="4116741" y="18705"/>
                  <a:pt x="4572000" y="0"/>
                </a:cubicBezTo>
                <a:cubicBezTo>
                  <a:pt x="4572895" y="8974"/>
                  <a:pt x="4571454" y="9359"/>
                  <a:pt x="4572000" y="18288"/>
                </a:cubicBezTo>
                <a:cubicBezTo>
                  <a:pt x="4374698" y="3942"/>
                  <a:pt x="4098874" y="-11042"/>
                  <a:pt x="3873137" y="18288"/>
                </a:cubicBezTo>
                <a:cubicBezTo>
                  <a:pt x="3647400" y="47618"/>
                  <a:pt x="3517055" y="5421"/>
                  <a:pt x="3311434" y="18288"/>
                </a:cubicBezTo>
                <a:cubicBezTo>
                  <a:pt x="3105813" y="31155"/>
                  <a:pt x="3025168" y="17856"/>
                  <a:pt x="2749731" y="18288"/>
                </a:cubicBezTo>
                <a:cubicBezTo>
                  <a:pt x="2474294" y="18720"/>
                  <a:pt x="2291766" y="-14168"/>
                  <a:pt x="2050869" y="18288"/>
                </a:cubicBezTo>
                <a:cubicBezTo>
                  <a:pt x="1809972" y="50744"/>
                  <a:pt x="1540276" y="46798"/>
                  <a:pt x="1306286" y="18288"/>
                </a:cubicBezTo>
                <a:cubicBezTo>
                  <a:pt x="1072296" y="-10222"/>
                  <a:pt x="972445" y="19645"/>
                  <a:pt x="790303" y="18288"/>
                </a:cubicBezTo>
                <a:cubicBezTo>
                  <a:pt x="608161" y="16931"/>
                  <a:pt x="200981" y="8241"/>
                  <a:pt x="0" y="18288"/>
                </a:cubicBezTo>
                <a:cubicBezTo>
                  <a:pt x="-229" y="14222"/>
                  <a:pt x="509" y="5816"/>
                  <a:pt x="0" y="0"/>
                </a:cubicBezTo>
                <a:close/>
              </a:path>
              <a:path w="4572000" h="18288" stroke="0" extrusionOk="0">
                <a:moveTo>
                  <a:pt x="0" y="0"/>
                </a:moveTo>
                <a:cubicBezTo>
                  <a:pt x="143285" y="-9565"/>
                  <a:pt x="327959" y="-11498"/>
                  <a:pt x="561703" y="0"/>
                </a:cubicBezTo>
                <a:cubicBezTo>
                  <a:pt x="795447" y="11498"/>
                  <a:pt x="838260" y="18255"/>
                  <a:pt x="1077686" y="0"/>
                </a:cubicBezTo>
                <a:cubicBezTo>
                  <a:pt x="1317112" y="-18255"/>
                  <a:pt x="1437472" y="23514"/>
                  <a:pt x="1639389" y="0"/>
                </a:cubicBezTo>
                <a:cubicBezTo>
                  <a:pt x="1841306" y="-23514"/>
                  <a:pt x="2037142" y="-12551"/>
                  <a:pt x="2292531" y="0"/>
                </a:cubicBezTo>
                <a:cubicBezTo>
                  <a:pt x="2547920" y="12551"/>
                  <a:pt x="2810436" y="-20352"/>
                  <a:pt x="2991394" y="0"/>
                </a:cubicBezTo>
                <a:cubicBezTo>
                  <a:pt x="3172352" y="20352"/>
                  <a:pt x="3530025" y="-13347"/>
                  <a:pt x="3735977" y="0"/>
                </a:cubicBezTo>
                <a:cubicBezTo>
                  <a:pt x="3941929" y="13347"/>
                  <a:pt x="4161497" y="34086"/>
                  <a:pt x="4572000" y="0"/>
                </a:cubicBezTo>
                <a:cubicBezTo>
                  <a:pt x="4571545" y="6162"/>
                  <a:pt x="4571903" y="11775"/>
                  <a:pt x="4572000" y="18288"/>
                </a:cubicBezTo>
                <a:cubicBezTo>
                  <a:pt x="4228040" y="36490"/>
                  <a:pt x="4199736" y="42557"/>
                  <a:pt x="3873137" y="18288"/>
                </a:cubicBezTo>
                <a:cubicBezTo>
                  <a:pt x="3546538" y="-5981"/>
                  <a:pt x="3472124" y="16809"/>
                  <a:pt x="3128554" y="18288"/>
                </a:cubicBezTo>
                <a:cubicBezTo>
                  <a:pt x="2784984" y="19767"/>
                  <a:pt x="2735896" y="-17781"/>
                  <a:pt x="2383971" y="18288"/>
                </a:cubicBezTo>
                <a:cubicBezTo>
                  <a:pt x="2032046" y="54357"/>
                  <a:pt x="2019324" y="2920"/>
                  <a:pt x="1867989" y="18288"/>
                </a:cubicBezTo>
                <a:cubicBezTo>
                  <a:pt x="1716654" y="33656"/>
                  <a:pt x="1418675" y="32575"/>
                  <a:pt x="1169126" y="18288"/>
                </a:cubicBezTo>
                <a:cubicBezTo>
                  <a:pt x="919577" y="4001"/>
                  <a:pt x="798537" y="16165"/>
                  <a:pt x="561703" y="18288"/>
                </a:cubicBezTo>
                <a:cubicBezTo>
                  <a:pt x="324869" y="20411"/>
                  <a:pt x="221395" y="-912"/>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Footer Placeholder 3">
            <a:extLst>
              <a:ext uri="{FF2B5EF4-FFF2-40B4-BE49-F238E27FC236}">
                <a16:creationId xmlns:a16="http://schemas.microsoft.com/office/drawing/2014/main" id="{8089596F-E7AE-114B-BD06-93156F444ED3}"/>
              </a:ext>
            </a:extLst>
          </p:cNvPr>
          <p:cNvSpPr>
            <a:spLocks noGrp="1"/>
          </p:cNvSpPr>
          <p:nvPr>
            <p:ph type="ftr" sz="quarter" idx="11"/>
          </p:nvPr>
        </p:nvSpPr>
        <p:spPr>
          <a:xfrm>
            <a:off x="4038600" y="6356350"/>
            <a:ext cx="4114800" cy="365125"/>
          </a:xfrm>
        </p:spPr>
        <p:txBody>
          <a:bodyPr vert="horz" lIns="91440" tIns="45720" rIns="91440" bIns="45720" rtlCol="0" anchor="ctr">
            <a:normAutofit/>
          </a:bodyPr>
          <a:lstStyle/>
          <a:p>
            <a:pPr defTabSz="914400">
              <a:spcAft>
                <a:spcPts val="600"/>
              </a:spcAft>
            </a:pPr>
            <a:r>
              <a:rPr lang="en-US" kern="1200">
                <a:solidFill>
                  <a:schemeClr val="tx1">
                    <a:tint val="75000"/>
                  </a:schemeClr>
                </a:solidFill>
                <a:latin typeface="+mn-lt"/>
                <a:ea typeface="+mn-ea"/>
                <a:cs typeface="+mn-cs"/>
              </a:rPr>
              <a:t>TheCarePartnerProject.org ©2023</a:t>
            </a:r>
            <a:endParaRPr lang="en-US" kern="1200" dirty="0">
              <a:solidFill>
                <a:schemeClr val="tx1">
                  <a:tint val="75000"/>
                </a:schemeClr>
              </a:solidFill>
              <a:latin typeface="+mn-lt"/>
              <a:ea typeface="+mn-ea"/>
              <a:cs typeface="+mn-cs"/>
            </a:endParaRPr>
          </a:p>
        </p:txBody>
      </p:sp>
      <p:sp>
        <p:nvSpPr>
          <p:cNvPr id="5" name="Slide Number Placeholder 4">
            <a:extLst>
              <a:ext uri="{FF2B5EF4-FFF2-40B4-BE49-F238E27FC236}">
                <a16:creationId xmlns:a16="http://schemas.microsoft.com/office/drawing/2014/main" id="{B3FA47BB-F169-D748-889B-79FA5629EE63}"/>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defTabSz="914400">
              <a:spcAft>
                <a:spcPts val="600"/>
              </a:spcAft>
            </a:pPr>
            <a:fld id="{D57F1E4F-1CFF-5643-939E-217C01CDF565}" type="slidenum">
              <a:rPr lang="en-US" smtClean="0"/>
              <a:pPr defTabSz="914400">
                <a:spcAft>
                  <a:spcPts val="600"/>
                </a:spcAft>
              </a:pPr>
              <a:t>21</a:t>
            </a:fld>
            <a:endParaRPr lang="en-US" dirty="0"/>
          </a:p>
        </p:txBody>
      </p:sp>
      <p:sp>
        <p:nvSpPr>
          <p:cNvPr id="6" name="Rectangle 5">
            <a:extLst>
              <a:ext uri="{FF2B5EF4-FFF2-40B4-BE49-F238E27FC236}">
                <a16:creationId xmlns:a16="http://schemas.microsoft.com/office/drawing/2014/main" id="{C70BC6C5-C0AB-A04F-A825-7578F4EB1150}"/>
              </a:ext>
            </a:extLst>
          </p:cNvPr>
          <p:cNvSpPr/>
          <p:nvPr/>
        </p:nvSpPr>
        <p:spPr>
          <a:xfrm>
            <a:off x="918198" y="5527340"/>
            <a:ext cx="11172417" cy="646331"/>
          </a:xfrm>
          <a:prstGeom prst="rect">
            <a:avLst/>
          </a:prstGeom>
        </p:spPr>
        <p:txBody>
          <a:bodyPr wrap="none">
            <a:spAutoFit/>
          </a:bodyPr>
          <a:lstStyle/>
          <a:p>
            <a:r>
              <a:rPr lang="en-US" sz="3600" dirty="0"/>
              <a:t>VAP/Ventilator Associated Pneumonia: Not just Covid crisis</a:t>
            </a:r>
          </a:p>
        </p:txBody>
      </p:sp>
      <p:pic>
        <p:nvPicPr>
          <p:cNvPr id="3" name="Picture 2" descr="A picture containing appliance&#10;&#10;Description automatically generated">
            <a:extLst>
              <a:ext uri="{FF2B5EF4-FFF2-40B4-BE49-F238E27FC236}">
                <a16:creationId xmlns:a16="http://schemas.microsoft.com/office/drawing/2014/main" id="{1060C43D-0382-1B4D-B977-B6EB39293ABE}"/>
              </a:ext>
            </a:extLst>
          </p:cNvPr>
          <p:cNvPicPr>
            <a:picLocks noChangeAspect="1"/>
          </p:cNvPicPr>
          <p:nvPr/>
        </p:nvPicPr>
        <p:blipFill rotWithShape="1">
          <a:blip r:embed="rId3"/>
          <a:srcRect l="4400" t="7395" r="6050"/>
          <a:stretch/>
        </p:blipFill>
        <p:spPr>
          <a:xfrm>
            <a:off x="3328988" y="2554605"/>
            <a:ext cx="5686425" cy="2881396"/>
          </a:xfrm>
          <a:prstGeom prst="rect">
            <a:avLst/>
          </a:prstGeom>
        </p:spPr>
      </p:pic>
    </p:spTree>
    <p:extLst>
      <p:ext uri="{BB962C8B-B14F-4D97-AF65-F5344CB8AC3E}">
        <p14:creationId xmlns:p14="http://schemas.microsoft.com/office/powerpoint/2010/main" val="30773811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0" name="Rectangle 67">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0" name="Oval 69">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2965"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1" name="Group 71">
            <a:extLst>
              <a:ext uri="{FF2B5EF4-FFF2-40B4-BE49-F238E27FC236}">
                <a16:creationId xmlns:a16="http://schemas.microsoft.com/office/drawing/2014/main" id="{5614C7C0-FA1D-4105-8345-1DF76F9870A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2753" y="703679"/>
            <a:ext cx="753718" cy="1016562"/>
            <a:chOff x="422753" y="703679"/>
            <a:chExt cx="753718" cy="1016562"/>
          </a:xfrm>
        </p:grpSpPr>
        <p:sp>
          <p:nvSpPr>
            <p:cNvPr id="82"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956" y="703679"/>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1"/>
            </a:solidFill>
            <a:ln w="776" cap="flat">
              <a:noFill/>
              <a:prstDash val="solid"/>
              <a:miter/>
            </a:ln>
          </p:spPr>
          <p:txBody>
            <a:bodyPr rtlCol="0" anchor="ctr"/>
            <a:lstStyle/>
            <a:p>
              <a:endParaRPr lang="en-US" dirty="0"/>
            </a:p>
          </p:txBody>
        </p:sp>
        <p:sp>
          <p:nvSpPr>
            <p:cNvPr id="83"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2753" y="1562696"/>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1"/>
            </a:solidFill>
            <a:ln w="751" cap="flat">
              <a:noFill/>
              <a:prstDash val="solid"/>
              <a:miter/>
            </a:ln>
          </p:spPr>
          <p:txBody>
            <a:bodyPr rtlCol="0" anchor="ctr"/>
            <a:lstStyle/>
            <a:p>
              <a:endParaRPr lang="en-US" dirty="0"/>
            </a:p>
          </p:txBody>
        </p:sp>
      </p:grpSp>
      <p:sp>
        <p:nvSpPr>
          <p:cNvPr id="4" name="Footer Placeholder 3">
            <a:extLst>
              <a:ext uri="{FF2B5EF4-FFF2-40B4-BE49-F238E27FC236}">
                <a16:creationId xmlns:a16="http://schemas.microsoft.com/office/drawing/2014/main" id="{1E929E1E-E29E-C841-A74A-14D20AECB123}"/>
              </a:ext>
            </a:extLst>
          </p:cNvPr>
          <p:cNvSpPr>
            <a:spLocks noGrp="1"/>
          </p:cNvSpPr>
          <p:nvPr>
            <p:ph type="ftr" sz="quarter" idx="11"/>
          </p:nvPr>
        </p:nvSpPr>
        <p:spPr>
          <a:xfrm rot="16200000">
            <a:off x="9812115" y="1591485"/>
            <a:ext cx="3548094" cy="365125"/>
          </a:xfrm>
        </p:spPr>
        <p:txBody>
          <a:bodyPr vert="horz" lIns="91440" tIns="45720" rIns="91440" bIns="45720" rtlCol="0">
            <a:normAutofit/>
          </a:bodyPr>
          <a:lstStyle/>
          <a:p>
            <a:pPr defTabSz="914400">
              <a:spcAft>
                <a:spcPts val="600"/>
              </a:spcAft>
            </a:pPr>
            <a:r>
              <a:rPr lang="en-US" kern="1200">
                <a:solidFill>
                  <a:schemeClr val="tx1">
                    <a:alpha val="60000"/>
                  </a:schemeClr>
                </a:solidFill>
                <a:latin typeface="+mn-lt"/>
                <a:ea typeface="+mn-ea"/>
                <a:cs typeface="+mn-cs"/>
              </a:rPr>
              <a:t>TheCarePartnerProject.org ©2023</a:t>
            </a:r>
            <a:endParaRPr lang="en-US" kern="1200" dirty="0">
              <a:solidFill>
                <a:schemeClr val="tx1">
                  <a:alpha val="60000"/>
                </a:schemeClr>
              </a:solidFill>
              <a:latin typeface="+mn-lt"/>
              <a:ea typeface="+mn-ea"/>
              <a:cs typeface="+mn-cs"/>
            </a:endParaRPr>
          </a:p>
        </p:txBody>
      </p:sp>
      <p:sp>
        <p:nvSpPr>
          <p:cNvPr id="84"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4149" y="5775082"/>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1"/>
          </a:solidFill>
          <a:ln w="516" cap="flat">
            <a:noFill/>
            <a:prstDash val="solid"/>
            <a:miter/>
          </a:ln>
        </p:spPr>
        <p:txBody>
          <a:bodyPr rtlCol="0" anchor="ctr"/>
          <a:lstStyle/>
          <a:p>
            <a:endParaRPr lang="en-US" dirty="0"/>
          </a:p>
        </p:txBody>
      </p:sp>
      <p:sp>
        <p:nvSpPr>
          <p:cNvPr id="5" name="Slide Number Placeholder 4">
            <a:extLst>
              <a:ext uri="{FF2B5EF4-FFF2-40B4-BE49-F238E27FC236}">
                <a16:creationId xmlns:a16="http://schemas.microsoft.com/office/drawing/2014/main" id="{F8E80F02-59B6-8540-850B-36928EFAE4BA}"/>
              </a:ext>
            </a:extLst>
          </p:cNvPr>
          <p:cNvSpPr>
            <a:spLocks noGrp="1"/>
          </p:cNvSpPr>
          <p:nvPr>
            <p:ph type="sldNum" sz="quarter" idx="12"/>
          </p:nvPr>
        </p:nvSpPr>
        <p:spPr>
          <a:xfrm>
            <a:off x="8610600" y="6356350"/>
            <a:ext cx="2743200" cy="365125"/>
          </a:xfrm>
        </p:spPr>
        <p:txBody>
          <a:bodyPr vert="horz" lIns="91440" tIns="45720" rIns="91440" bIns="45720" rtlCol="0">
            <a:normAutofit/>
          </a:bodyPr>
          <a:lstStyle/>
          <a:p>
            <a:pPr defTabSz="914400">
              <a:spcAft>
                <a:spcPts val="600"/>
              </a:spcAft>
            </a:pPr>
            <a:fld id="{D57F1E4F-1CFF-5643-939E-217C01CDF565}" type="slidenum">
              <a:rPr lang="en-US">
                <a:solidFill>
                  <a:schemeClr val="tx1">
                    <a:alpha val="60000"/>
                  </a:schemeClr>
                </a:solidFill>
              </a:rPr>
              <a:pPr defTabSz="914400">
                <a:spcAft>
                  <a:spcPts val="600"/>
                </a:spcAft>
              </a:pPr>
              <a:t>22</a:t>
            </a:fld>
            <a:endParaRPr lang="en-US" dirty="0">
              <a:solidFill>
                <a:schemeClr val="tx1">
                  <a:alpha val="60000"/>
                </a:schemeClr>
              </a:solidFill>
            </a:endParaRPr>
          </a:p>
        </p:txBody>
      </p:sp>
      <p:cxnSp>
        <p:nvCxnSpPr>
          <p:cNvPr id="85" name="Straight Connector 77">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graphicFrame>
        <p:nvGraphicFramePr>
          <p:cNvPr id="63" name="TextBox 6">
            <a:extLst>
              <a:ext uri="{FF2B5EF4-FFF2-40B4-BE49-F238E27FC236}">
                <a16:creationId xmlns:a16="http://schemas.microsoft.com/office/drawing/2014/main" id="{39740A82-0908-47FB-8CE3-46A75A4E6816}"/>
              </a:ext>
            </a:extLst>
          </p:cNvPr>
          <p:cNvGraphicFramePr/>
          <p:nvPr>
            <p:extLst>
              <p:ext uri="{D42A27DB-BD31-4B8C-83A1-F6EECF244321}">
                <p14:modId xmlns:p14="http://schemas.microsoft.com/office/powerpoint/2010/main" val="2773155204"/>
              </p:ext>
            </p:extLst>
          </p:nvPr>
        </p:nvGraphicFramePr>
        <p:xfrm>
          <a:off x="5360213" y="876101"/>
          <a:ext cx="6019581" cy="501140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3" name="Title 1">
            <a:extLst>
              <a:ext uri="{FF2B5EF4-FFF2-40B4-BE49-F238E27FC236}">
                <a16:creationId xmlns:a16="http://schemas.microsoft.com/office/drawing/2014/main" id="{693C9DA7-CA5F-714E-9CD3-B442FAA6E908}"/>
              </a:ext>
            </a:extLst>
          </p:cNvPr>
          <p:cNvSpPr>
            <a:spLocks noGrp="1"/>
          </p:cNvSpPr>
          <p:nvPr>
            <p:ph type="title"/>
          </p:nvPr>
        </p:nvSpPr>
        <p:spPr>
          <a:xfrm>
            <a:off x="838200" y="1562696"/>
            <a:ext cx="4093570" cy="1325562"/>
          </a:xfrm>
        </p:spPr>
        <p:txBody>
          <a:bodyPr vert="horz" lIns="91440" tIns="45720" rIns="91440" bIns="45720" rtlCol="0" anchor="b">
            <a:normAutofit fontScale="90000"/>
          </a:bodyPr>
          <a:lstStyle/>
          <a:p>
            <a:r>
              <a:rPr lang="en-US" sz="2800" b="1" kern="1200" dirty="0">
                <a:solidFill>
                  <a:schemeClr val="bg1"/>
                </a:solidFill>
                <a:latin typeface="Arial" panose="020B0604020202020204" pitchFamily="34" charset="0"/>
                <a:cs typeface="Arial" panose="020B0604020202020204" pitchFamily="34" charset="0"/>
              </a:rPr>
              <a:t>Key Facts for </a:t>
            </a:r>
            <a:r>
              <a:rPr lang="en-US" sz="2800" b="1" dirty="0">
                <a:solidFill>
                  <a:schemeClr val="bg1"/>
                </a:solidFill>
                <a:latin typeface="Arial" panose="020B0604020202020204" pitchFamily="34" charset="0"/>
                <a:cs typeface="Arial" panose="020B0604020202020204" pitchFamily="34" charset="0"/>
              </a:rPr>
              <a:t>P</a:t>
            </a:r>
            <a:r>
              <a:rPr lang="en-US" sz="2800" b="1" kern="1200" dirty="0">
                <a:solidFill>
                  <a:schemeClr val="bg1"/>
                </a:solidFill>
                <a:latin typeface="Arial" panose="020B0604020202020204" pitchFamily="34" charset="0"/>
                <a:cs typeface="Arial" panose="020B0604020202020204" pitchFamily="34" charset="0"/>
              </a:rPr>
              <a:t>reventing </a:t>
            </a:r>
            <a:r>
              <a:rPr lang="en-US" sz="2800" b="1" dirty="0">
                <a:solidFill>
                  <a:schemeClr val="bg1"/>
                </a:solidFill>
                <a:latin typeface="Arial" panose="020B0604020202020204" pitchFamily="34" charset="0"/>
                <a:cs typeface="Arial" panose="020B0604020202020204" pitchFamily="34" charset="0"/>
              </a:rPr>
              <a:t>VAP </a:t>
            </a:r>
            <a:r>
              <a:rPr lang="en-US" sz="2800" dirty="0">
                <a:solidFill>
                  <a:schemeClr val="bg1"/>
                </a:solidFill>
                <a:latin typeface="Arial" panose="020B0604020202020204" pitchFamily="34" charset="0"/>
                <a:cs typeface="Arial" panose="020B0604020202020204" pitchFamily="34" charset="0"/>
              </a:rPr>
              <a:t>(Ventilator Associated Pneumonia)</a:t>
            </a:r>
            <a:endParaRPr lang="en-US" sz="2800" kern="1200" dirty="0">
              <a:solidFill>
                <a:schemeClr val="bg1"/>
              </a:solidFill>
              <a:latin typeface="Arial" panose="020B0604020202020204" pitchFamily="34" charset="0"/>
              <a:cs typeface="Arial" panose="020B0604020202020204" pitchFamily="34" charset="0"/>
            </a:endParaRPr>
          </a:p>
        </p:txBody>
      </p:sp>
      <p:sp>
        <p:nvSpPr>
          <p:cNvPr id="14" name="TextBox 13">
            <a:extLst>
              <a:ext uri="{FF2B5EF4-FFF2-40B4-BE49-F238E27FC236}">
                <a16:creationId xmlns:a16="http://schemas.microsoft.com/office/drawing/2014/main" id="{C2F50251-BD02-B54D-B604-FA8093E4E340}"/>
              </a:ext>
            </a:extLst>
          </p:cNvPr>
          <p:cNvSpPr txBox="1"/>
          <p:nvPr/>
        </p:nvSpPr>
        <p:spPr>
          <a:xfrm>
            <a:off x="991656" y="2868216"/>
            <a:ext cx="4455349" cy="2862322"/>
          </a:xfrm>
          <a:prstGeom prst="rect">
            <a:avLst/>
          </a:prstGeom>
          <a:noFill/>
        </p:spPr>
        <p:txBody>
          <a:bodyPr wrap="square" rtlCol="0">
            <a:spAutoFit/>
          </a:bodyPr>
          <a:lstStyle/>
          <a:p>
            <a:r>
              <a:rPr lang="en-US" b="1" dirty="0">
                <a:solidFill>
                  <a:srgbClr val="FFFF00"/>
                </a:solidFill>
              </a:rPr>
              <a:t>Ask daily</a:t>
            </a:r>
            <a:r>
              <a:rPr lang="en-US" b="1" dirty="0">
                <a:solidFill>
                  <a:schemeClr val="bg1"/>
                </a:solidFill>
              </a:rPr>
              <a:t>:  Is ventilator still needed? Ask for a daily test of ability to breathe independently. </a:t>
            </a:r>
          </a:p>
          <a:p>
            <a:endParaRPr lang="en-US" b="1" dirty="0">
              <a:solidFill>
                <a:srgbClr val="FFFF00"/>
              </a:solidFill>
            </a:endParaRPr>
          </a:p>
          <a:p>
            <a:r>
              <a:rPr lang="en-US" b="1" dirty="0">
                <a:solidFill>
                  <a:srgbClr val="FFFF00"/>
                </a:solidFill>
              </a:rPr>
              <a:t>Sound the Alarm:</a:t>
            </a:r>
          </a:p>
          <a:p>
            <a:r>
              <a:rPr lang="en-US" b="1" dirty="0">
                <a:solidFill>
                  <a:schemeClr val="bg1"/>
                </a:solidFill>
              </a:rPr>
              <a:t>Cough with green or yellow phlegm</a:t>
            </a:r>
          </a:p>
          <a:p>
            <a:r>
              <a:rPr lang="en-US" b="1" dirty="0">
                <a:solidFill>
                  <a:schemeClr val="bg1"/>
                </a:solidFill>
              </a:rPr>
              <a:t>Chills, shivering, body aches, confusion </a:t>
            </a:r>
          </a:p>
          <a:p>
            <a:r>
              <a:rPr lang="en-US" b="1" dirty="0">
                <a:solidFill>
                  <a:schemeClr val="bg1"/>
                </a:solidFill>
              </a:rPr>
              <a:t>Increased need to suction to remove fluids</a:t>
            </a:r>
          </a:p>
          <a:p>
            <a:r>
              <a:rPr lang="en-US" b="1" dirty="0">
                <a:solidFill>
                  <a:schemeClr val="bg1"/>
                </a:solidFill>
              </a:rPr>
              <a:t>Panic attack (if restrained) </a:t>
            </a:r>
          </a:p>
          <a:p>
            <a:endParaRPr lang="en-US" b="1" dirty="0">
              <a:solidFill>
                <a:schemeClr val="bg1"/>
              </a:solidFill>
            </a:endParaRPr>
          </a:p>
        </p:txBody>
      </p:sp>
    </p:spTree>
    <p:extLst>
      <p:ext uri="{BB962C8B-B14F-4D97-AF65-F5344CB8AC3E}">
        <p14:creationId xmlns:p14="http://schemas.microsoft.com/office/powerpoint/2010/main" val="5029012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93245F62-CCC4-49E4-B95B-EA6C1E7905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sketch line">
            <a:extLst>
              <a:ext uri="{FF2B5EF4-FFF2-40B4-BE49-F238E27FC236}">
                <a16:creationId xmlns:a16="http://schemas.microsoft.com/office/drawing/2014/main" id="{E6C0DD6B-6AA3-448F-9B99-8386295BC1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7702" y="5509052"/>
            <a:ext cx="4572000" cy="18288"/>
          </a:xfrm>
          <a:custGeom>
            <a:avLst/>
            <a:gdLst>
              <a:gd name="connsiteX0" fmla="*/ 0 w 4572000"/>
              <a:gd name="connsiteY0" fmla="*/ 0 h 18288"/>
              <a:gd name="connsiteX1" fmla="*/ 515983 w 4572000"/>
              <a:gd name="connsiteY1" fmla="*/ 0 h 18288"/>
              <a:gd name="connsiteX2" fmla="*/ 1031966 w 4572000"/>
              <a:gd name="connsiteY2" fmla="*/ 0 h 18288"/>
              <a:gd name="connsiteX3" fmla="*/ 1639389 w 4572000"/>
              <a:gd name="connsiteY3" fmla="*/ 0 h 18288"/>
              <a:gd name="connsiteX4" fmla="*/ 2383971 w 4572000"/>
              <a:gd name="connsiteY4" fmla="*/ 0 h 18288"/>
              <a:gd name="connsiteX5" fmla="*/ 2945674 w 4572000"/>
              <a:gd name="connsiteY5" fmla="*/ 0 h 18288"/>
              <a:gd name="connsiteX6" fmla="*/ 3507377 w 4572000"/>
              <a:gd name="connsiteY6" fmla="*/ 0 h 18288"/>
              <a:gd name="connsiteX7" fmla="*/ 4572000 w 4572000"/>
              <a:gd name="connsiteY7" fmla="*/ 0 h 18288"/>
              <a:gd name="connsiteX8" fmla="*/ 4572000 w 4572000"/>
              <a:gd name="connsiteY8" fmla="*/ 18288 h 18288"/>
              <a:gd name="connsiteX9" fmla="*/ 3873137 w 4572000"/>
              <a:gd name="connsiteY9" fmla="*/ 18288 h 18288"/>
              <a:gd name="connsiteX10" fmla="*/ 3311434 w 4572000"/>
              <a:gd name="connsiteY10" fmla="*/ 18288 h 18288"/>
              <a:gd name="connsiteX11" fmla="*/ 2749731 w 4572000"/>
              <a:gd name="connsiteY11" fmla="*/ 18288 h 18288"/>
              <a:gd name="connsiteX12" fmla="*/ 2050869 w 4572000"/>
              <a:gd name="connsiteY12" fmla="*/ 18288 h 18288"/>
              <a:gd name="connsiteX13" fmla="*/ 1306286 w 4572000"/>
              <a:gd name="connsiteY13" fmla="*/ 18288 h 18288"/>
              <a:gd name="connsiteX14" fmla="*/ 790303 w 4572000"/>
              <a:gd name="connsiteY14" fmla="*/ 18288 h 18288"/>
              <a:gd name="connsiteX15" fmla="*/ 0 w 4572000"/>
              <a:gd name="connsiteY15" fmla="*/ 18288 h 18288"/>
              <a:gd name="connsiteX16" fmla="*/ 0 w 457200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72000" h="18288" fill="none" extrusionOk="0">
                <a:moveTo>
                  <a:pt x="0" y="0"/>
                </a:moveTo>
                <a:cubicBezTo>
                  <a:pt x="105156" y="-20963"/>
                  <a:pt x="340432" y="822"/>
                  <a:pt x="515983" y="0"/>
                </a:cubicBezTo>
                <a:cubicBezTo>
                  <a:pt x="691534" y="-822"/>
                  <a:pt x="850679" y="16479"/>
                  <a:pt x="1031966" y="0"/>
                </a:cubicBezTo>
                <a:cubicBezTo>
                  <a:pt x="1213253" y="-16479"/>
                  <a:pt x="1443646" y="-18730"/>
                  <a:pt x="1639389" y="0"/>
                </a:cubicBezTo>
                <a:cubicBezTo>
                  <a:pt x="1835132" y="18730"/>
                  <a:pt x="2159975" y="18531"/>
                  <a:pt x="2383971" y="0"/>
                </a:cubicBezTo>
                <a:cubicBezTo>
                  <a:pt x="2607967" y="-18531"/>
                  <a:pt x="2719096" y="-12030"/>
                  <a:pt x="2945674" y="0"/>
                </a:cubicBezTo>
                <a:cubicBezTo>
                  <a:pt x="3172252" y="12030"/>
                  <a:pt x="3269167" y="27666"/>
                  <a:pt x="3507377" y="0"/>
                </a:cubicBezTo>
                <a:cubicBezTo>
                  <a:pt x="3745587" y="-27666"/>
                  <a:pt x="4116741" y="18705"/>
                  <a:pt x="4572000" y="0"/>
                </a:cubicBezTo>
                <a:cubicBezTo>
                  <a:pt x="4572895" y="8974"/>
                  <a:pt x="4571454" y="9359"/>
                  <a:pt x="4572000" y="18288"/>
                </a:cubicBezTo>
                <a:cubicBezTo>
                  <a:pt x="4374698" y="3942"/>
                  <a:pt x="4098874" y="-11042"/>
                  <a:pt x="3873137" y="18288"/>
                </a:cubicBezTo>
                <a:cubicBezTo>
                  <a:pt x="3647400" y="47618"/>
                  <a:pt x="3517055" y="5421"/>
                  <a:pt x="3311434" y="18288"/>
                </a:cubicBezTo>
                <a:cubicBezTo>
                  <a:pt x="3105813" y="31155"/>
                  <a:pt x="3025168" y="17856"/>
                  <a:pt x="2749731" y="18288"/>
                </a:cubicBezTo>
                <a:cubicBezTo>
                  <a:pt x="2474294" y="18720"/>
                  <a:pt x="2291766" y="-14168"/>
                  <a:pt x="2050869" y="18288"/>
                </a:cubicBezTo>
                <a:cubicBezTo>
                  <a:pt x="1809972" y="50744"/>
                  <a:pt x="1540276" y="46798"/>
                  <a:pt x="1306286" y="18288"/>
                </a:cubicBezTo>
                <a:cubicBezTo>
                  <a:pt x="1072296" y="-10222"/>
                  <a:pt x="972445" y="19645"/>
                  <a:pt x="790303" y="18288"/>
                </a:cubicBezTo>
                <a:cubicBezTo>
                  <a:pt x="608161" y="16931"/>
                  <a:pt x="200981" y="8241"/>
                  <a:pt x="0" y="18288"/>
                </a:cubicBezTo>
                <a:cubicBezTo>
                  <a:pt x="-229" y="14222"/>
                  <a:pt x="509" y="5816"/>
                  <a:pt x="0" y="0"/>
                </a:cubicBezTo>
                <a:close/>
              </a:path>
              <a:path w="4572000" h="18288" stroke="0" extrusionOk="0">
                <a:moveTo>
                  <a:pt x="0" y="0"/>
                </a:moveTo>
                <a:cubicBezTo>
                  <a:pt x="143285" y="-9565"/>
                  <a:pt x="327959" y="-11498"/>
                  <a:pt x="561703" y="0"/>
                </a:cubicBezTo>
                <a:cubicBezTo>
                  <a:pt x="795447" y="11498"/>
                  <a:pt x="838260" y="18255"/>
                  <a:pt x="1077686" y="0"/>
                </a:cubicBezTo>
                <a:cubicBezTo>
                  <a:pt x="1317112" y="-18255"/>
                  <a:pt x="1437472" y="23514"/>
                  <a:pt x="1639389" y="0"/>
                </a:cubicBezTo>
                <a:cubicBezTo>
                  <a:pt x="1841306" y="-23514"/>
                  <a:pt x="2037142" y="-12551"/>
                  <a:pt x="2292531" y="0"/>
                </a:cubicBezTo>
                <a:cubicBezTo>
                  <a:pt x="2547920" y="12551"/>
                  <a:pt x="2810436" y="-20352"/>
                  <a:pt x="2991394" y="0"/>
                </a:cubicBezTo>
                <a:cubicBezTo>
                  <a:pt x="3172352" y="20352"/>
                  <a:pt x="3530025" y="-13347"/>
                  <a:pt x="3735977" y="0"/>
                </a:cubicBezTo>
                <a:cubicBezTo>
                  <a:pt x="3941929" y="13347"/>
                  <a:pt x="4161497" y="34086"/>
                  <a:pt x="4572000" y="0"/>
                </a:cubicBezTo>
                <a:cubicBezTo>
                  <a:pt x="4571545" y="6162"/>
                  <a:pt x="4571903" y="11775"/>
                  <a:pt x="4572000" y="18288"/>
                </a:cubicBezTo>
                <a:cubicBezTo>
                  <a:pt x="4228040" y="36490"/>
                  <a:pt x="4199736" y="42557"/>
                  <a:pt x="3873137" y="18288"/>
                </a:cubicBezTo>
                <a:cubicBezTo>
                  <a:pt x="3546538" y="-5981"/>
                  <a:pt x="3472124" y="16809"/>
                  <a:pt x="3128554" y="18288"/>
                </a:cubicBezTo>
                <a:cubicBezTo>
                  <a:pt x="2784984" y="19767"/>
                  <a:pt x="2735896" y="-17781"/>
                  <a:pt x="2383971" y="18288"/>
                </a:cubicBezTo>
                <a:cubicBezTo>
                  <a:pt x="2032046" y="54357"/>
                  <a:pt x="2019324" y="2920"/>
                  <a:pt x="1867989" y="18288"/>
                </a:cubicBezTo>
                <a:cubicBezTo>
                  <a:pt x="1716654" y="33656"/>
                  <a:pt x="1418675" y="32575"/>
                  <a:pt x="1169126" y="18288"/>
                </a:cubicBezTo>
                <a:cubicBezTo>
                  <a:pt x="919577" y="4001"/>
                  <a:pt x="798537" y="16165"/>
                  <a:pt x="561703" y="18288"/>
                </a:cubicBezTo>
                <a:cubicBezTo>
                  <a:pt x="324869" y="20411"/>
                  <a:pt x="221395" y="-912"/>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Footer Placeholder 3">
            <a:extLst>
              <a:ext uri="{FF2B5EF4-FFF2-40B4-BE49-F238E27FC236}">
                <a16:creationId xmlns:a16="http://schemas.microsoft.com/office/drawing/2014/main" id="{8089596F-E7AE-114B-BD06-93156F444ED3}"/>
              </a:ext>
            </a:extLst>
          </p:cNvPr>
          <p:cNvSpPr>
            <a:spLocks noGrp="1"/>
          </p:cNvSpPr>
          <p:nvPr>
            <p:ph type="ftr" sz="quarter" idx="11"/>
          </p:nvPr>
        </p:nvSpPr>
        <p:spPr>
          <a:xfrm>
            <a:off x="4038600" y="6356350"/>
            <a:ext cx="4114800" cy="365125"/>
          </a:xfrm>
        </p:spPr>
        <p:txBody>
          <a:bodyPr vert="horz" lIns="91440" tIns="45720" rIns="91440" bIns="45720" rtlCol="0" anchor="ctr">
            <a:normAutofit/>
          </a:bodyPr>
          <a:lstStyle/>
          <a:p>
            <a:pPr defTabSz="914400">
              <a:spcAft>
                <a:spcPts val="600"/>
              </a:spcAft>
            </a:pPr>
            <a:r>
              <a:rPr lang="en-US" kern="1200">
                <a:solidFill>
                  <a:schemeClr val="tx1">
                    <a:tint val="75000"/>
                  </a:schemeClr>
                </a:solidFill>
                <a:latin typeface="+mn-lt"/>
                <a:ea typeface="+mn-ea"/>
                <a:cs typeface="+mn-cs"/>
              </a:rPr>
              <a:t>TheCarePartnerProject.org ©2023</a:t>
            </a:r>
            <a:endParaRPr lang="en-US" kern="1200" dirty="0">
              <a:solidFill>
                <a:schemeClr val="tx1">
                  <a:tint val="75000"/>
                </a:schemeClr>
              </a:solidFill>
              <a:latin typeface="+mn-lt"/>
              <a:ea typeface="+mn-ea"/>
              <a:cs typeface="+mn-cs"/>
            </a:endParaRPr>
          </a:p>
        </p:txBody>
      </p:sp>
      <p:sp>
        <p:nvSpPr>
          <p:cNvPr id="5" name="Slide Number Placeholder 4">
            <a:extLst>
              <a:ext uri="{FF2B5EF4-FFF2-40B4-BE49-F238E27FC236}">
                <a16:creationId xmlns:a16="http://schemas.microsoft.com/office/drawing/2014/main" id="{B3FA47BB-F169-D748-889B-79FA5629EE63}"/>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defTabSz="914400">
              <a:spcAft>
                <a:spcPts val="600"/>
              </a:spcAft>
            </a:pPr>
            <a:fld id="{D57F1E4F-1CFF-5643-939E-217C01CDF565}" type="slidenum">
              <a:rPr lang="en-US" smtClean="0"/>
              <a:pPr defTabSz="914400">
                <a:spcAft>
                  <a:spcPts val="600"/>
                </a:spcAft>
              </a:pPr>
              <a:t>23</a:t>
            </a:fld>
            <a:endParaRPr lang="en-US" dirty="0"/>
          </a:p>
        </p:txBody>
      </p:sp>
      <p:sp>
        <p:nvSpPr>
          <p:cNvPr id="6" name="Rectangle 5">
            <a:extLst>
              <a:ext uri="{FF2B5EF4-FFF2-40B4-BE49-F238E27FC236}">
                <a16:creationId xmlns:a16="http://schemas.microsoft.com/office/drawing/2014/main" id="{C70BC6C5-C0AB-A04F-A825-7578F4EB1150}"/>
              </a:ext>
            </a:extLst>
          </p:cNvPr>
          <p:cNvSpPr/>
          <p:nvPr/>
        </p:nvSpPr>
        <p:spPr>
          <a:xfrm>
            <a:off x="3909064" y="5658217"/>
            <a:ext cx="4230902" cy="646331"/>
          </a:xfrm>
          <a:prstGeom prst="rect">
            <a:avLst/>
          </a:prstGeom>
        </p:spPr>
        <p:txBody>
          <a:bodyPr wrap="none">
            <a:spAutoFit/>
          </a:bodyPr>
          <a:lstStyle/>
          <a:p>
            <a:r>
              <a:rPr lang="en-US" sz="3600" dirty="0"/>
              <a:t> “I feel like I’m dying.”</a:t>
            </a:r>
          </a:p>
        </p:txBody>
      </p:sp>
      <p:pic>
        <p:nvPicPr>
          <p:cNvPr id="10" name="Picture 9" descr="Text&#10;&#10;Description automatically generated">
            <a:extLst>
              <a:ext uri="{FF2B5EF4-FFF2-40B4-BE49-F238E27FC236}">
                <a16:creationId xmlns:a16="http://schemas.microsoft.com/office/drawing/2014/main" id="{D686484E-F2A9-9C4D-A758-13F8EF82D65F}"/>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3252897" y="1682498"/>
            <a:ext cx="5459470" cy="3634819"/>
          </a:xfrm>
          <a:prstGeom prst="rect">
            <a:avLst/>
          </a:prstGeom>
        </p:spPr>
      </p:pic>
    </p:spTree>
    <p:extLst>
      <p:ext uri="{BB962C8B-B14F-4D97-AF65-F5344CB8AC3E}">
        <p14:creationId xmlns:p14="http://schemas.microsoft.com/office/powerpoint/2010/main" val="5218161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a:extLst>
            <a:ext uri="{FF2B5EF4-FFF2-40B4-BE49-F238E27FC236}">
              <a16:creationId xmlns:a16="http://schemas.microsoft.com/office/drawing/2014/main" id="{EC2628CE-7780-2FFB-C813-4461BDCC5F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801921-ABA7-D170-E665-87E2E9F4DBBB}"/>
              </a:ext>
            </a:extLst>
          </p:cNvPr>
          <p:cNvSpPr>
            <a:spLocks noGrp="1"/>
          </p:cNvSpPr>
          <p:nvPr>
            <p:ph type="title"/>
          </p:nvPr>
        </p:nvSpPr>
        <p:spPr>
          <a:xfrm>
            <a:off x="762001" y="803325"/>
            <a:ext cx="5314536" cy="1076275"/>
          </a:xfrm>
        </p:spPr>
        <p:txBody>
          <a:bodyPr vert="horz" lIns="91440" tIns="45720" rIns="91440" bIns="45720" rtlCol="0" anchor="ctr">
            <a:normAutofit fontScale="90000"/>
          </a:bodyPr>
          <a:lstStyle/>
          <a:p>
            <a:br>
              <a:rPr lang="en-US" sz="1400" dirty="0"/>
            </a:br>
            <a:br>
              <a:rPr lang="en-US" sz="3100" dirty="0">
                <a:latin typeface="+mn-lt"/>
              </a:rPr>
            </a:br>
            <a:r>
              <a:rPr lang="en-US" sz="6000" dirty="0">
                <a:latin typeface="+mn-lt"/>
              </a:rPr>
              <a:t>Rory Staunton</a:t>
            </a:r>
            <a:br>
              <a:rPr lang="en-US" sz="1400" dirty="0"/>
            </a:br>
            <a:br>
              <a:rPr lang="en-US" sz="1400" dirty="0"/>
            </a:br>
            <a:endParaRPr lang="en-US" sz="1400" dirty="0"/>
          </a:p>
        </p:txBody>
      </p:sp>
      <p:sp>
        <p:nvSpPr>
          <p:cNvPr id="6" name="Rectangle 5">
            <a:extLst>
              <a:ext uri="{FF2B5EF4-FFF2-40B4-BE49-F238E27FC236}">
                <a16:creationId xmlns:a16="http://schemas.microsoft.com/office/drawing/2014/main" id="{958CAE7B-1C29-23F7-4322-B8AA8EE967CA}"/>
              </a:ext>
            </a:extLst>
          </p:cNvPr>
          <p:cNvSpPr/>
          <p:nvPr/>
        </p:nvSpPr>
        <p:spPr>
          <a:xfrm>
            <a:off x="762001" y="1879600"/>
            <a:ext cx="5609220" cy="4116852"/>
          </a:xfrm>
          <a:prstGeom prst="rect">
            <a:avLst/>
          </a:prstGeom>
        </p:spPr>
        <p:txBody>
          <a:bodyPr vert="horz" lIns="91440" tIns="45720" rIns="91440" bIns="45720" rtlCol="0" anchor="t">
            <a:noAutofit/>
          </a:bodyPr>
          <a:lstStyle/>
          <a:p>
            <a:pPr defTabSz="914400">
              <a:lnSpc>
                <a:spcPct val="150000"/>
              </a:lnSpc>
              <a:spcAft>
                <a:spcPts val="600"/>
              </a:spcAft>
            </a:pPr>
            <a:r>
              <a:rPr lang="en-US" sz="2000" dirty="0"/>
              <a:t>On Wednesday March 28, 2012, Rory dived for a ball during gym class at the Garden School in Jackson Heights, NY, and cut his arm. The gym teacher did not send him to the nurse who was on duty in her office, but instead, applied two band aids. He did not clean Rory’s wound.</a:t>
            </a:r>
          </a:p>
          <a:p>
            <a:pPr defTabSz="914400">
              <a:lnSpc>
                <a:spcPct val="150000"/>
              </a:lnSpc>
              <a:spcAft>
                <a:spcPts val="600"/>
              </a:spcAft>
            </a:pPr>
            <a:r>
              <a:rPr lang="en-US" sz="2000" dirty="0">
                <a:solidFill>
                  <a:srgbClr val="FFFF00"/>
                </a:solidFill>
              </a:rPr>
              <a:t>Sepsis took Rory’s life 3 days later</a:t>
            </a:r>
            <a:r>
              <a:rPr lang="en-US" sz="2000" dirty="0"/>
              <a:t>.</a:t>
            </a:r>
          </a:p>
          <a:p>
            <a:pPr defTabSz="914400">
              <a:lnSpc>
                <a:spcPct val="90000"/>
              </a:lnSpc>
              <a:spcAft>
                <a:spcPts val="600"/>
              </a:spcAft>
            </a:pPr>
            <a:endParaRPr lang="en-US" sz="2000" dirty="0"/>
          </a:p>
          <a:p>
            <a:pPr defTabSz="914400">
              <a:lnSpc>
                <a:spcPct val="90000"/>
              </a:lnSpc>
              <a:spcAft>
                <a:spcPts val="600"/>
              </a:spcAft>
            </a:pPr>
            <a:r>
              <a:rPr lang="en-US" sz="2000" dirty="0"/>
              <a:t>Read: https://www.endsepsis.org/about-rory-staunton/</a:t>
            </a:r>
          </a:p>
        </p:txBody>
      </p:sp>
      <p:sp>
        <p:nvSpPr>
          <p:cNvPr id="38" name="Freeform: Shape 31">
            <a:extLst>
              <a:ext uri="{FF2B5EF4-FFF2-40B4-BE49-F238E27FC236}">
                <a16:creationId xmlns:a16="http://schemas.microsoft.com/office/drawing/2014/main" id="{A8D666FD-40D4-F168-C2E3-F92B773E86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A2EEE2B1-6DBE-9B37-C616-83456617A8B5}"/>
              </a:ext>
            </a:extLst>
          </p:cNvPr>
          <p:cNvPicPr>
            <a:picLocks noChangeAspect="1"/>
          </p:cNvPicPr>
          <p:nvPr/>
        </p:nvPicPr>
        <p:blipFill rotWithShape="1">
          <a:blip r:embed="rId3"/>
          <a:srcRect r="1" b="3667"/>
          <a:stretch/>
        </p:blipFill>
        <p:spPr>
          <a:xfrm>
            <a:off x="6750141" y="-2"/>
            <a:ext cx="5441859" cy="5654940"/>
          </a:xfrm>
          <a:custGeom>
            <a:avLst/>
            <a:gdLst/>
            <a:ahLst/>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p:spPr>
      </p:pic>
      <p:sp>
        <p:nvSpPr>
          <p:cNvPr id="4" name="Footer Placeholder 3">
            <a:extLst>
              <a:ext uri="{FF2B5EF4-FFF2-40B4-BE49-F238E27FC236}">
                <a16:creationId xmlns:a16="http://schemas.microsoft.com/office/drawing/2014/main" id="{5BC97831-F64D-3944-1696-EAB73D708B5A}"/>
              </a:ext>
            </a:extLst>
          </p:cNvPr>
          <p:cNvSpPr>
            <a:spLocks noGrp="1"/>
          </p:cNvSpPr>
          <p:nvPr>
            <p:ph type="ftr" sz="quarter" idx="11"/>
          </p:nvPr>
        </p:nvSpPr>
        <p:spPr>
          <a:xfrm>
            <a:off x="6053666" y="6199632"/>
            <a:ext cx="4802755" cy="365760"/>
          </a:xfrm>
        </p:spPr>
        <p:txBody>
          <a:bodyPr vert="horz" lIns="91440" tIns="45720" rIns="91440" bIns="45720" rtlCol="0" anchor="ctr">
            <a:normAutofit/>
          </a:bodyPr>
          <a:lstStyle/>
          <a:p>
            <a:pPr algn="r" defTabSz="914400">
              <a:spcAft>
                <a:spcPts val="600"/>
              </a:spcAft>
              <a:defRPr/>
            </a:pPr>
            <a:r>
              <a:rPr lang="en-US" sz="1100" kern="1200">
                <a:solidFill>
                  <a:schemeClr val="tx1">
                    <a:alpha val="80000"/>
                  </a:schemeClr>
                </a:solidFill>
                <a:latin typeface="Calibri" panose="020F0502020204030204"/>
                <a:ea typeface="+mn-ea"/>
                <a:cs typeface="+mn-cs"/>
              </a:rPr>
              <a:t>TheCarePartnerProject.org ©2023</a:t>
            </a:r>
            <a:endParaRPr lang="en-US" sz="1100" kern="1200" dirty="0">
              <a:solidFill>
                <a:schemeClr val="tx1">
                  <a:alpha val="80000"/>
                </a:schemeClr>
              </a:solidFill>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BBC1E408-7FE0-4E5B-3313-311A187BA558}"/>
              </a:ext>
            </a:extLst>
          </p:cNvPr>
          <p:cNvSpPr>
            <a:spLocks noGrp="1"/>
          </p:cNvSpPr>
          <p:nvPr>
            <p:ph type="sldNum" sz="quarter" idx="12"/>
          </p:nvPr>
        </p:nvSpPr>
        <p:spPr/>
        <p:txBody>
          <a:bodyPr/>
          <a:lstStyle/>
          <a:p>
            <a:fld id="{D57F1E4F-1CFF-5643-939E-217C01CDF565}" type="slidenum">
              <a:rPr lang="en-US" smtClean="0"/>
              <a:pPr/>
              <a:t>24</a:t>
            </a:fld>
            <a:endParaRPr lang="en-US" dirty="0"/>
          </a:p>
        </p:txBody>
      </p:sp>
    </p:spTree>
    <p:extLst>
      <p:ext uri="{BB962C8B-B14F-4D97-AF65-F5344CB8AC3E}">
        <p14:creationId xmlns:p14="http://schemas.microsoft.com/office/powerpoint/2010/main" val="1751065628"/>
      </p:ext>
    </p:extLst>
  </p:cSld>
  <p:clrMapOvr>
    <a:overrideClrMapping bg1="dk1" tx1="lt1" bg2="dk2" tx2="lt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0" name="Rectangle 67">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0" name="Oval 69">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2965"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1" name="Group 71">
            <a:extLst>
              <a:ext uri="{FF2B5EF4-FFF2-40B4-BE49-F238E27FC236}">
                <a16:creationId xmlns:a16="http://schemas.microsoft.com/office/drawing/2014/main" id="{5614C7C0-FA1D-4105-8345-1DF76F9870A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2753" y="703679"/>
            <a:ext cx="753718" cy="1016562"/>
            <a:chOff x="422753" y="703679"/>
            <a:chExt cx="753718" cy="1016562"/>
          </a:xfrm>
        </p:grpSpPr>
        <p:sp>
          <p:nvSpPr>
            <p:cNvPr id="82"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956" y="703679"/>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1"/>
            </a:solidFill>
            <a:ln w="776" cap="flat">
              <a:noFill/>
              <a:prstDash val="solid"/>
              <a:miter/>
            </a:ln>
          </p:spPr>
          <p:txBody>
            <a:bodyPr rtlCol="0" anchor="ctr"/>
            <a:lstStyle/>
            <a:p>
              <a:endParaRPr lang="en-US" dirty="0"/>
            </a:p>
          </p:txBody>
        </p:sp>
        <p:sp>
          <p:nvSpPr>
            <p:cNvPr id="83"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2753" y="1562696"/>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1"/>
            </a:solidFill>
            <a:ln w="751" cap="flat">
              <a:noFill/>
              <a:prstDash val="solid"/>
              <a:miter/>
            </a:ln>
          </p:spPr>
          <p:txBody>
            <a:bodyPr rtlCol="0" anchor="ctr"/>
            <a:lstStyle/>
            <a:p>
              <a:endParaRPr lang="en-US" dirty="0"/>
            </a:p>
          </p:txBody>
        </p:sp>
      </p:grpSp>
      <p:sp>
        <p:nvSpPr>
          <p:cNvPr id="4" name="Footer Placeholder 3">
            <a:extLst>
              <a:ext uri="{FF2B5EF4-FFF2-40B4-BE49-F238E27FC236}">
                <a16:creationId xmlns:a16="http://schemas.microsoft.com/office/drawing/2014/main" id="{1E929E1E-E29E-C841-A74A-14D20AECB123}"/>
              </a:ext>
            </a:extLst>
          </p:cNvPr>
          <p:cNvSpPr>
            <a:spLocks noGrp="1"/>
          </p:cNvSpPr>
          <p:nvPr>
            <p:ph type="ftr" sz="quarter" idx="11"/>
          </p:nvPr>
        </p:nvSpPr>
        <p:spPr>
          <a:xfrm rot="16200000">
            <a:off x="9812115" y="1591485"/>
            <a:ext cx="3548094" cy="365125"/>
          </a:xfrm>
        </p:spPr>
        <p:txBody>
          <a:bodyPr vert="horz" lIns="91440" tIns="45720" rIns="91440" bIns="45720" rtlCol="0">
            <a:normAutofit/>
          </a:bodyPr>
          <a:lstStyle/>
          <a:p>
            <a:pPr defTabSz="914400">
              <a:spcAft>
                <a:spcPts val="600"/>
              </a:spcAft>
            </a:pPr>
            <a:r>
              <a:rPr lang="en-US" kern="1200">
                <a:solidFill>
                  <a:schemeClr val="tx1">
                    <a:alpha val="60000"/>
                  </a:schemeClr>
                </a:solidFill>
                <a:latin typeface="+mn-lt"/>
                <a:ea typeface="+mn-ea"/>
                <a:cs typeface="+mn-cs"/>
              </a:rPr>
              <a:t>TheCarePartnerProject.org ©2023</a:t>
            </a:r>
            <a:endParaRPr lang="en-US" kern="1200" dirty="0">
              <a:solidFill>
                <a:schemeClr val="tx1">
                  <a:alpha val="60000"/>
                </a:schemeClr>
              </a:solidFill>
              <a:latin typeface="+mn-lt"/>
              <a:ea typeface="+mn-ea"/>
              <a:cs typeface="+mn-cs"/>
            </a:endParaRPr>
          </a:p>
        </p:txBody>
      </p:sp>
      <p:sp>
        <p:nvSpPr>
          <p:cNvPr id="84"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4149" y="5775082"/>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1"/>
          </a:solidFill>
          <a:ln w="516" cap="flat">
            <a:noFill/>
            <a:prstDash val="solid"/>
            <a:miter/>
          </a:ln>
        </p:spPr>
        <p:txBody>
          <a:bodyPr rtlCol="0" anchor="ctr"/>
          <a:lstStyle/>
          <a:p>
            <a:endParaRPr lang="en-US" dirty="0"/>
          </a:p>
        </p:txBody>
      </p:sp>
      <p:sp>
        <p:nvSpPr>
          <p:cNvPr id="5" name="Slide Number Placeholder 4">
            <a:extLst>
              <a:ext uri="{FF2B5EF4-FFF2-40B4-BE49-F238E27FC236}">
                <a16:creationId xmlns:a16="http://schemas.microsoft.com/office/drawing/2014/main" id="{F8E80F02-59B6-8540-850B-36928EFAE4BA}"/>
              </a:ext>
            </a:extLst>
          </p:cNvPr>
          <p:cNvSpPr>
            <a:spLocks noGrp="1"/>
          </p:cNvSpPr>
          <p:nvPr>
            <p:ph type="sldNum" sz="quarter" idx="12"/>
          </p:nvPr>
        </p:nvSpPr>
        <p:spPr>
          <a:xfrm>
            <a:off x="8610600" y="6356350"/>
            <a:ext cx="2743200" cy="365125"/>
          </a:xfrm>
        </p:spPr>
        <p:txBody>
          <a:bodyPr vert="horz" lIns="91440" tIns="45720" rIns="91440" bIns="45720" rtlCol="0">
            <a:normAutofit/>
          </a:bodyPr>
          <a:lstStyle/>
          <a:p>
            <a:pPr defTabSz="914400">
              <a:spcAft>
                <a:spcPts val="600"/>
              </a:spcAft>
            </a:pPr>
            <a:fld id="{D57F1E4F-1CFF-5643-939E-217C01CDF565}" type="slidenum">
              <a:rPr lang="en-US">
                <a:solidFill>
                  <a:schemeClr val="tx1">
                    <a:alpha val="60000"/>
                  </a:schemeClr>
                </a:solidFill>
              </a:rPr>
              <a:pPr defTabSz="914400">
                <a:spcAft>
                  <a:spcPts val="600"/>
                </a:spcAft>
              </a:pPr>
              <a:t>25</a:t>
            </a:fld>
            <a:endParaRPr lang="en-US" dirty="0">
              <a:solidFill>
                <a:schemeClr val="tx1">
                  <a:alpha val="60000"/>
                </a:schemeClr>
              </a:solidFill>
            </a:endParaRPr>
          </a:p>
        </p:txBody>
      </p:sp>
      <p:cxnSp>
        <p:nvCxnSpPr>
          <p:cNvPr id="85" name="Straight Connector 77">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graphicFrame>
        <p:nvGraphicFramePr>
          <p:cNvPr id="63" name="TextBox 6">
            <a:extLst>
              <a:ext uri="{FF2B5EF4-FFF2-40B4-BE49-F238E27FC236}">
                <a16:creationId xmlns:a16="http://schemas.microsoft.com/office/drawing/2014/main" id="{39740A82-0908-47FB-8CE3-46A75A4E6816}"/>
              </a:ext>
            </a:extLst>
          </p:cNvPr>
          <p:cNvGraphicFramePr/>
          <p:nvPr>
            <p:extLst>
              <p:ext uri="{D42A27DB-BD31-4B8C-83A1-F6EECF244321}">
                <p14:modId xmlns:p14="http://schemas.microsoft.com/office/powerpoint/2010/main" val="280831705"/>
              </p:ext>
            </p:extLst>
          </p:nvPr>
        </p:nvGraphicFramePr>
        <p:xfrm>
          <a:off x="5272058" y="1073784"/>
          <a:ext cx="6197923" cy="49486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3" name="Title 1">
            <a:extLst>
              <a:ext uri="{FF2B5EF4-FFF2-40B4-BE49-F238E27FC236}">
                <a16:creationId xmlns:a16="http://schemas.microsoft.com/office/drawing/2014/main" id="{693C9DA7-CA5F-714E-9CD3-B442FAA6E908}"/>
              </a:ext>
            </a:extLst>
          </p:cNvPr>
          <p:cNvSpPr>
            <a:spLocks noGrp="1"/>
          </p:cNvSpPr>
          <p:nvPr>
            <p:ph type="title"/>
          </p:nvPr>
        </p:nvSpPr>
        <p:spPr>
          <a:xfrm>
            <a:off x="838200" y="1200682"/>
            <a:ext cx="4093570" cy="1325562"/>
          </a:xfrm>
        </p:spPr>
        <p:txBody>
          <a:bodyPr vert="horz" lIns="91440" tIns="45720" rIns="91440" bIns="45720" rtlCol="0" anchor="b">
            <a:normAutofit/>
          </a:bodyPr>
          <a:lstStyle/>
          <a:p>
            <a:r>
              <a:rPr lang="en-US" sz="2800" b="1" kern="1200" dirty="0">
                <a:solidFill>
                  <a:schemeClr val="bg1"/>
                </a:solidFill>
                <a:latin typeface="Arial" panose="020B0604020202020204" pitchFamily="34" charset="0"/>
                <a:cs typeface="Arial" panose="020B0604020202020204" pitchFamily="34" charset="0"/>
              </a:rPr>
              <a:t>Key Facts for </a:t>
            </a:r>
            <a:r>
              <a:rPr lang="en-US" sz="2800" b="1" dirty="0">
                <a:solidFill>
                  <a:schemeClr val="bg1"/>
                </a:solidFill>
                <a:latin typeface="Arial" panose="020B0604020202020204" pitchFamily="34" charset="0"/>
                <a:cs typeface="Arial" panose="020B0604020202020204" pitchFamily="34" charset="0"/>
              </a:rPr>
              <a:t>P</a:t>
            </a:r>
            <a:r>
              <a:rPr lang="en-US" sz="2800" b="1" kern="1200" dirty="0">
                <a:solidFill>
                  <a:schemeClr val="bg1"/>
                </a:solidFill>
                <a:latin typeface="Arial" panose="020B0604020202020204" pitchFamily="34" charset="0"/>
                <a:cs typeface="Arial" panose="020B0604020202020204" pitchFamily="34" charset="0"/>
              </a:rPr>
              <a:t>reventing </a:t>
            </a:r>
            <a:r>
              <a:rPr lang="en-US" sz="2800" b="1" dirty="0">
                <a:solidFill>
                  <a:schemeClr val="bg1"/>
                </a:solidFill>
                <a:latin typeface="Arial" panose="020B0604020202020204" pitchFamily="34" charset="0"/>
                <a:cs typeface="Arial" panose="020B0604020202020204" pitchFamily="34" charset="0"/>
              </a:rPr>
              <a:t>Sepsis </a:t>
            </a:r>
            <a:r>
              <a:rPr lang="en-US" sz="2800" b="1" kern="1200" dirty="0">
                <a:solidFill>
                  <a:schemeClr val="bg1"/>
                </a:solidFill>
                <a:latin typeface="Arial" panose="020B0604020202020204" pitchFamily="34" charset="0"/>
                <a:cs typeface="Arial" panose="020B0604020202020204" pitchFamily="34" charset="0"/>
              </a:rPr>
              <a:t>  </a:t>
            </a:r>
          </a:p>
        </p:txBody>
      </p:sp>
      <p:sp>
        <p:nvSpPr>
          <p:cNvPr id="14" name="TextBox 13">
            <a:extLst>
              <a:ext uri="{FF2B5EF4-FFF2-40B4-BE49-F238E27FC236}">
                <a16:creationId xmlns:a16="http://schemas.microsoft.com/office/drawing/2014/main" id="{C2F50251-BD02-B54D-B604-FA8093E4E340}"/>
              </a:ext>
            </a:extLst>
          </p:cNvPr>
          <p:cNvSpPr txBox="1"/>
          <p:nvPr/>
        </p:nvSpPr>
        <p:spPr>
          <a:xfrm>
            <a:off x="1020297" y="2543606"/>
            <a:ext cx="4546278" cy="3277820"/>
          </a:xfrm>
          <a:prstGeom prst="rect">
            <a:avLst/>
          </a:prstGeom>
          <a:noFill/>
        </p:spPr>
        <p:txBody>
          <a:bodyPr wrap="square" rtlCol="0">
            <a:spAutoFit/>
          </a:bodyPr>
          <a:lstStyle/>
          <a:p>
            <a:r>
              <a:rPr lang="en-US" b="1" dirty="0">
                <a:solidFill>
                  <a:srgbClr val="FFFF00"/>
                </a:solidFill>
              </a:rPr>
              <a:t>Act fast! </a:t>
            </a:r>
            <a:r>
              <a:rPr lang="en-US" b="1" dirty="0">
                <a:solidFill>
                  <a:schemeClr val="bg1"/>
                </a:solidFill>
              </a:rPr>
              <a:t>Trust your gut! Persist as necessary. Press for testing. Ask about rapid test.</a:t>
            </a:r>
          </a:p>
          <a:p>
            <a:endParaRPr lang="en-US" b="1" dirty="0">
              <a:solidFill>
                <a:srgbClr val="FFFF00"/>
              </a:solidFill>
            </a:endParaRPr>
          </a:p>
          <a:p>
            <a:r>
              <a:rPr lang="en-US" b="1" dirty="0">
                <a:solidFill>
                  <a:srgbClr val="FFFF00"/>
                </a:solidFill>
              </a:rPr>
              <a:t>Sound the alarm for…</a:t>
            </a:r>
          </a:p>
          <a:p>
            <a:r>
              <a:rPr lang="en-US" b="1" dirty="0">
                <a:solidFill>
                  <a:schemeClr val="bg1"/>
                </a:solidFill>
              </a:rPr>
              <a:t>Lethargy, confusion, disorientation, inability to stay awake, fever, pain that doesn’t respond to common pain relievers. </a:t>
            </a:r>
          </a:p>
          <a:p>
            <a:endParaRPr lang="en-US" b="1" dirty="0">
              <a:solidFill>
                <a:schemeClr val="bg1"/>
              </a:solidFill>
            </a:endParaRPr>
          </a:p>
          <a:p>
            <a:r>
              <a:rPr lang="en-US" b="1" dirty="0">
                <a:solidFill>
                  <a:schemeClr val="bg1"/>
                </a:solidFill>
              </a:rPr>
              <a:t>Your loved one/the patient Patient says:</a:t>
            </a:r>
          </a:p>
          <a:p>
            <a:r>
              <a:rPr lang="en-US" b="1" dirty="0">
                <a:solidFill>
                  <a:schemeClr val="bg1"/>
                </a:solidFill>
              </a:rPr>
              <a:t> </a:t>
            </a:r>
            <a:r>
              <a:rPr lang="en-US" b="1" dirty="0">
                <a:solidFill>
                  <a:srgbClr val="FFFF00"/>
                </a:solidFill>
              </a:rPr>
              <a:t>“I feel like I’m dying.”</a:t>
            </a:r>
            <a:r>
              <a:rPr lang="en-US" b="1" dirty="0">
                <a:solidFill>
                  <a:schemeClr val="bg1"/>
                </a:solidFill>
              </a:rPr>
              <a:t>/similar plea, fear. </a:t>
            </a:r>
          </a:p>
          <a:p>
            <a:r>
              <a:rPr lang="en-US" b="1" dirty="0">
                <a:solidFill>
                  <a:schemeClr val="accent5">
                    <a:lumMod val="60000"/>
                    <a:lumOff val="40000"/>
                  </a:schemeClr>
                </a:solidFill>
              </a:rPr>
              <a:t>:</a:t>
            </a:r>
          </a:p>
          <a:p>
            <a:r>
              <a:rPr lang="en-US" sz="900" dirty="0">
                <a:solidFill>
                  <a:srgbClr val="FFFFFF"/>
                </a:solidFill>
              </a:rPr>
              <a:t>“I </a:t>
            </a:r>
            <a:endParaRPr lang="en-US" dirty="0"/>
          </a:p>
        </p:txBody>
      </p:sp>
    </p:spTree>
    <p:extLst>
      <p:ext uri="{BB962C8B-B14F-4D97-AF65-F5344CB8AC3E}">
        <p14:creationId xmlns:p14="http://schemas.microsoft.com/office/powerpoint/2010/main" val="25583537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Freeform: Shape 12">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3EC5BDD-E3E4-7C40-BE6C-71803300B805}"/>
              </a:ext>
            </a:extLst>
          </p:cNvPr>
          <p:cNvSpPr>
            <a:spLocks noGrp="1"/>
          </p:cNvSpPr>
          <p:nvPr>
            <p:ph type="title"/>
          </p:nvPr>
        </p:nvSpPr>
        <p:spPr>
          <a:xfrm>
            <a:off x="686834" y="1153572"/>
            <a:ext cx="3200400" cy="4461163"/>
          </a:xfrm>
        </p:spPr>
        <p:txBody>
          <a:bodyPr>
            <a:normAutofit/>
          </a:bodyPr>
          <a:lstStyle/>
          <a:p>
            <a:r>
              <a:rPr lang="en-US" b="1" dirty="0">
                <a:solidFill>
                  <a:srgbClr val="FFFF00"/>
                </a:solidFill>
                <a:latin typeface="+mn-lt"/>
              </a:rPr>
              <a:t>Sound the Alarm for… </a:t>
            </a:r>
            <a:br>
              <a:rPr lang="en-US" b="1" dirty="0">
                <a:solidFill>
                  <a:srgbClr val="FFFFFF"/>
                </a:solidFill>
              </a:rPr>
            </a:br>
            <a:br>
              <a:rPr lang="en-US" b="1" dirty="0">
                <a:solidFill>
                  <a:srgbClr val="FFFFFF"/>
                </a:solidFill>
              </a:rPr>
            </a:br>
            <a:r>
              <a:rPr lang="en-US" sz="2000" b="1" dirty="0">
                <a:solidFill>
                  <a:srgbClr val="FFFF00"/>
                </a:solidFill>
              </a:rPr>
              <a:t>These symptoms are common across Infections. </a:t>
            </a:r>
            <a:br>
              <a:rPr lang="en-US" sz="2000" b="1" dirty="0">
                <a:solidFill>
                  <a:schemeClr val="accent4"/>
                </a:solidFill>
              </a:rPr>
            </a:br>
            <a:br>
              <a:rPr lang="en-US" sz="2000" b="1" dirty="0">
                <a:solidFill>
                  <a:schemeClr val="accent4"/>
                </a:solidFill>
              </a:rPr>
            </a:br>
            <a:r>
              <a:rPr lang="en-US" sz="2000" b="1" dirty="0">
                <a:solidFill>
                  <a:srgbClr val="FFFF00"/>
                </a:solidFill>
              </a:rPr>
              <a:t>See TheCare PartnerProject.org  for specifics</a:t>
            </a:r>
            <a:r>
              <a:rPr lang="en-US" sz="2000" b="1" dirty="0">
                <a:solidFill>
                  <a:schemeClr val="accent4"/>
                </a:solidFill>
              </a:rPr>
              <a:t>.</a:t>
            </a:r>
          </a:p>
        </p:txBody>
      </p:sp>
      <p:sp>
        <p:nvSpPr>
          <p:cNvPr id="15" name="Arc 14">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A6180ACE-6BDB-B44D-B6FA-C1A07BC354C7}"/>
              </a:ext>
            </a:extLst>
          </p:cNvPr>
          <p:cNvSpPr>
            <a:spLocks noGrp="1"/>
          </p:cNvSpPr>
          <p:nvPr>
            <p:ph idx="1"/>
          </p:nvPr>
        </p:nvSpPr>
        <p:spPr>
          <a:xfrm>
            <a:off x="4139024" y="319088"/>
            <a:ext cx="7151530" cy="6037262"/>
          </a:xfrm>
        </p:spPr>
        <p:txBody>
          <a:bodyPr anchor="ctr">
            <a:normAutofit fontScale="47500" lnSpcReduction="20000"/>
          </a:bodyPr>
          <a:lstStyle/>
          <a:p>
            <a:pPr marL="0" indent="0">
              <a:buNone/>
            </a:pPr>
            <a:endParaRPr lang="en-US" sz="2000" dirty="0"/>
          </a:p>
          <a:p>
            <a:pPr>
              <a:lnSpc>
                <a:spcPct val="170000"/>
              </a:lnSpc>
            </a:pPr>
            <a:r>
              <a:rPr lang="en-US" sz="4200" dirty="0"/>
              <a:t>Shortness of breath, shallow breath, rapid breathing  </a:t>
            </a:r>
          </a:p>
          <a:p>
            <a:pPr>
              <a:lnSpc>
                <a:spcPct val="170000"/>
              </a:lnSpc>
            </a:pPr>
            <a:r>
              <a:rPr lang="en-US" sz="4200" dirty="0"/>
              <a:t>New onset of mental confusion/disorientation/inability to focus</a:t>
            </a:r>
          </a:p>
          <a:p>
            <a:pPr>
              <a:lnSpc>
                <a:spcPct val="170000"/>
              </a:lnSpc>
            </a:pPr>
            <a:r>
              <a:rPr lang="en-US" sz="4200" dirty="0"/>
              <a:t>Lethargy, inability to stay awake or alert   </a:t>
            </a:r>
          </a:p>
          <a:p>
            <a:pPr>
              <a:lnSpc>
                <a:spcPct val="170000"/>
              </a:lnSpc>
            </a:pPr>
            <a:r>
              <a:rPr lang="en-US" sz="4200" dirty="0"/>
              <a:t>Fever (note: some people don’t run fevers with infection)</a:t>
            </a:r>
          </a:p>
          <a:p>
            <a:pPr>
              <a:lnSpc>
                <a:spcPct val="170000"/>
              </a:lnSpc>
            </a:pPr>
            <a:r>
              <a:rPr lang="en-US" sz="4200" dirty="0"/>
              <a:t>Shivering </a:t>
            </a:r>
          </a:p>
          <a:p>
            <a:pPr>
              <a:lnSpc>
                <a:spcPct val="170000"/>
              </a:lnSpc>
            </a:pPr>
            <a:r>
              <a:rPr lang="en-US" sz="4200" dirty="0"/>
              <a:t>“Off color” in skin, person “just doesn’t look right” </a:t>
            </a:r>
          </a:p>
          <a:p>
            <a:pPr>
              <a:lnSpc>
                <a:spcPct val="170000"/>
              </a:lnSpc>
            </a:pPr>
            <a:r>
              <a:rPr lang="en-US" sz="4200" dirty="0"/>
              <a:t>Pain not controlled by OTC relievers, e.g., Tylenol, Motrin</a:t>
            </a:r>
          </a:p>
          <a:p>
            <a:pPr>
              <a:lnSpc>
                <a:spcPct val="170000"/>
              </a:lnSpc>
            </a:pPr>
            <a:r>
              <a:rPr lang="en-US" sz="4200" dirty="0"/>
              <a:t>Patient says:   </a:t>
            </a:r>
          </a:p>
          <a:p>
            <a:pPr marL="0" indent="0" algn="ctr">
              <a:buNone/>
            </a:pPr>
            <a:r>
              <a:rPr lang="en-US" sz="4200" b="1" dirty="0">
                <a:latin typeface="+mj-lt"/>
              </a:rPr>
              <a:t>“Something is really wrong with me.”</a:t>
            </a:r>
          </a:p>
          <a:p>
            <a:pPr marL="0" indent="0" algn="ctr">
              <a:buNone/>
            </a:pPr>
            <a:r>
              <a:rPr lang="en-US" sz="4200" b="1" dirty="0">
                <a:latin typeface="+mj-lt"/>
              </a:rPr>
              <a:t> </a:t>
            </a:r>
          </a:p>
          <a:p>
            <a:pPr marL="0" indent="0" algn="ctr">
              <a:buNone/>
            </a:pPr>
            <a:r>
              <a:rPr lang="en-US" sz="4200" b="1" dirty="0">
                <a:latin typeface="+mj-lt"/>
              </a:rPr>
              <a:t>“I don’t feel like myself.”</a:t>
            </a:r>
          </a:p>
          <a:p>
            <a:pPr marL="0" indent="0">
              <a:buNone/>
            </a:pPr>
            <a:endParaRPr lang="en-US" sz="2000" b="1" dirty="0"/>
          </a:p>
          <a:p>
            <a:pPr marL="0" indent="0">
              <a:buNone/>
            </a:pPr>
            <a:endParaRPr lang="en-US" sz="2000" dirty="0"/>
          </a:p>
        </p:txBody>
      </p:sp>
      <p:sp>
        <p:nvSpPr>
          <p:cNvPr id="5" name="Footer Placeholder 4">
            <a:extLst>
              <a:ext uri="{FF2B5EF4-FFF2-40B4-BE49-F238E27FC236}">
                <a16:creationId xmlns:a16="http://schemas.microsoft.com/office/drawing/2014/main" id="{21478488-A661-4548-A1BE-A5ECDAB89804}"/>
              </a:ext>
            </a:extLst>
          </p:cNvPr>
          <p:cNvSpPr>
            <a:spLocks noGrp="1"/>
          </p:cNvSpPr>
          <p:nvPr>
            <p:ph type="ftr" sz="quarter" idx="11"/>
          </p:nvPr>
        </p:nvSpPr>
        <p:spPr>
          <a:xfrm>
            <a:off x="4038600" y="6356350"/>
            <a:ext cx="5251174" cy="365125"/>
          </a:xfrm>
        </p:spPr>
        <p:txBody>
          <a:bodyPr>
            <a:normAutofit/>
          </a:bodyPr>
          <a:lstStyle/>
          <a:p>
            <a:pPr>
              <a:spcAft>
                <a:spcPts val="600"/>
              </a:spcAft>
            </a:pPr>
            <a:r>
              <a:rPr lang="en-US"/>
              <a:t>TheCarePartnerProject.org ©2023</a:t>
            </a:r>
            <a:endParaRPr lang="en-US" dirty="0"/>
          </a:p>
        </p:txBody>
      </p:sp>
      <p:sp>
        <p:nvSpPr>
          <p:cNvPr id="6" name="Slide Number Placeholder 5">
            <a:extLst>
              <a:ext uri="{FF2B5EF4-FFF2-40B4-BE49-F238E27FC236}">
                <a16:creationId xmlns:a16="http://schemas.microsoft.com/office/drawing/2014/main" id="{9E218753-247B-794A-BCCB-62E3200FBDD6}"/>
              </a:ext>
            </a:extLst>
          </p:cNvPr>
          <p:cNvSpPr>
            <a:spLocks noGrp="1"/>
          </p:cNvSpPr>
          <p:nvPr>
            <p:ph type="sldNum" sz="quarter" idx="12"/>
          </p:nvPr>
        </p:nvSpPr>
        <p:spPr>
          <a:xfrm>
            <a:off x="9541564" y="6356350"/>
            <a:ext cx="1812235" cy="365125"/>
          </a:xfrm>
        </p:spPr>
        <p:txBody>
          <a:bodyPr>
            <a:normAutofit/>
          </a:bodyPr>
          <a:lstStyle/>
          <a:p>
            <a:pPr>
              <a:spcAft>
                <a:spcPts val="600"/>
              </a:spcAft>
            </a:pPr>
            <a:fld id="{D57F1E4F-1CFF-5643-939E-217C01CDF565}" type="slidenum">
              <a:rPr lang="en-US" smtClean="0"/>
              <a:pPr>
                <a:spcAft>
                  <a:spcPts val="600"/>
                </a:spcAft>
              </a:pPr>
              <a:t>26</a:t>
            </a:fld>
            <a:endParaRPr lang="en-US" dirty="0"/>
          </a:p>
        </p:txBody>
      </p:sp>
      <p:pic>
        <p:nvPicPr>
          <p:cNvPr id="10" name="Picture 9" descr="A picture containing diagram&#10;&#10;Description automatically generated">
            <a:extLst>
              <a:ext uri="{FF2B5EF4-FFF2-40B4-BE49-F238E27FC236}">
                <a16:creationId xmlns:a16="http://schemas.microsoft.com/office/drawing/2014/main" id="{F8FC80EE-9B4D-0B45-B861-F25E24743BEE}"/>
              </a:ext>
            </a:extLst>
          </p:cNvPr>
          <p:cNvPicPr>
            <a:picLocks noChangeAspect="1"/>
          </p:cNvPicPr>
          <p:nvPr/>
        </p:nvPicPr>
        <p:blipFill>
          <a:blip r:embed="rId3"/>
          <a:stretch>
            <a:fillRect/>
          </a:stretch>
        </p:blipFill>
        <p:spPr>
          <a:xfrm rot="20238873">
            <a:off x="540994" y="5382592"/>
            <a:ext cx="1357062" cy="1169254"/>
          </a:xfrm>
          <a:prstGeom prst="rect">
            <a:avLst/>
          </a:prstGeom>
        </p:spPr>
      </p:pic>
      <p:pic>
        <p:nvPicPr>
          <p:cNvPr id="12" name="Picture 11" descr="Graphical user interface, text&#10;&#10;Description automatically generated">
            <a:extLst>
              <a:ext uri="{FF2B5EF4-FFF2-40B4-BE49-F238E27FC236}">
                <a16:creationId xmlns:a16="http://schemas.microsoft.com/office/drawing/2014/main" id="{3477C2F5-E83A-CB48-BBA4-EE2BAF938694}"/>
              </a:ext>
            </a:extLst>
          </p:cNvPr>
          <p:cNvPicPr>
            <a:picLocks noChangeAspect="1"/>
          </p:cNvPicPr>
          <p:nvPr/>
        </p:nvPicPr>
        <p:blipFill>
          <a:blip r:embed="rId4"/>
          <a:stretch>
            <a:fillRect/>
          </a:stretch>
        </p:blipFill>
        <p:spPr>
          <a:xfrm rot="792717">
            <a:off x="2111574" y="5377851"/>
            <a:ext cx="1358749" cy="1124620"/>
          </a:xfrm>
          <a:prstGeom prst="rect">
            <a:avLst/>
          </a:prstGeom>
        </p:spPr>
      </p:pic>
    </p:spTree>
    <p:extLst>
      <p:ext uri="{BB962C8B-B14F-4D97-AF65-F5344CB8AC3E}">
        <p14:creationId xmlns:p14="http://schemas.microsoft.com/office/powerpoint/2010/main" val="24650680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74E4F8-F142-A902-54A3-286D7F584EBA}"/>
            </a:ext>
          </a:extLst>
        </p:cNvPr>
        <p:cNvGrpSpPr/>
        <p:nvPr/>
      </p:nvGrpSpPr>
      <p:grpSpPr>
        <a:xfrm>
          <a:off x="0" y="0"/>
          <a:ext cx="0" cy="0"/>
          <a:chOff x="0" y="0"/>
          <a:chExt cx="0" cy="0"/>
        </a:xfrm>
      </p:grpSpPr>
      <p:pic>
        <p:nvPicPr>
          <p:cNvPr id="11" name="Picture 10" descr="Text&#10;&#10;Description automatically generated with medium confidence">
            <a:extLst>
              <a:ext uri="{FF2B5EF4-FFF2-40B4-BE49-F238E27FC236}">
                <a16:creationId xmlns:a16="http://schemas.microsoft.com/office/drawing/2014/main" id="{98DD183F-3CA7-EB96-440F-36C5362477C3}"/>
              </a:ext>
            </a:extLst>
          </p:cNvPr>
          <p:cNvPicPr>
            <a:picLocks noChangeAspect="1"/>
          </p:cNvPicPr>
          <p:nvPr/>
        </p:nvPicPr>
        <p:blipFill rotWithShape="1">
          <a:blip r:embed="rId3"/>
          <a:srcRect l="3000" r="2" b="2"/>
          <a:stretch/>
        </p:blipFill>
        <p:spPr>
          <a:xfrm>
            <a:off x="1673072" y="662869"/>
            <a:ext cx="3156645" cy="3156647"/>
          </a:xfrm>
          <a:prstGeom prst="rect">
            <a:avLst/>
          </a:prstGeom>
        </p:spPr>
      </p:pic>
      <p:pic>
        <p:nvPicPr>
          <p:cNvPr id="5" name="Picture 4" descr="Graphical user interface, text&#10;&#10;Description automatically generated">
            <a:extLst>
              <a:ext uri="{FF2B5EF4-FFF2-40B4-BE49-F238E27FC236}">
                <a16:creationId xmlns:a16="http://schemas.microsoft.com/office/drawing/2014/main" id="{885A0823-ADD6-7131-1E31-6B09EE25BAC3}"/>
              </a:ext>
            </a:extLst>
          </p:cNvPr>
          <p:cNvPicPr>
            <a:picLocks noChangeAspect="1"/>
          </p:cNvPicPr>
          <p:nvPr/>
        </p:nvPicPr>
        <p:blipFill rotWithShape="1">
          <a:blip r:embed="rId4"/>
          <a:srcRect r="2500"/>
          <a:stretch/>
        </p:blipFill>
        <p:spPr>
          <a:xfrm>
            <a:off x="897705" y="4328887"/>
            <a:ext cx="1873964" cy="1873965"/>
          </a:xfrm>
          <a:prstGeom prst="rect">
            <a:avLst/>
          </a:prstGeom>
        </p:spPr>
      </p:pic>
      <p:pic>
        <p:nvPicPr>
          <p:cNvPr id="7" name="Picture 6" descr="Graphical user interface, text&#10;&#10;Description automatically generated">
            <a:extLst>
              <a:ext uri="{FF2B5EF4-FFF2-40B4-BE49-F238E27FC236}">
                <a16:creationId xmlns:a16="http://schemas.microsoft.com/office/drawing/2014/main" id="{C10AF411-C4C7-877A-25D5-F94B2C153F11}"/>
              </a:ext>
            </a:extLst>
          </p:cNvPr>
          <p:cNvPicPr>
            <a:picLocks noChangeAspect="1"/>
          </p:cNvPicPr>
          <p:nvPr/>
        </p:nvPicPr>
        <p:blipFill rotWithShape="1">
          <a:blip r:embed="rId5"/>
          <a:srcRect l="1000" r="-6" b="-6"/>
          <a:stretch/>
        </p:blipFill>
        <p:spPr>
          <a:xfrm>
            <a:off x="3677551" y="4248774"/>
            <a:ext cx="1976234" cy="1976232"/>
          </a:xfrm>
          <a:prstGeom prst="rect">
            <a:avLst/>
          </a:prstGeom>
        </p:spPr>
      </p:pic>
      <p:sp>
        <p:nvSpPr>
          <p:cNvPr id="2" name="Footer Placeholder 1">
            <a:extLst>
              <a:ext uri="{FF2B5EF4-FFF2-40B4-BE49-F238E27FC236}">
                <a16:creationId xmlns:a16="http://schemas.microsoft.com/office/drawing/2014/main" id="{54CE8459-AEAF-7899-63AD-268B4ADA0165}"/>
              </a:ext>
            </a:extLst>
          </p:cNvPr>
          <p:cNvSpPr>
            <a:spLocks noGrp="1"/>
          </p:cNvSpPr>
          <p:nvPr>
            <p:ph type="ftr" sz="quarter" idx="11"/>
          </p:nvPr>
        </p:nvSpPr>
        <p:spPr>
          <a:xfrm>
            <a:off x="4038600" y="6402070"/>
            <a:ext cx="4114800" cy="365125"/>
          </a:xfrm>
        </p:spPr>
        <p:txBody>
          <a:bodyPr>
            <a:normAutofit/>
          </a:bodyPr>
          <a:lstStyle/>
          <a:p>
            <a:pPr>
              <a:spcAft>
                <a:spcPts val="600"/>
              </a:spcAft>
            </a:pPr>
            <a:r>
              <a:rPr lang="en-US"/>
              <a:t>TheCarePartnerProject.org ©2025</a:t>
            </a:r>
            <a:endParaRPr lang="en-US" dirty="0"/>
          </a:p>
        </p:txBody>
      </p:sp>
      <p:sp>
        <p:nvSpPr>
          <p:cNvPr id="3" name="Slide Number Placeholder 2">
            <a:extLst>
              <a:ext uri="{FF2B5EF4-FFF2-40B4-BE49-F238E27FC236}">
                <a16:creationId xmlns:a16="http://schemas.microsoft.com/office/drawing/2014/main" id="{743FA1C7-1831-0FA0-76AA-A50D495F0A34}"/>
              </a:ext>
            </a:extLst>
          </p:cNvPr>
          <p:cNvSpPr>
            <a:spLocks noGrp="1"/>
          </p:cNvSpPr>
          <p:nvPr>
            <p:ph type="sldNum" sz="quarter" idx="12"/>
          </p:nvPr>
        </p:nvSpPr>
        <p:spPr>
          <a:xfrm>
            <a:off x="8610600" y="6402070"/>
            <a:ext cx="2743200" cy="365125"/>
          </a:xfrm>
        </p:spPr>
        <p:txBody>
          <a:bodyPr>
            <a:normAutofit/>
          </a:bodyPr>
          <a:lstStyle/>
          <a:p>
            <a:pPr>
              <a:spcAft>
                <a:spcPts val="600"/>
              </a:spcAft>
            </a:pPr>
            <a:fld id="{D57F1E4F-1CFF-5643-939E-217C01CDF565}" type="slidenum">
              <a:rPr lang="en-US" smtClean="0"/>
              <a:pPr>
                <a:spcAft>
                  <a:spcPts val="600"/>
                </a:spcAft>
              </a:pPr>
              <a:t>27</a:t>
            </a:fld>
            <a:endParaRPr lang="en-US" dirty="0"/>
          </a:p>
        </p:txBody>
      </p:sp>
      <p:pic>
        <p:nvPicPr>
          <p:cNvPr id="61" name="Picture 60" descr="Text&#10;&#10;Description automatically generated">
            <a:extLst>
              <a:ext uri="{FF2B5EF4-FFF2-40B4-BE49-F238E27FC236}">
                <a16:creationId xmlns:a16="http://schemas.microsoft.com/office/drawing/2014/main" id="{B0A3DF5F-49BE-0F3E-2FDB-0EB8155F0B24}"/>
              </a:ext>
            </a:extLst>
          </p:cNvPr>
          <p:cNvPicPr>
            <a:picLocks noChangeAspect="1"/>
          </p:cNvPicPr>
          <p:nvPr/>
        </p:nvPicPr>
        <p:blipFill rotWithShape="1">
          <a:blip r:embed="rId6"/>
          <a:srcRect l="3000" r="2" b="2"/>
          <a:stretch/>
        </p:blipFill>
        <p:spPr>
          <a:xfrm>
            <a:off x="6283090" y="716860"/>
            <a:ext cx="5424277" cy="5424279"/>
          </a:xfrm>
          <a:prstGeom prst="rect">
            <a:avLst/>
          </a:prstGeom>
        </p:spPr>
      </p:pic>
      <p:sp>
        <p:nvSpPr>
          <p:cNvPr id="12" name="TextBox 11">
            <a:extLst>
              <a:ext uri="{FF2B5EF4-FFF2-40B4-BE49-F238E27FC236}">
                <a16:creationId xmlns:a16="http://schemas.microsoft.com/office/drawing/2014/main" id="{7789DECC-13AF-6D02-A967-D126518EBC45}"/>
              </a:ext>
            </a:extLst>
          </p:cNvPr>
          <p:cNvSpPr txBox="1"/>
          <p:nvPr/>
        </p:nvSpPr>
        <p:spPr>
          <a:xfrm>
            <a:off x="1328738" y="90805"/>
            <a:ext cx="9190191" cy="369332"/>
          </a:xfrm>
          <a:prstGeom prst="rect">
            <a:avLst/>
          </a:prstGeom>
          <a:noFill/>
        </p:spPr>
        <p:txBody>
          <a:bodyPr wrap="square" rtlCol="0">
            <a:spAutoFit/>
          </a:bodyPr>
          <a:lstStyle/>
          <a:p>
            <a:r>
              <a:rPr lang="en-US" b="1" dirty="0">
                <a:solidFill>
                  <a:schemeClr val="accent2"/>
                </a:solidFill>
              </a:rPr>
              <a:t>Download your free checklists  at www.TheCarePartnerProject.org</a:t>
            </a:r>
          </a:p>
        </p:txBody>
      </p:sp>
      <p:pic>
        <p:nvPicPr>
          <p:cNvPr id="6" name="Picture 5" descr="A finger with a pink bow&#10;&#10;AI-generated content may be incorrect.">
            <a:extLst>
              <a:ext uri="{FF2B5EF4-FFF2-40B4-BE49-F238E27FC236}">
                <a16:creationId xmlns:a16="http://schemas.microsoft.com/office/drawing/2014/main" id="{7D6D07D9-71F9-8578-D080-FA45D5EE4B8A}"/>
              </a:ext>
            </a:extLst>
          </p:cNvPr>
          <p:cNvPicPr>
            <a:picLocks noChangeAspect="1"/>
          </p:cNvPicPr>
          <p:nvPr/>
        </p:nvPicPr>
        <p:blipFill>
          <a:blip r:embed="rId7"/>
          <a:stretch>
            <a:fillRect/>
          </a:stretch>
        </p:blipFill>
        <p:spPr>
          <a:xfrm>
            <a:off x="239226" y="90805"/>
            <a:ext cx="1595120" cy="1595120"/>
          </a:xfrm>
          <a:prstGeom prst="rect">
            <a:avLst/>
          </a:prstGeom>
        </p:spPr>
      </p:pic>
    </p:spTree>
    <p:extLst>
      <p:ext uri="{BB962C8B-B14F-4D97-AF65-F5344CB8AC3E}">
        <p14:creationId xmlns:p14="http://schemas.microsoft.com/office/powerpoint/2010/main" val="36873451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8089596F-E7AE-114B-BD06-93156F444ED3}"/>
              </a:ext>
            </a:extLst>
          </p:cNvPr>
          <p:cNvSpPr>
            <a:spLocks noGrp="1"/>
          </p:cNvSpPr>
          <p:nvPr>
            <p:ph type="ftr" sz="quarter" idx="11"/>
          </p:nvPr>
        </p:nvSpPr>
        <p:spPr>
          <a:xfrm>
            <a:off x="4038600" y="6356350"/>
            <a:ext cx="4114800" cy="365125"/>
          </a:xfrm>
        </p:spPr>
        <p:txBody>
          <a:bodyPr vert="horz" lIns="91440" tIns="45720" rIns="91440" bIns="45720" rtlCol="0" anchor="ctr">
            <a:normAutofit/>
          </a:bodyPr>
          <a:lstStyle/>
          <a:p>
            <a:pPr defTabSz="914400">
              <a:spcAft>
                <a:spcPts val="600"/>
              </a:spcAft>
            </a:pPr>
            <a:r>
              <a:rPr lang="en-US" kern="1200">
                <a:solidFill>
                  <a:schemeClr val="tx1">
                    <a:tint val="75000"/>
                  </a:schemeClr>
                </a:solidFill>
                <a:latin typeface="+mn-lt"/>
                <a:ea typeface="+mn-ea"/>
                <a:cs typeface="+mn-cs"/>
              </a:rPr>
              <a:t>TheCarePartnerProject.org ©2023</a:t>
            </a:r>
            <a:endParaRPr lang="en-US" kern="1200" dirty="0">
              <a:solidFill>
                <a:schemeClr val="tx1">
                  <a:tint val="75000"/>
                </a:schemeClr>
              </a:solidFill>
              <a:latin typeface="+mn-lt"/>
              <a:ea typeface="+mn-ea"/>
              <a:cs typeface="+mn-cs"/>
            </a:endParaRPr>
          </a:p>
        </p:txBody>
      </p:sp>
      <p:sp>
        <p:nvSpPr>
          <p:cNvPr id="5" name="Slide Number Placeholder 4">
            <a:extLst>
              <a:ext uri="{FF2B5EF4-FFF2-40B4-BE49-F238E27FC236}">
                <a16:creationId xmlns:a16="http://schemas.microsoft.com/office/drawing/2014/main" id="{B3FA47BB-F169-D748-889B-79FA5629EE63}"/>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defTabSz="914400">
              <a:spcAft>
                <a:spcPts val="600"/>
              </a:spcAft>
            </a:pPr>
            <a:fld id="{D57F1E4F-1CFF-5643-939E-217C01CDF565}" type="slidenum">
              <a:rPr lang="en-US" smtClean="0"/>
              <a:pPr defTabSz="914400">
                <a:spcAft>
                  <a:spcPts val="600"/>
                </a:spcAft>
              </a:pPr>
              <a:t>28</a:t>
            </a:fld>
            <a:endParaRPr lang="en-US" dirty="0"/>
          </a:p>
        </p:txBody>
      </p:sp>
      <p:sp>
        <p:nvSpPr>
          <p:cNvPr id="6" name="Rectangle 5">
            <a:extLst>
              <a:ext uri="{FF2B5EF4-FFF2-40B4-BE49-F238E27FC236}">
                <a16:creationId xmlns:a16="http://schemas.microsoft.com/office/drawing/2014/main" id="{C70BC6C5-C0AB-A04F-A825-7578F4EB1150}"/>
              </a:ext>
            </a:extLst>
          </p:cNvPr>
          <p:cNvSpPr/>
          <p:nvPr/>
        </p:nvSpPr>
        <p:spPr>
          <a:xfrm>
            <a:off x="3335867" y="5618679"/>
            <a:ext cx="5825065" cy="646331"/>
          </a:xfrm>
          <a:prstGeom prst="rect">
            <a:avLst/>
          </a:prstGeom>
        </p:spPr>
        <p:txBody>
          <a:bodyPr wrap="square">
            <a:spAutoFit/>
          </a:bodyPr>
          <a:lstStyle/>
          <a:p>
            <a:r>
              <a:rPr lang="en-US" sz="3600" b="1" dirty="0">
                <a:solidFill>
                  <a:schemeClr val="accent2"/>
                </a:solidFill>
              </a:rPr>
              <a:t>Questions? Ideas? Let’s talk! </a:t>
            </a:r>
          </a:p>
        </p:txBody>
      </p:sp>
      <p:pic>
        <p:nvPicPr>
          <p:cNvPr id="9" name="Content Placeholder 7" descr="A picture containing circle&#10;&#10;Description automatically generated">
            <a:extLst>
              <a:ext uri="{FF2B5EF4-FFF2-40B4-BE49-F238E27FC236}">
                <a16:creationId xmlns:a16="http://schemas.microsoft.com/office/drawing/2014/main" id="{7EAE8D4D-F813-A140-AD41-24DA86B0ADEA}"/>
              </a:ext>
            </a:extLst>
          </p:cNvPr>
          <p:cNvPicPr>
            <a:picLocks noChangeAspect="1"/>
          </p:cNvPicPr>
          <p:nvPr/>
        </p:nvPicPr>
        <p:blipFill rotWithShape="1">
          <a:blip r:embed="rId3"/>
          <a:srcRect t="4426" b="5574"/>
          <a:stretch/>
        </p:blipFill>
        <p:spPr>
          <a:xfrm>
            <a:off x="2789622" y="1878059"/>
            <a:ext cx="6212397" cy="3494468"/>
          </a:xfrm>
          <a:prstGeom prst="rect">
            <a:avLst/>
          </a:prstGeom>
        </p:spPr>
      </p:pic>
    </p:spTree>
    <p:extLst>
      <p:ext uri="{BB962C8B-B14F-4D97-AF65-F5344CB8AC3E}">
        <p14:creationId xmlns:p14="http://schemas.microsoft.com/office/powerpoint/2010/main" val="13805671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idx="4294967295"/>
          </p:nvPr>
        </p:nvSpPr>
        <p:spPr>
          <a:xfrm>
            <a:off x="483436" y="1645062"/>
            <a:ext cx="3200400" cy="1920663"/>
          </a:xfrm>
        </p:spPr>
        <p:txBody>
          <a:bodyPr vert="horz" lIns="91440" tIns="45720" rIns="91440" bIns="45720" rtlCol="0" anchor="ctr">
            <a:normAutofit/>
          </a:bodyPr>
          <a:lstStyle/>
          <a:p>
            <a:pPr>
              <a:defRPr/>
            </a:pPr>
            <a:r>
              <a:rPr lang="en-US" b="1" kern="1200" dirty="0">
                <a:solidFill>
                  <a:srgbClr val="FFFFFF"/>
                </a:solidFill>
                <a:latin typeface="+mn-lt"/>
                <a:ea typeface="+mj-ea"/>
                <a:cs typeface="+mj-cs"/>
              </a:rPr>
              <a:t>Thank you!</a:t>
            </a:r>
          </a:p>
        </p:txBody>
      </p:sp>
      <p:sp>
        <p:nvSpPr>
          <p:cNvPr id="19" name="Arc 18">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9" name="Text Placeholder 8"/>
          <p:cNvSpPr>
            <a:spLocks noGrp="1"/>
          </p:cNvSpPr>
          <p:nvPr>
            <p:ph type="body" sz="half" idx="4294967295"/>
          </p:nvPr>
        </p:nvSpPr>
        <p:spPr>
          <a:xfrm>
            <a:off x="4641599" y="613453"/>
            <a:ext cx="6626917" cy="3109912"/>
          </a:xfrm>
        </p:spPr>
        <p:txBody>
          <a:bodyPr vert="horz" lIns="91440" tIns="45720" rIns="91440" bIns="45720" rtlCol="0" anchor="ctr">
            <a:normAutofit/>
          </a:bodyPr>
          <a:lstStyle/>
          <a:p>
            <a:pPr marL="0" indent="0">
              <a:buNone/>
              <a:defRPr/>
            </a:pPr>
            <a:r>
              <a:rPr lang="en-US" sz="2400" dirty="0"/>
              <a:t>If this information was helpful to you today, kindly  spread the word with your groups in our area. </a:t>
            </a:r>
            <a:br>
              <a:rPr lang="en-US" sz="2400" b="1" dirty="0"/>
            </a:br>
            <a:endParaRPr lang="en-US" sz="2400" b="1" dirty="0"/>
          </a:p>
          <a:p>
            <a:pPr marL="0">
              <a:defRPr/>
            </a:pPr>
            <a:r>
              <a:rPr lang="en-US" sz="2400" dirty="0"/>
              <a:t>I speak on other topics, as well. </a:t>
            </a:r>
          </a:p>
          <a:p>
            <a:pPr marL="0">
              <a:defRPr/>
            </a:pPr>
            <a:r>
              <a:rPr lang="en-US" sz="2400" dirty="0"/>
              <a:t>In person or on ZOOM</a:t>
            </a:r>
          </a:p>
          <a:p>
            <a:pPr marL="0">
              <a:defRPr/>
            </a:pPr>
            <a:r>
              <a:rPr lang="en-US" sz="2400" dirty="0"/>
              <a:t>Just call or drop me a note!</a:t>
            </a:r>
          </a:p>
        </p:txBody>
      </p:sp>
      <p:sp>
        <p:nvSpPr>
          <p:cNvPr id="3" name="Footer Placeholder 2"/>
          <p:cNvSpPr>
            <a:spLocks noGrp="1"/>
          </p:cNvSpPr>
          <p:nvPr>
            <p:ph type="ftr" sz="quarter" idx="11"/>
          </p:nvPr>
        </p:nvSpPr>
        <p:spPr>
          <a:xfrm>
            <a:off x="4038600" y="6356350"/>
            <a:ext cx="5251174" cy="365125"/>
          </a:xfrm>
        </p:spPr>
        <p:txBody>
          <a:bodyPr vert="horz" lIns="91440" tIns="45720" rIns="91440" bIns="45720" rtlCol="0" anchor="ctr">
            <a:normAutofit/>
          </a:bodyPr>
          <a:lstStyle/>
          <a:p>
            <a:pPr defTabSz="914400">
              <a:spcAft>
                <a:spcPts val="600"/>
              </a:spcAft>
              <a:defRPr/>
            </a:pPr>
            <a:r>
              <a:rPr lang="en-US" kern="1200">
                <a:solidFill>
                  <a:schemeClr val="tx1">
                    <a:tint val="75000"/>
                  </a:schemeClr>
                </a:solidFill>
                <a:latin typeface="+mn-lt"/>
                <a:ea typeface="+mn-ea"/>
                <a:cs typeface="+mn-cs"/>
              </a:rPr>
              <a:t>TheCarePartnerProject.org ©2023</a:t>
            </a:r>
          </a:p>
        </p:txBody>
      </p:sp>
      <p:sp>
        <p:nvSpPr>
          <p:cNvPr id="4" name="Slide Number Placeholder 3">
            <a:extLst>
              <a:ext uri="{FF2B5EF4-FFF2-40B4-BE49-F238E27FC236}">
                <a16:creationId xmlns:a16="http://schemas.microsoft.com/office/drawing/2014/main" id="{8895B53F-1D30-464F-93D7-077783482818}"/>
              </a:ext>
            </a:extLst>
          </p:cNvPr>
          <p:cNvSpPr>
            <a:spLocks noGrp="1"/>
          </p:cNvSpPr>
          <p:nvPr>
            <p:ph type="sldNum" sz="quarter" idx="12"/>
          </p:nvPr>
        </p:nvSpPr>
        <p:spPr>
          <a:xfrm>
            <a:off x="9541564" y="6356350"/>
            <a:ext cx="1812235" cy="365125"/>
          </a:xfrm>
        </p:spPr>
        <p:txBody>
          <a:bodyPr vert="horz" lIns="91440" tIns="45720" rIns="91440" bIns="45720" rtlCol="0" anchor="ctr">
            <a:normAutofit/>
          </a:bodyPr>
          <a:lstStyle/>
          <a:p>
            <a:pPr defTabSz="914400">
              <a:spcAft>
                <a:spcPts val="600"/>
              </a:spcAft>
            </a:pPr>
            <a:fld id="{D57F1E4F-1CFF-5643-939E-217C01CDF565}" type="slidenum">
              <a:rPr lang="en-US" smtClean="0"/>
              <a:pPr defTabSz="914400">
                <a:spcAft>
                  <a:spcPts val="600"/>
                </a:spcAft>
              </a:pPr>
              <a:t>29</a:t>
            </a:fld>
            <a:endParaRPr lang="en-US"/>
          </a:p>
        </p:txBody>
      </p:sp>
      <p:sp>
        <p:nvSpPr>
          <p:cNvPr id="5" name="TextBox 4">
            <a:extLst>
              <a:ext uri="{FF2B5EF4-FFF2-40B4-BE49-F238E27FC236}">
                <a16:creationId xmlns:a16="http://schemas.microsoft.com/office/drawing/2014/main" id="{1E9743CF-D04E-3040-96CA-8016ED32C38D}"/>
              </a:ext>
            </a:extLst>
          </p:cNvPr>
          <p:cNvSpPr txBox="1"/>
          <p:nvPr/>
        </p:nvSpPr>
        <p:spPr>
          <a:xfrm>
            <a:off x="335351" y="3104506"/>
            <a:ext cx="2824142" cy="2477601"/>
          </a:xfrm>
          <a:prstGeom prst="rect">
            <a:avLst/>
          </a:prstGeom>
          <a:noFill/>
        </p:spPr>
        <p:txBody>
          <a:bodyPr wrap="square" rtlCol="0">
            <a:spAutoFit/>
          </a:bodyPr>
          <a:lstStyle/>
          <a:p>
            <a:pPr algn="ctr">
              <a:spcAft>
                <a:spcPts val="600"/>
              </a:spcAft>
            </a:pPr>
            <a:r>
              <a:rPr lang="en-US" sz="2800" dirty="0">
                <a:solidFill>
                  <a:schemeClr val="tx2"/>
                </a:solidFill>
              </a:rPr>
              <a:t>YOUR NAME</a:t>
            </a:r>
          </a:p>
          <a:p>
            <a:pPr algn="ctr">
              <a:spcAft>
                <a:spcPts val="600"/>
              </a:spcAft>
            </a:pPr>
            <a:r>
              <a:rPr lang="en-US" sz="2800" dirty="0">
                <a:solidFill>
                  <a:schemeClr val="tx2"/>
                </a:solidFill>
              </a:rPr>
              <a:t>COMPANY </a:t>
            </a:r>
            <a:br>
              <a:rPr lang="en-US" sz="2800" dirty="0">
                <a:solidFill>
                  <a:schemeClr val="tx2"/>
                </a:solidFill>
              </a:rPr>
            </a:br>
            <a:r>
              <a:rPr lang="en-US" sz="2800" dirty="0">
                <a:solidFill>
                  <a:schemeClr val="tx2"/>
                </a:solidFill>
              </a:rPr>
              <a:t>web URL</a:t>
            </a:r>
          </a:p>
          <a:p>
            <a:pPr algn="ctr">
              <a:spcAft>
                <a:spcPts val="600"/>
              </a:spcAft>
            </a:pPr>
            <a:r>
              <a:rPr lang="en-US" sz="2800" dirty="0">
                <a:solidFill>
                  <a:schemeClr val="tx2"/>
                </a:solidFill>
              </a:rPr>
              <a:t>Email address</a:t>
            </a:r>
          </a:p>
          <a:p>
            <a:pPr algn="ctr">
              <a:spcAft>
                <a:spcPts val="600"/>
              </a:spcAft>
            </a:pPr>
            <a:r>
              <a:rPr lang="en-US" sz="2800" dirty="0">
                <a:solidFill>
                  <a:schemeClr val="tx2"/>
                </a:solidFill>
              </a:rPr>
              <a:t>Phone number</a:t>
            </a:r>
          </a:p>
        </p:txBody>
      </p:sp>
      <p:sp>
        <p:nvSpPr>
          <p:cNvPr id="10" name="TextBox 9">
            <a:extLst>
              <a:ext uri="{FF2B5EF4-FFF2-40B4-BE49-F238E27FC236}">
                <a16:creationId xmlns:a16="http://schemas.microsoft.com/office/drawing/2014/main" id="{2FE53C14-286B-7B40-98B2-FDFE2D9D0C43}"/>
              </a:ext>
            </a:extLst>
          </p:cNvPr>
          <p:cNvSpPr txBox="1"/>
          <p:nvPr/>
        </p:nvSpPr>
        <p:spPr>
          <a:xfrm>
            <a:off x="5414382" y="4369086"/>
            <a:ext cx="3323386" cy="369332"/>
          </a:xfrm>
          <a:prstGeom prst="rect">
            <a:avLst/>
          </a:prstGeom>
          <a:noFill/>
        </p:spPr>
        <p:txBody>
          <a:bodyPr wrap="square" rtlCol="0">
            <a:spAutoFit/>
          </a:bodyPr>
          <a:lstStyle/>
          <a:p>
            <a:pPr>
              <a:spcAft>
                <a:spcPts val="600"/>
              </a:spcAft>
            </a:pPr>
            <a:r>
              <a:rPr lang="en-US" b="1" dirty="0"/>
              <a:t>INSERT YOUR HEADSHOT HERE. </a:t>
            </a:r>
          </a:p>
        </p:txBody>
      </p:sp>
    </p:spTree>
    <p:extLst>
      <p:ext uri="{BB962C8B-B14F-4D97-AF65-F5344CB8AC3E}">
        <p14:creationId xmlns:p14="http://schemas.microsoft.com/office/powerpoint/2010/main" val="4092168401"/>
      </p:ext>
    </p:extLst>
  </p:cSld>
  <p:clrMapOvr>
    <a:masterClrMapping/>
  </p:clrMapOvr>
  <p:transition spd="slow">
    <p:push dir="u"/>
  </p:transition>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121</TotalTime>
  <Words>3277</Words>
  <Application>Microsoft Macintosh PowerPoint</Application>
  <PresentationFormat>Widescreen</PresentationFormat>
  <Paragraphs>365</Paragraphs>
  <Slides>29</Slides>
  <Notes>29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29</vt:i4>
      </vt:variant>
    </vt:vector>
  </HeadingPairs>
  <TitlesOfParts>
    <vt:vector size="35" baseType="lpstr">
      <vt:lpstr>Arial</vt:lpstr>
      <vt:lpstr>Calibri</vt:lpstr>
      <vt:lpstr>Calibri Light</vt:lpstr>
      <vt:lpstr>Marker Felt Thin</vt:lpstr>
      <vt:lpstr>Wingdings</vt:lpstr>
      <vt:lpstr>Office Theme</vt:lpstr>
      <vt:lpstr> Your Super Power Over Super Bugs!  (and when to get help)  </vt:lpstr>
      <vt:lpstr>Today: Your Super Power over  Super Bugs</vt:lpstr>
      <vt:lpstr>We are talking about very bad bugs! </vt:lpstr>
      <vt:lpstr>What do they have in common? </vt:lpstr>
      <vt:lpstr>Your Super Power over Superbugs!</vt:lpstr>
      <vt:lpstr>PowerPoint Presentation</vt:lpstr>
      <vt:lpstr>PowerPoint Presentation</vt:lpstr>
      <vt:lpstr>PowerPoint Presentation</vt:lpstr>
      <vt:lpstr> Bill Aydt  </vt:lpstr>
      <vt:lpstr>Key Facts for Preventing MRSA/VRE  </vt:lpstr>
      <vt:lpstr>Try the “The Twizzler Trade” </vt:lpstr>
      <vt:lpstr>Try the  “Soap Stopper” strategy</vt:lpstr>
      <vt:lpstr>  The “Paper Plea”</vt:lpstr>
      <vt:lpstr>PowerPoint Presentation</vt:lpstr>
      <vt:lpstr>PowerPoint Presentation</vt:lpstr>
      <vt:lpstr>  Karla Wilson  </vt:lpstr>
      <vt:lpstr>Key Facts for Preventing C diff   </vt:lpstr>
      <vt:lpstr>PowerPoint Presentation</vt:lpstr>
      <vt:lpstr>Frank O’Connor</vt:lpstr>
      <vt:lpstr>Key Facts for Preventing UTI/CAUTI* </vt:lpstr>
      <vt:lpstr>PowerPoint Presentation</vt:lpstr>
      <vt:lpstr>Key Facts for Preventing VAP (Ventilator Associated Pneumonia)</vt:lpstr>
      <vt:lpstr>PowerPoint Presentation</vt:lpstr>
      <vt:lpstr>  Rory Staunton  </vt:lpstr>
      <vt:lpstr>Key Facts for Preventing Sepsis   </vt:lpstr>
      <vt:lpstr>Sound the Alarm for…   These symptoms are common across Infections.   See TheCare PartnerProject.org  for specifics.</vt:lpstr>
      <vt:lpstr>PowerPoint Presentation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Your Super Power Over Super Bugs!  (and when to get help)  </dc:title>
  <dc:creator>Karen Curtiss</dc:creator>
  <cp:lastModifiedBy>Karen Curtiss</cp:lastModifiedBy>
  <cp:revision>7</cp:revision>
  <dcterms:created xsi:type="dcterms:W3CDTF">2023-03-27T01:55:33Z</dcterms:created>
  <dcterms:modified xsi:type="dcterms:W3CDTF">2025-06-09T01:25:42Z</dcterms:modified>
</cp:coreProperties>
</file>